
<file path=[Content_Types].xml><?xml version="1.0" encoding="utf-8"?>
<Types xmlns="http://schemas.openxmlformats.org/package/2006/content-types">
  <Default Extension="tmp" ContentType="image/png"/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3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4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5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6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7.xml" ContentType="application/vnd.openxmlformats-officedocument.theme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theme/theme8.xml" ContentType="application/vnd.openxmlformats-officedocument.theme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9.xml" ContentType="application/vnd.openxmlformats-officedocument.theme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theme/theme10.xml" ContentType="application/vnd.openxmlformats-officedocument.theme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theme/theme11.xml" ContentType="application/vnd.openxmlformats-officedocument.theme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theme/theme12.xml" ContentType="application/vnd.openxmlformats-officedocument.theme+xml"/>
  <Override PartName="/ppt/theme/theme1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3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notesSlides/notesSlide4.xml" ContentType="application/vnd.openxmlformats-officedocument.presentationml.notesSlid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tags/tag18.xml" ContentType="application/vnd.openxmlformats-officedocument.presentationml.tags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notesSlides/notesSlide5.xml" ContentType="application/vnd.openxmlformats-officedocument.presentationml.notesSlide+xml"/>
  <Override PartName="/ppt/charts/chart10.xml" ContentType="application/vnd.openxmlformats-officedocument.drawingml.chart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notesSlides/notesSlide6.xml" ContentType="application/vnd.openxmlformats-officedocument.presentationml.notesSlide+xml"/>
  <Override PartName="/ppt/charts/chart11.xml" ContentType="application/vnd.openxmlformats-officedocument.drawingml.chart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notesSlides/notesSlide7.xml" ContentType="application/vnd.openxmlformats-officedocument.presentationml.notesSlide+xml"/>
  <Override PartName="/ppt/charts/chart12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charts/chart13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charts/chart14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charts/chart15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charts/chart16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charts/chart17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notesSlides/notesSlide8.xml" ContentType="application/vnd.openxmlformats-officedocument.presentationml.notesSlide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rts/chart18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drawings/drawing1.xml" ContentType="application/vnd.openxmlformats-officedocument.drawingml.chartshape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rts/chart19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theme/themeOverride1.xml" ContentType="application/vnd.openxmlformats-officedocument.themeOverr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charts/chart20.xml" ContentType="application/vnd.openxmlformats-officedocument.drawingml.chart+xml"/>
  <Override PartName="/ppt/charts/style18.xml" ContentType="application/vnd.ms-office.chartstyle+xml"/>
  <Override PartName="/ppt/charts/colors18.xml" ContentType="application/vnd.ms-office.chartcolorstyl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charts/chart21.xml" ContentType="application/vnd.openxmlformats-officedocument.drawingml.chart+xml"/>
  <Override PartName="/ppt/charts/style19.xml" ContentType="application/vnd.ms-office.chartstyle+xml"/>
  <Override PartName="/ppt/charts/colors19.xml" ContentType="application/vnd.ms-office.chartcolorstyle+xml"/>
  <Override PartName="/ppt/charts/chart22.xml" ContentType="application/vnd.openxmlformats-officedocument.drawingml.chart+xml"/>
  <Override PartName="/ppt/charts/style20.xml" ContentType="application/vnd.ms-office.chartstyle+xml"/>
  <Override PartName="/ppt/charts/colors20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75" r:id="rId2"/>
    <p:sldMasterId id="2147483827" r:id="rId3"/>
    <p:sldMasterId id="2147483957" r:id="rId4"/>
    <p:sldMasterId id="2147484001" r:id="rId5"/>
    <p:sldMasterId id="2147484029" r:id="rId6"/>
    <p:sldMasterId id="2147484131" r:id="rId7"/>
    <p:sldMasterId id="2147484154" r:id="rId8"/>
    <p:sldMasterId id="2147484161" r:id="rId9"/>
    <p:sldMasterId id="2147484174" r:id="rId10"/>
    <p:sldMasterId id="2147484197" r:id="rId11"/>
    <p:sldMasterId id="2147484205" r:id="rId12"/>
  </p:sldMasterIdLst>
  <p:notesMasterIdLst>
    <p:notesMasterId r:id="rId76"/>
  </p:notesMasterIdLst>
  <p:sldIdLst>
    <p:sldId id="765" r:id="rId13"/>
    <p:sldId id="2070" r:id="rId14"/>
    <p:sldId id="2071" r:id="rId15"/>
    <p:sldId id="2072" r:id="rId16"/>
    <p:sldId id="2073" r:id="rId17"/>
    <p:sldId id="2074" r:id="rId18"/>
    <p:sldId id="2075" r:id="rId19"/>
    <p:sldId id="2076" r:id="rId20"/>
    <p:sldId id="2077" r:id="rId21"/>
    <p:sldId id="2078" r:id="rId22"/>
    <p:sldId id="1888" r:id="rId23"/>
    <p:sldId id="1889" r:id="rId24"/>
    <p:sldId id="1969" r:id="rId25"/>
    <p:sldId id="2010" r:id="rId26"/>
    <p:sldId id="2024" r:id="rId27"/>
    <p:sldId id="2079" r:id="rId28"/>
    <p:sldId id="2025" r:id="rId29"/>
    <p:sldId id="2080" r:id="rId30"/>
    <p:sldId id="1915" r:id="rId31"/>
    <p:sldId id="2081" r:id="rId32"/>
    <p:sldId id="2013" r:id="rId33"/>
    <p:sldId id="2014" r:id="rId34"/>
    <p:sldId id="2082" r:id="rId35"/>
    <p:sldId id="2068" r:id="rId36"/>
    <p:sldId id="1794" r:id="rId37"/>
    <p:sldId id="1987" r:id="rId38"/>
    <p:sldId id="1988" r:id="rId39"/>
    <p:sldId id="1989" r:id="rId40"/>
    <p:sldId id="2021" r:id="rId41"/>
    <p:sldId id="2022" r:id="rId42"/>
    <p:sldId id="2023" r:id="rId43"/>
    <p:sldId id="2069" r:id="rId44"/>
    <p:sldId id="2017" r:id="rId45"/>
    <p:sldId id="2018" r:id="rId46"/>
    <p:sldId id="2019" r:id="rId47"/>
    <p:sldId id="2020" r:id="rId48"/>
    <p:sldId id="2028" r:id="rId49"/>
    <p:sldId id="2056" r:id="rId50"/>
    <p:sldId id="2057" r:id="rId51"/>
    <p:sldId id="2059" r:id="rId52"/>
    <p:sldId id="2083" r:id="rId53"/>
    <p:sldId id="2084" r:id="rId54"/>
    <p:sldId id="2029" r:id="rId55"/>
    <p:sldId id="2030" r:id="rId56"/>
    <p:sldId id="2055" r:id="rId57"/>
    <p:sldId id="2032" r:id="rId58"/>
    <p:sldId id="2034" r:id="rId59"/>
    <p:sldId id="2035" r:id="rId60"/>
    <p:sldId id="2036" r:id="rId61"/>
    <p:sldId id="2037" r:id="rId62"/>
    <p:sldId id="2039" r:id="rId63"/>
    <p:sldId id="2040" r:id="rId64"/>
    <p:sldId id="2042" r:id="rId65"/>
    <p:sldId id="2043" r:id="rId66"/>
    <p:sldId id="2047" r:id="rId67"/>
    <p:sldId id="2044" r:id="rId68"/>
    <p:sldId id="2045" r:id="rId69"/>
    <p:sldId id="2049" r:id="rId70"/>
    <p:sldId id="2050" r:id="rId71"/>
    <p:sldId id="2051" r:id="rId72"/>
    <p:sldId id="2053" r:id="rId73"/>
    <p:sldId id="2054" r:id="rId74"/>
    <p:sldId id="1985" r:id="rId75"/>
  </p:sldIdLst>
  <p:sldSz cx="12192000" cy="6858000"/>
  <p:notesSz cx="6858000" cy="9144000"/>
  <p:custDataLst>
    <p:tags r:id="rId77"/>
  </p:custDataLst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224" userDrawn="1">
          <p15:clr>
            <a:srgbClr val="A4A3A4"/>
          </p15:clr>
        </p15:guide>
        <p15:guide id="2" pos="41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CCFF"/>
    <a:srgbClr val="00FF00"/>
    <a:srgbClr val="FFFFFF"/>
    <a:srgbClr val="305983"/>
    <a:srgbClr val="F7E7E9"/>
    <a:srgbClr val="D31145"/>
    <a:srgbClr val="E7F6EA"/>
    <a:srgbClr val="92D050"/>
    <a:srgbClr val="00CD6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řední styl 2 – zvýraznění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Bez stylu, mřížka tabulky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Střední styl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Světlý styl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C083E6E3-FA7D-4D7B-A595-EF9225AFEA82}" styleName="Světlý styl 1 – zvýraznění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668" autoAdjust="0"/>
    <p:restoredTop sz="93721" autoAdjust="0"/>
  </p:normalViewPr>
  <p:slideViewPr>
    <p:cSldViewPr snapToGrid="0">
      <p:cViewPr varScale="1">
        <p:scale>
          <a:sx n="104" d="100"/>
          <a:sy n="104" d="100"/>
        </p:scale>
        <p:origin x="1212" y="108"/>
      </p:cViewPr>
      <p:guideLst>
        <p:guide orient="horz" pos="4224"/>
        <p:guide pos="41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-1314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.xml"/><Relationship Id="rId18" Type="http://schemas.openxmlformats.org/officeDocument/2006/relationships/slide" Target="slides/slide6.xml"/><Relationship Id="rId26" Type="http://schemas.openxmlformats.org/officeDocument/2006/relationships/slide" Target="slides/slide14.xml"/><Relationship Id="rId39" Type="http://schemas.openxmlformats.org/officeDocument/2006/relationships/slide" Target="slides/slide27.xml"/><Relationship Id="rId21" Type="http://schemas.openxmlformats.org/officeDocument/2006/relationships/slide" Target="slides/slide9.xml"/><Relationship Id="rId34" Type="http://schemas.openxmlformats.org/officeDocument/2006/relationships/slide" Target="slides/slide22.xml"/><Relationship Id="rId42" Type="http://schemas.openxmlformats.org/officeDocument/2006/relationships/slide" Target="slides/slide30.xml"/><Relationship Id="rId47" Type="http://schemas.openxmlformats.org/officeDocument/2006/relationships/slide" Target="slides/slide35.xml"/><Relationship Id="rId50" Type="http://schemas.openxmlformats.org/officeDocument/2006/relationships/slide" Target="slides/slide38.xml"/><Relationship Id="rId55" Type="http://schemas.openxmlformats.org/officeDocument/2006/relationships/slide" Target="slides/slide43.xml"/><Relationship Id="rId63" Type="http://schemas.openxmlformats.org/officeDocument/2006/relationships/slide" Target="slides/slide51.xml"/><Relationship Id="rId68" Type="http://schemas.openxmlformats.org/officeDocument/2006/relationships/slide" Target="slides/slide56.xml"/><Relationship Id="rId76" Type="http://schemas.openxmlformats.org/officeDocument/2006/relationships/notesMaster" Target="notesMasters/notesMaster1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59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4.xml"/><Relationship Id="rId29" Type="http://schemas.openxmlformats.org/officeDocument/2006/relationships/slide" Target="slides/slide17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12.xml"/><Relationship Id="rId32" Type="http://schemas.openxmlformats.org/officeDocument/2006/relationships/slide" Target="slides/slide20.xml"/><Relationship Id="rId37" Type="http://schemas.openxmlformats.org/officeDocument/2006/relationships/slide" Target="slides/slide25.xml"/><Relationship Id="rId40" Type="http://schemas.openxmlformats.org/officeDocument/2006/relationships/slide" Target="slides/slide28.xml"/><Relationship Id="rId45" Type="http://schemas.openxmlformats.org/officeDocument/2006/relationships/slide" Target="slides/slide33.xml"/><Relationship Id="rId53" Type="http://schemas.openxmlformats.org/officeDocument/2006/relationships/slide" Target="slides/slide41.xml"/><Relationship Id="rId58" Type="http://schemas.openxmlformats.org/officeDocument/2006/relationships/slide" Target="slides/slide46.xml"/><Relationship Id="rId66" Type="http://schemas.openxmlformats.org/officeDocument/2006/relationships/slide" Target="slides/slide54.xml"/><Relationship Id="rId74" Type="http://schemas.openxmlformats.org/officeDocument/2006/relationships/slide" Target="slides/slide62.xml"/><Relationship Id="rId79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49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7.xml"/><Relationship Id="rId31" Type="http://schemas.openxmlformats.org/officeDocument/2006/relationships/slide" Target="slides/slide19.xml"/><Relationship Id="rId44" Type="http://schemas.openxmlformats.org/officeDocument/2006/relationships/slide" Target="slides/slide32.xml"/><Relationship Id="rId52" Type="http://schemas.openxmlformats.org/officeDocument/2006/relationships/slide" Target="slides/slide40.xml"/><Relationship Id="rId60" Type="http://schemas.openxmlformats.org/officeDocument/2006/relationships/slide" Target="slides/slide48.xml"/><Relationship Id="rId65" Type="http://schemas.openxmlformats.org/officeDocument/2006/relationships/slide" Target="slides/slide53.xml"/><Relationship Id="rId73" Type="http://schemas.openxmlformats.org/officeDocument/2006/relationships/slide" Target="slides/slide61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2.xml"/><Relationship Id="rId22" Type="http://schemas.openxmlformats.org/officeDocument/2006/relationships/slide" Target="slides/slide10.xml"/><Relationship Id="rId27" Type="http://schemas.openxmlformats.org/officeDocument/2006/relationships/slide" Target="slides/slide15.xml"/><Relationship Id="rId30" Type="http://schemas.openxmlformats.org/officeDocument/2006/relationships/slide" Target="slides/slide18.xml"/><Relationship Id="rId35" Type="http://schemas.openxmlformats.org/officeDocument/2006/relationships/slide" Target="slides/slide23.xml"/><Relationship Id="rId43" Type="http://schemas.openxmlformats.org/officeDocument/2006/relationships/slide" Target="slides/slide31.xml"/><Relationship Id="rId48" Type="http://schemas.openxmlformats.org/officeDocument/2006/relationships/slide" Target="slides/slide36.xml"/><Relationship Id="rId56" Type="http://schemas.openxmlformats.org/officeDocument/2006/relationships/slide" Target="slides/slide44.xml"/><Relationship Id="rId64" Type="http://schemas.openxmlformats.org/officeDocument/2006/relationships/slide" Target="slides/slide52.xml"/><Relationship Id="rId69" Type="http://schemas.openxmlformats.org/officeDocument/2006/relationships/slide" Target="slides/slide57.xml"/><Relationship Id="rId77" Type="http://schemas.openxmlformats.org/officeDocument/2006/relationships/tags" Target="tags/tag1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39.xml"/><Relationship Id="rId72" Type="http://schemas.openxmlformats.org/officeDocument/2006/relationships/slide" Target="slides/slide60.xml"/><Relationship Id="rId80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5.xml"/><Relationship Id="rId25" Type="http://schemas.openxmlformats.org/officeDocument/2006/relationships/slide" Target="slides/slide13.xml"/><Relationship Id="rId33" Type="http://schemas.openxmlformats.org/officeDocument/2006/relationships/slide" Target="slides/slide21.xml"/><Relationship Id="rId38" Type="http://schemas.openxmlformats.org/officeDocument/2006/relationships/slide" Target="slides/slide26.xml"/><Relationship Id="rId46" Type="http://schemas.openxmlformats.org/officeDocument/2006/relationships/slide" Target="slides/slide34.xml"/><Relationship Id="rId59" Type="http://schemas.openxmlformats.org/officeDocument/2006/relationships/slide" Target="slides/slide47.xml"/><Relationship Id="rId67" Type="http://schemas.openxmlformats.org/officeDocument/2006/relationships/slide" Target="slides/slide55.xml"/><Relationship Id="rId20" Type="http://schemas.openxmlformats.org/officeDocument/2006/relationships/slide" Target="slides/slide8.xml"/><Relationship Id="rId41" Type="http://schemas.openxmlformats.org/officeDocument/2006/relationships/slide" Target="slides/slide29.xml"/><Relationship Id="rId54" Type="http://schemas.openxmlformats.org/officeDocument/2006/relationships/slide" Target="slides/slide42.xml"/><Relationship Id="rId62" Type="http://schemas.openxmlformats.org/officeDocument/2006/relationships/slide" Target="slides/slide50.xml"/><Relationship Id="rId70" Type="http://schemas.openxmlformats.org/officeDocument/2006/relationships/slide" Target="slides/slide58.xml"/><Relationship Id="rId75" Type="http://schemas.openxmlformats.org/officeDocument/2006/relationships/slide" Target="slides/slide63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3.xml"/><Relationship Id="rId23" Type="http://schemas.openxmlformats.org/officeDocument/2006/relationships/slide" Target="slides/slide11.xml"/><Relationship Id="rId28" Type="http://schemas.openxmlformats.org/officeDocument/2006/relationships/slide" Target="slides/slide16.xml"/><Relationship Id="rId36" Type="http://schemas.openxmlformats.org/officeDocument/2006/relationships/slide" Target="slides/slide24.xml"/><Relationship Id="rId49" Type="http://schemas.openxmlformats.org/officeDocument/2006/relationships/slide" Target="slides/slide37.xml"/><Relationship Id="rId57" Type="http://schemas.openxmlformats.org/officeDocument/2006/relationships/slide" Target="slides/slide4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List_aplikace_Microsoft_Excel9.xlsx"/></Relationships>
</file>

<file path=ppt/charts/_rels/chart1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List_aplikace_Microsoft_Excel10.xlsx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11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12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13.xlsx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14.xlsx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15.xlsx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16.xlsx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1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17.xlsx"/><Relationship Id="rId2" Type="http://schemas.microsoft.com/office/2011/relationships/chartColorStyle" Target="colors16.xml"/><Relationship Id="rId1" Type="http://schemas.microsoft.com/office/2011/relationships/chartStyle" Target="style16.xml"/><Relationship Id="rId4" Type="http://schemas.openxmlformats.org/officeDocument/2006/relationships/chartUserShapes" Target="../drawings/drawing1.xml"/></Relationships>
</file>

<file path=ppt/charts/_rels/chart19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7.xml"/><Relationship Id="rId1" Type="http://schemas.microsoft.com/office/2011/relationships/chartStyle" Target="style17.xml"/><Relationship Id="rId4" Type="http://schemas.openxmlformats.org/officeDocument/2006/relationships/package" Target="../embeddings/List_aplikace_Microsoft_Excel18.xlsx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2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19.xlsx"/><Relationship Id="rId2" Type="http://schemas.microsoft.com/office/2011/relationships/chartColorStyle" Target="colors18.xml"/><Relationship Id="rId1" Type="http://schemas.microsoft.com/office/2011/relationships/chartStyle" Target="style18.xml"/></Relationships>
</file>

<file path=ppt/charts/_rels/chart2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20.xlsx"/><Relationship Id="rId2" Type="http://schemas.microsoft.com/office/2011/relationships/chartColorStyle" Target="colors19.xml"/><Relationship Id="rId1" Type="http://schemas.microsoft.com/office/2011/relationships/chartStyle" Target="style19.xml"/></Relationships>
</file>

<file path=ppt/charts/_rels/chart2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21.xlsx"/><Relationship Id="rId2" Type="http://schemas.microsoft.com/office/2011/relationships/chartColorStyle" Target="colors20.xml"/><Relationship Id="rId1" Type="http://schemas.microsoft.com/office/2011/relationships/chartStyle" Target="style20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8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265896097904626E-2"/>
          <c:y val="0.11216137656970669"/>
          <c:w val="0.91692139603581668"/>
          <c:h val="0.71344666460445894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rgbClr val="C00000"/>
            </a:solidFill>
            <a:ln w="19050">
              <a:solidFill>
                <a:srgbClr val="C00000"/>
              </a:solidFill>
            </a:ln>
            <a:effectLst/>
          </c:spPr>
          <c:invertIfNegative val="0"/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-5400000" spcFirstLastPara="1" vertOverflow="ellipsis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Sheet1!$A$63:$A$164</c:f>
              <c:numCache>
                <c:formatCode>m/d/yyyy</c:formatCode>
                <c:ptCount val="102"/>
                <c:pt idx="0">
                  <c:v>44197</c:v>
                </c:pt>
                <c:pt idx="1">
                  <c:v>44198</c:v>
                </c:pt>
                <c:pt idx="2">
                  <c:v>44199</c:v>
                </c:pt>
                <c:pt idx="3">
                  <c:v>44200</c:v>
                </c:pt>
                <c:pt idx="4">
                  <c:v>44201</c:v>
                </c:pt>
                <c:pt idx="5">
                  <c:v>44202</c:v>
                </c:pt>
                <c:pt idx="6">
                  <c:v>44203</c:v>
                </c:pt>
                <c:pt idx="7">
                  <c:v>44204</c:v>
                </c:pt>
                <c:pt idx="8">
                  <c:v>44205</c:v>
                </c:pt>
                <c:pt idx="9">
                  <c:v>44206</c:v>
                </c:pt>
                <c:pt idx="10">
                  <c:v>44207</c:v>
                </c:pt>
                <c:pt idx="11">
                  <c:v>44208</c:v>
                </c:pt>
                <c:pt idx="12">
                  <c:v>44209</c:v>
                </c:pt>
                <c:pt idx="13">
                  <c:v>44210</c:v>
                </c:pt>
                <c:pt idx="14">
                  <c:v>44211</c:v>
                </c:pt>
                <c:pt idx="15">
                  <c:v>44212</c:v>
                </c:pt>
                <c:pt idx="16">
                  <c:v>44213</c:v>
                </c:pt>
                <c:pt idx="17">
                  <c:v>44214</c:v>
                </c:pt>
                <c:pt idx="18">
                  <c:v>44215</c:v>
                </c:pt>
                <c:pt idx="19">
                  <c:v>44216</c:v>
                </c:pt>
                <c:pt idx="20">
                  <c:v>44217</c:v>
                </c:pt>
                <c:pt idx="21">
                  <c:v>44218</c:v>
                </c:pt>
                <c:pt idx="22">
                  <c:v>44219</c:v>
                </c:pt>
                <c:pt idx="23">
                  <c:v>44220</c:v>
                </c:pt>
                <c:pt idx="24">
                  <c:v>44221</c:v>
                </c:pt>
                <c:pt idx="25">
                  <c:v>44222</c:v>
                </c:pt>
                <c:pt idx="26">
                  <c:v>44223</c:v>
                </c:pt>
                <c:pt idx="27">
                  <c:v>44224</c:v>
                </c:pt>
                <c:pt idx="28">
                  <c:v>44225</c:v>
                </c:pt>
                <c:pt idx="29">
                  <c:v>44226</c:v>
                </c:pt>
                <c:pt idx="30">
                  <c:v>44227</c:v>
                </c:pt>
                <c:pt idx="31">
                  <c:v>44228</c:v>
                </c:pt>
                <c:pt idx="32">
                  <c:v>44229</c:v>
                </c:pt>
                <c:pt idx="33">
                  <c:v>44230</c:v>
                </c:pt>
                <c:pt idx="34">
                  <c:v>44231</c:v>
                </c:pt>
                <c:pt idx="35">
                  <c:v>44232</c:v>
                </c:pt>
                <c:pt idx="36">
                  <c:v>44233</c:v>
                </c:pt>
                <c:pt idx="37">
                  <c:v>44234</c:v>
                </c:pt>
                <c:pt idx="38">
                  <c:v>44235</c:v>
                </c:pt>
                <c:pt idx="39">
                  <c:v>44236</c:v>
                </c:pt>
                <c:pt idx="40">
                  <c:v>44237</c:v>
                </c:pt>
                <c:pt idx="41">
                  <c:v>44238</c:v>
                </c:pt>
                <c:pt idx="42">
                  <c:v>44239</c:v>
                </c:pt>
                <c:pt idx="43">
                  <c:v>44240</c:v>
                </c:pt>
                <c:pt idx="44">
                  <c:v>44241</c:v>
                </c:pt>
                <c:pt idx="45">
                  <c:v>44242</c:v>
                </c:pt>
                <c:pt idx="46">
                  <c:v>44243</c:v>
                </c:pt>
                <c:pt idx="47">
                  <c:v>44244</c:v>
                </c:pt>
                <c:pt idx="48">
                  <c:v>44245</c:v>
                </c:pt>
                <c:pt idx="49">
                  <c:v>44246</c:v>
                </c:pt>
                <c:pt idx="50">
                  <c:v>44247</c:v>
                </c:pt>
                <c:pt idx="51">
                  <c:v>44248</c:v>
                </c:pt>
                <c:pt idx="52">
                  <c:v>44249</c:v>
                </c:pt>
                <c:pt idx="53">
                  <c:v>44250</c:v>
                </c:pt>
                <c:pt idx="54">
                  <c:v>44251</c:v>
                </c:pt>
                <c:pt idx="55">
                  <c:v>44252</c:v>
                </c:pt>
                <c:pt idx="56">
                  <c:v>44253</c:v>
                </c:pt>
                <c:pt idx="57">
                  <c:v>44254</c:v>
                </c:pt>
                <c:pt idx="58">
                  <c:v>44255</c:v>
                </c:pt>
                <c:pt idx="59">
                  <c:v>44256</c:v>
                </c:pt>
                <c:pt idx="60">
                  <c:v>44257</c:v>
                </c:pt>
                <c:pt idx="61">
                  <c:v>44258</c:v>
                </c:pt>
                <c:pt idx="62">
                  <c:v>44259</c:v>
                </c:pt>
                <c:pt idx="63">
                  <c:v>44260</c:v>
                </c:pt>
                <c:pt idx="64">
                  <c:v>44261</c:v>
                </c:pt>
                <c:pt idx="65">
                  <c:v>44262</c:v>
                </c:pt>
                <c:pt idx="66">
                  <c:v>44263</c:v>
                </c:pt>
                <c:pt idx="67">
                  <c:v>44264</c:v>
                </c:pt>
                <c:pt idx="68">
                  <c:v>44265</c:v>
                </c:pt>
                <c:pt idx="69">
                  <c:v>44266</c:v>
                </c:pt>
                <c:pt idx="70">
                  <c:v>44267</c:v>
                </c:pt>
                <c:pt idx="71">
                  <c:v>44268</c:v>
                </c:pt>
                <c:pt idx="72">
                  <c:v>44269</c:v>
                </c:pt>
                <c:pt idx="73">
                  <c:v>44270</c:v>
                </c:pt>
                <c:pt idx="74">
                  <c:v>44271</c:v>
                </c:pt>
                <c:pt idx="75">
                  <c:v>44272</c:v>
                </c:pt>
                <c:pt idx="76">
                  <c:v>44273</c:v>
                </c:pt>
                <c:pt idx="77">
                  <c:v>44274</c:v>
                </c:pt>
                <c:pt idx="78">
                  <c:v>44275</c:v>
                </c:pt>
                <c:pt idx="79">
                  <c:v>44276</c:v>
                </c:pt>
                <c:pt idx="80">
                  <c:v>44277</c:v>
                </c:pt>
                <c:pt idx="81">
                  <c:v>44278</c:v>
                </c:pt>
                <c:pt idx="82">
                  <c:v>44279</c:v>
                </c:pt>
                <c:pt idx="83">
                  <c:v>44280</c:v>
                </c:pt>
                <c:pt idx="84">
                  <c:v>44281</c:v>
                </c:pt>
                <c:pt idx="85">
                  <c:v>44282</c:v>
                </c:pt>
                <c:pt idx="86">
                  <c:v>44283</c:v>
                </c:pt>
                <c:pt idx="87">
                  <c:v>44284</c:v>
                </c:pt>
                <c:pt idx="88">
                  <c:v>44285</c:v>
                </c:pt>
                <c:pt idx="89">
                  <c:v>44286</c:v>
                </c:pt>
                <c:pt idx="90">
                  <c:v>44287</c:v>
                </c:pt>
                <c:pt idx="91">
                  <c:v>44288</c:v>
                </c:pt>
                <c:pt idx="92">
                  <c:v>44289</c:v>
                </c:pt>
                <c:pt idx="93">
                  <c:v>44290</c:v>
                </c:pt>
                <c:pt idx="94">
                  <c:v>44291</c:v>
                </c:pt>
                <c:pt idx="95">
                  <c:v>44292</c:v>
                </c:pt>
                <c:pt idx="96">
                  <c:v>44293</c:v>
                </c:pt>
                <c:pt idx="97">
                  <c:v>44294</c:v>
                </c:pt>
                <c:pt idx="98">
                  <c:v>44295</c:v>
                </c:pt>
                <c:pt idx="99">
                  <c:v>44296</c:v>
                </c:pt>
                <c:pt idx="100">
                  <c:v>44297</c:v>
                </c:pt>
                <c:pt idx="101">
                  <c:v>44298</c:v>
                </c:pt>
              </c:numCache>
            </c:numRef>
          </c:cat>
          <c:val>
            <c:numRef>
              <c:f>Sheet1!$B$63:$B$164</c:f>
              <c:numCache>
                <c:formatCode>General</c:formatCode>
                <c:ptCount val="102"/>
                <c:pt idx="0">
                  <c:v>3446</c:v>
                </c:pt>
                <c:pt idx="1">
                  <c:v>4985</c:v>
                </c:pt>
                <c:pt idx="2">
                  <c:v>6267</c:v>
                </c:pt>
                <c:pt idx="3">
                  <c:v>12955</c:v>
                </c:pt>
                <c:pt idx="4">
                  <c:v>17399</c:v>
                </c:pt>
                <c:pt idx="5">
                  <c:v>17770</c:v>
                </c:pt>
                <c:pt idx="6">
                  <c:v>14882</c:v>
                </c:pt>
                <c:pt idx="7">
                  <c:v>13099</c:v>
                </c:pt>
                <c:pt idx="8">
                  <c:v>8437</c:v>
                </c:pt>
                <c:pt idx="9">
                  <c:v>4312</c:v>
                </c:pt>
                <c:pt idx="10">
                  <c:v>9384</c:v>
                </c:pt>
                <c:pt idx="11">
                  <c:v>10810</c:v>
                </c:pt>
                <c:pt idx="12">
                  <c:v>10918</c:v>
                </c:pt>
                <c:pt idx="13">
                  <c:v>8087</c:v>
                </c:pt>
                <c:pt idx="14">
                  <c:v>9300</c:v>
                </c:pt>
                <c:pt idx="15">
                  <c:v>5241</c:v>
                </c:pt>
                <c:pt idx="16">
                  <c:v>2641</c:v>
                </c:pt>
                <c:pt idx="17">
                  <c:v>7668</c:v>
                </c:pt>
                <c:pt idx="18">
                  <c:v>9609</c:v>
                </c:pt>
                <c:pt idx="19">
                  <c:v>8215</c:v>
                </c:pt>
                <c:pt idx="20">
                  <c:v>7532</c:v>
                </c:pt>
                <c:pt idx="21">
                  <c:v>8467</c:v>
                </c:pt>
                <c:pt idx="22">
                  <c:v>4239</c:v>
                </c:pt>
                <c:pt idx="23">
                  <c:v>2394</c:v>
                </c:pt>
                <c:pt idx="24">
                  <c:v>6974</c:v>
                </c:pt>
                <c:pt idx="25">
                  <c:v>9194</c:v>
                </c:pt>
                <c:pt idx="26">
                  <c:v>8503</c:v>
                </c:pt>
                <c:pt idx="27">
                  <c:v>8010</c:v>
                </c:pt>
                <c:pt idx="28">
                  <c:v>8052</c:v>
                </c:pt>
                <c:pt idx="29">
                  <c:v>4055</c:v>
                </c:pt>
                <c:pt idx="30">
                  <c:v>2573</c:v>
                </c:pt>
                <c:pt idx="31">
                  <c:v>7217</c:v>
                </c:pt>
                <c:pt idx="32">
                  <c:v>9148</c:v>
                </c:pt>
                <c:pt idx="33">
                  <c:v>9666</c:v>
                </c:pt>
                <c:pt idx="34">
                  <c:v>8107</c:v>
                </c:pt>
                <c:pt idx="35">
                  <c:v>8622</c:v>
                </c:pt>
                <c:pt idx="36">
                  <c:v>4820</c:v>
                </c:pt>
                <c:pt idx="37">
                  <c:v>2451</c:v>
                </c:pt>
                <c:pt idx="38">
                  <c:v>7779</c:v>
                </c:pt>
                <c:pt idx="39">
                  <c:v>10283</c:v>
                </c:pt>
                <c:pt idx="40">
                  <c:v>9538</c:v>
                </c:pt>
                <c:pt idx="41">
                  <c:v>9017</c:v>
                </c:pt>
                <c:pt idx="42">
                  <c:v>8828</c:v>
                </c:pt>
                <c:pt idx="43">
                  <c:v>5141</c:v>
                </c:pt>
                <c:pt idx="44">
                  <c:v>2881</c:v>
                </c:pt>
                <c:pt idx="45">
                  <c:v>8905</c:v>
                </c:pt>
                <c:pt idx="46">
                  <c:v>12609</c:v>
                </c:pt>
                <c:pt idx="47">
                  <c:v>10938</c:v>
                </c:pt>
                <c:pt idx="48">
                  <c:v>11702</c:v>
                </c:pt>
                <c:pt idx="49">
                  <c:v>11287</c:v>
                </c:pt>
                <c:pt idx="50">
                  <c:v>6775</c:v>
                </c:pt>
                <c:pt idx="51">
                  <c:v>4068</c:v>
                </c:pt>
                <c:pt idx="52">
                  <c:v>11408</c:v>
                </c:pt>
                <c:pt idx="53">
                  <c:v>15841</c:v>
                </c:pt>
                <c:pt idx="54">
                  <c:v>13795</c:v>
                </c:pt>
                <c:pt idx="55">
                  <c:v>14588</c:v>
                </c:pt>
                <c:pt idx="56">
                  <c:v>14776</c:v>
                </c:pt>
                <c:pt idx="57">
                  <c:v>7823</c:v>
                </c:pt>
                <c:pt idx="58">
                  <c:v>4587</c:v>
                </c:pt>
                <c:pt idx="59">
                  <c:v>12322</c:v>
                </c:pt>
                <c:pt idx="60">
                  <c:v>16777</c:v>
                </c:pt>
                <c:pt idx="61">
                  <c:v>15239</c:v>
                </c:pt>
                <c:pt idx="62">
                  <c:v>14649</c:v>
                </c:pt>
                <c:pt idx="63">
                  <c:v>13169</c:v>
                </c:pt>
                <c:pt idx="64">
                  <c:v>9130</c:v>
                </c:pt>
                <c:pt idx="65">
                  <c:v>3982</c:v>
                </c:pt>
                <c:pt idx="66">
                  <c:v>10653</c:v>
                </c:pt>
                <c:pt idx="67">
                  <c:v>15357</c:v>
                </c:pt>
                <c:pt idx="68">
                  <c:v>14535</c:v>
                </c:pt>
                <c:pt idx="69">
                  <c:v>11242</c:v>
                </c:pt>
                <c:pt idx="70">
                  <c:v>14957</c:v>
                </c:pt>
                <c:pt idx="71">
                  <c:v>6956</c:v>
                </c:pt>
                <c:pt idx="72">
                  <c:v>3331</c:v>
                </c:pt>
                <c:pt idx="73">
                  <c:v>10628</c:v>
                </c:pt>
                <c:pt idx="74">
                  <c:v>14027</c:v>
                </c:pt>
                <c:pt idx="75">
                  <c:v>12025</c:v>
                </c:pt>
                <c:pt idx="76">
                  <c:v>10656</c:v>
                </c:pt>
                <c:pt idx="77">
                  <c:v>9708</c:v>
                </c:pt>
                <c:pt idx="78">
                  <c:v>5466</c:v>
                </c:pt>
                <c:pt idx="79">
                  <c:v>2388</c:v>
                </c:pt>
                <c:pt idx="80">
                  <c:v>8240</c:v>
                </c:pt>
                <c:pt idx="81">
                  <c:v>10969</c:v>
                </c:pt>
                <c:pt idx="82">
                  <c:v>8845</c:v>
                </c:pt>
                <c:pt idx="83">
                  <c:v>7923</c:v>
                </c:pt>
                <c:pt idx="84">
                  <c:v>7709</c:v>
                </c:pt>
                <c:pt idx="85">
                  <c:v>3969</c:v>
                </c:pt>
                <c:pt idx="86">
                  <c:v>1743</c:v>
                </c:pt>
                <c:pt idx="87">
                  <c:v>6933</c:v>
                </c:pt>
                <c:pt idx="88">
                  <c:v>8629</c:v>
                </c:pt>
                <c:pt idx="89">
                  <c:v>7255</c:v>
                </c:pt>
                <c:pt idx="90">
                  <c:v>6243</c:v>
                </c:pt>
                <c:pt idx="91">
                  <c:v>3829</c:v>
                </c:pt>
                <c:pt idx="92">
                  <c:v>2158</c:v>
                </c:pt>
                <c:pt idx="93">
                  <c:v>1922</c:v>
                </c:pt>
                <c:pt idx="94">
                  <c:v>1414</c:v>
                </c:pt>
                <c:pt idx="95">
                  <c:v>5566</c:v>
                </c:pt>
                <c:pt idx="96">
                  <c:v>7015</c:v>
                </c:pt>
                <c:pt idx="97">
                  <c:v>5270</c:v>
                </c:pt>
                <c:pt idx="98">
                  <c:v>4805</c:v>
                </c:pt>
                <c:pt idx="99">
                  <c:v>2198</c:v>
                </c:pt>
                <c:pt idx="100">
                  <c:v>976</c:v>
                </c:pt>
                <c:pt idx="101">
                  <c:v>3843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D9B-4FBB-A2AC-E8BB2DFAE1E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417147840"/>
        <c:axId val="419321824"/>
      </c:barChart>
      <c:dateAx>
        <c:axId val="417147840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low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19321824"/>
        <c:crosses val="autoZero"/>
        <c:auto val="1"/>
        <c:lblOffset val="100"/>
        <c:baseTimeUnit val="days"/>
        <c:majorUnit val="1"/>
        <c:majorTimeUnit val="days"/>
      </c:dateAx>
      <c:valAx>
        <c:axId val="419321824"/>
        <c:scaling>
          <c:orientation val="minMax"/>
          <c:max val="22000"/>
          <c:min val="0"/>
        </c:scaling>
        <c:delete val="0"/>
        <c:axPos val="l"/>
        <c:numFmt formatCode="#,##0" sourceLinked="0"/>
        <c:majorTickMark val="out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17147840"/>
        <c:crosses val="autoZero"/>
        <c:crossBetween val="between"/>
        <c:majorUnit val="2000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cs-CZ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5691743527347279E-2"/>
          <c:y val="3.1245307675528175E-2"/>
          <c:w val="0.73928602709714164"/>
          <c:h val="0.79441885555168334"/>
        </c:manualLayout>
      </c:layout>
      <c:barChart>
        <c:barDir val="col"/>
        <c:grouping val="clustered"/>
        <c:varyColors val="0"/>
        <c:ser>
          <c:idx val="5"/>
          <c:order val="4"/>
          <c:tx>
            <c:v>Reálné hodnoty</c:v>
          </c:tx>
          <c:spPr>
            <a:solidFill>
              <a:schemeClr val="bg1">
                <a:lumMod val="65000"/>
              </a:schemeClr>
            </a:solidFill>
          </c:spPr>
          <c:invertIfNegative val="0"/>
          <c:dLbls>
            <c:numFmt formatCode="_-* #\ ##0_-;\-* #\ ##0_-;_-* &quot;&quot;??_-;_-@_-" sourceLinked="0"/>
            <c:spPr>
              <a:noFill/>
              <a:ln>
                <a:noFill/>
              </a:ln>
              <a:effectLst/>
            </c:spPr>
            <c:txPr>
              <a:bodyPr rot="-5400000" vert="horz" wrap="square" lIns="38100" tIns="19050" rIns="38100" bIns="19050" anchor="ctr">
                <a:spAutoFit/>
              </a:bodyPr>
              <a:lstStyle/>
              <a:p>
                <a:pPr>
                  <a:defRPr/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</c:ext>
            </c:extLst>
          </c:dLbls>
          <c:cat>
            <c:numRef>
              <c:f>Sheet1!$B$1:$FZ$1</c:f>
              <c:numCache>
                <c:formatCode>m/d/yyyy</c:formatCode>
                <c:ptCount val="181"/>
                <c:pt idx="0">
                  <c:v>44256</c:v>
                </c:pt>
                <c:pt idx="1">
                  <c:v>44257</c:v>
                </c:pt>
                <c:pt idx="2">
                  <c:v>44258</c:v>
                </c:pt>
                <c:pt idx="3">
                  <c:v>44259</c:v>
                </c:pt>
                <c:pt idx="4">
                  <c:v>44260</c:v>
                </c:pt>
                <c:pt idx="5">
                  <c:v>44261</c:v>
                </c:pt>
                <c:pt idx="6">
                  <c:v>44262</c:v>
                </c:pt>
                <c:pt idx="7">
                  <c:v>44263</c:v>
                </c:pt>
                <c:pt idx="8">
                  <c:v>44264</c:v>
                </c:pt>
                <c:pt idx="9">
                  <c:v>44265</c:v>
                </c:pt>
                <c:pt idx="10">
                  <c:v>44266</c:v>
                </c:pt>
                <c:pt idx="11">
                  <c:v>44267</c:v>
                </c:pt>
                <c:pt idx="12">
                  <c:v>44268</c:v>
                </c:pt>
                <c:pt idx="13">
                  <c:v>44269</c:v>
                </c:pt>
                <c:pt idx="14">
                  <c:v>44270</c:v>
                </c:pt>
                <c:pt idx="15">
                  <c:v>44271</c:v>
                </c:pt>
                <c:pt idx="16">
                  <c:v>44272</c:v>
                </c:pt>
                <c:pt idx="17">
                  <c:v>44273</c:v>
                </c:pt>
                <c:pt idx="18">
                  <c:v>44274</c:v>
                </c:pt>
                <c:pt idx="19">
                  <c:v>44275</c:v>
                </c:pt>
                <c:pt idx="20">
                  <c:v>44276</c:v>
                </c:pt>
                <c:pt idx="21">
                  <c:v>44277</c:v>
                </c:pt>
                <c:pt idx="22">
                  <c:v>44278</c:v>
                </c:pt>
                <c:pt idx="23">
                  <c:v>44279</c:v>
                </c:pt>
                <c:pt idx="24">
                  <c:v>44280</c:v>
                </c:pt>
                <c:pt idx="25">
                  <c:v>44281</c:v>
                </c:pt>
                <c:pt idx="26">
                  <c:v>44282</c:v>
                </c:pt>
                <c:pt idx="27">
                  <c:v>44283</c:v>
                </c:pt>
                <c:pt idx="28">
                  <c:v>44284</c:v>
                </c:pt>
                <c:pt idx="29">
                  <c:v>44285</c:v>
                </c:pt>
                <c:pt idx="30">
                  <c:v>44286</c:v>
                </c:pt>
                <c:pt idx="31">
                  <c:v>44287</c:v>
                </c:pt>
                <c:pt idx="32">
                  <c:v>44288</c:v>
                </c:pt>
                <c:pt idx="33">
                  <c:v>44289</c:v>
                </c:pt>
                <c:pt idx="34">
                  <c:v>44290</c:v>
                </c:pt>
                <c:pt idx="35">
                  <c:v>44291</c:v>
                </c:pt>
                <c:pt idx="36">
                  <c:v>44292</c:v>
                </c:pt>
                <c:pt idx="37">
                  <c:v>44293</c:v>
                </c:pt>
                <c:pt idx="38">
                  <c:v>44294</c:v>
                </c:pt>
                <c:pt idx="39">
                  <c:v>44295</c:v>
                </c:pt>
                <c:pt idx="40">
                  <c:v>44296</c:v>
                </c:pt>
                <c:pt idx="41">
                  <c:v>44297</c:v>
                </c:pt>
                <c:pt idx="42">
                  <c:v>44298</c:v>
                </c:pt>
                <c:pt idx="43">
                  <c:v>44299</c:v>
                </c:pt>
                <c:pt idx="44">
                  <c:v>44300</c:v>
                </c:pt>
                <c:pt idx="45">
                  <c:v>44301</c:v>
                </c:pt>
                <c:pt idx="46">
                  <c:v>44302</c:v>
                </c:pt>
                <c:pt idx="47">
                  <c:v>44303</c:v>
                </c:pt>
                <c:pt idx="48">
                  <c:v>44304</c:v>
                </c:pt>
                <c:pt idx="49">
                  <c:v>44305</c:v>
                </c:pt>
                <c:pt idx="50">
                  <c:v>44306</c:v>
                </c:pt>
                <c:pt idx="51">
                  <c:v>44307</c:v>
                </c:pt>
                <c:pt idx="52">
                  <c:v>44308</c:v>
                </c:pt>
                <c:pt idx="53">
                  <c:v>44309</c:v>
                </c:pt>
                <c:pt idx="54">
                  <c:v>44310</c:v>
                </c:pt>
                <c:pt idx="55">
                  <c:v>44311</c:v>
                </c:pt>
                <c:pt idx="56">
                  <c:v>44312</c:v>
                </c:pt>
                <c:pt idx="57">
                  <c:v>44313</c:v>
                </c:pt>
                <c:pt idx="58">
                  <c:v>44314</c:v>
                </c:pt>
                <c:pt idx="59">
                  <c:v>44315</c:v>
                </c:pt>
                <c:pt idx="60">
                  <c:v>44316</c:v>
                </c:pt>
              </c:numCache>
            </c:numRef>
          </c:cat>
          <c:val>
            <c:numRef>
              <c:f>Sheet1!$B$7:$FZ$7</c:f>
              <c:numCache>
                <c:formatCode>General</c:formatCode>
                <c:ptCount val="181"/>
                <c:pt idx="0">
                  <c:v>8272</c:v>
                </c:pt>
                <c:pt idx="1">
                  <c:v>8454</c:v>
                </c:pt>
                <c:pt idx="2">
                  <c:v>8396</c:v>
                </c:pt>
                <c:pt idx="3">
                  <c:v>8399</c:v>
                </c:pt>
                <c:pt idx="4">
                  <c:v>8457</c:v>
                </c:pt>
                <c:pt idx="5">
                  <c:v>8111</c:v>
                </c:pt>
                <c:pt idx="6">
                  <c:v>8338</c:v>
                </c:pt>
                <c:pt idx="7">
                  <c:v>9012</c:v>
                </c:pt>
                <c:pt idx="8">
                  <c:v>8983</c:v>
                </c:pt>
                <c:pt idx="9">
                  <c:v>9005</c:v>
                </c:pt>
                <c:pt idx="10">
                  <c:v>8967</c:v>
                </c:pt>
                <c:pt idx="11">
                  <c:v>8939</c:v>
                </c:pt>
                <c:pt idx="12">
                  <c:v>8541</c:v>
                </c:pt>
                <c:pt idx="13">
                  <c:v>8756</c:v>
                </c:pt>
                <c:pt idx="14">
                  <c:v>9472</c:v>
                </c:pt>
                <c:pt idx="15">
                  <c:v>9343</c:v>
                </c:pt>
                <c:pt idx="16">
                  <c:v>9173</c:v>
                </c:pt>
                <c:pt idx="17">
                  <c:v>8968</c:v>
                </c:pt>
                <c:pt idx="18">
                  <c:v>8777</c:v>
                </c:pt>
                <c:pt idx="19">
                  <c:v>8221</c:v>
                </c:pt>
                <c:pt idx="20">
                  <c:v>8337</c:v>
                </c:pt>
                <c:pt idx="21">
                  <c:v>8975</c:v>
                </c:pt>
                <c:pt idx="22">
                  <c:v>8641</c:v>
                </c:pt>
                <c:pt idx="23">
                  <c:v>8321</c:v>
                </c:pt>
                <c:pt idx="24">
                  <c:v>8173</c:v>
                </c:pt>
                <c:pt idx="25">
                  <c:v>8049</c:v>
                </c:pt>
                <c:pt idx="26">
                  <c:v>7536</c:v>
                </c:pt>
                <c:pt idx="27">
                  <c:v>7583</c:v>
                </c:pt>
                <c:pt idx="28">
                  <c:v>8128</c:v>
                </c:pt>
                <c:pt idx="29">
                  <c:v>7848</c:v>
                </c:pt>
                <c:pt idx="30">
                  <c:v>7528</c:v>
                </c:pt>
                <c:pt idx="31">
                  <c:v>7228</c:v>
                </c:pt>
                <c:pt idx="32">
                  <c:v>6385</c:v>
                </c:pt>
                <c:pt idx="33">
                  <c:v>6227</c:v>
                </c:pt>
                <c:pt idx="34">
                  <c:v>6319</c:v>
                </c:pt>
                <c:pt idx="35">
                  <c:v>6390</c:v>
                </c:pt>
                <c:pt idx="36">
                  <c:v>7073</c:v>
                </c:pt>
                <c:pt idx="37">
                  <c:v>6713</c:v>
                </c:pt>
                <c:pt idx="38">
                  <c:v>6217</c:v>
                </c:pt>
                <c:pt idx="39">
                  <c:v>5929</c:v>
                </c:pt>
                <c:pt idx="40">
                  <c:v>5336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2FE-4410-BF3D-17A1191D098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298003144"/>
        <c:axId val="298003536"/>
      </c:barChart>
      <c:lineChart>
        <c:grouping val="standard"/>
        <c:varyColors val="0"/>
        <c:ser>
          <c:idx val="3"/>
          <c:order val="0"/>
          <c:tx>
            <c:v>R = 0,75</c:v>
          </c:tx>
          <c:spPr>
            <a:ln w="28575">
              <a:solidFill>
                <a:schemeClr val="accent4"/>
              </a:solidFill>
            </a:ln>
          </c:spPr>
          <c:marker>
            <c:symbol val="none"/>
          </c:marker>
          <c:cat>
            <c:numRef>
              <c:f>Sheet1!$B$1:$FZ$1</c:f>
              <c:numCache>
                <c:formatCode>m/d/yyyy</c:formatCode>
                <c:ptCount val="181"/>
                <c:pt idx="0">
                  <c:v>44256</c:v>
                </c:pt>
                <c:pt idx="1">
                  <c:v>44257</c:v>
                </c:pt>
                <c:pt idx="2">
                  <c:v>44258</c:v>
                </c:pt>
                <c:pt idx="3">
                  <c:v>44259</c:v>
                </c:pt>
                <c:pt idx="4">
                  <c:v>44260</c:v>
                </c:pt>
                <c:pt idx="5">
                  <c:v>44261</c:v>
                </c:pt>
                <c:pt idx="6">
                  <c:v>44262</c:v>
                </c:pt>
                <c:pt idx="7">
                  <c:v>44263</c:v>
                </c:pt>
                <c:pt idx="8">
                  <c:v>44264</c:v>
                </c:pt>
                <c:pt idx="9">
                  <c:v>44265</c:v>
                </c:pt>
                <c:pt idx="10">
                  <c:v>44266</c:v>
                </c:pt>
                <c:pt idx="11">
                  <c:v>44267</c:v>
                </c:pt>
                <c:pt idx="12">
                  <c:v>44268</c:v>
                </c:pt>
                <c:pt idx="13">
                  <c:v>44269</c:v>
                </c:pt>
                <c:pt idx="14">
                  <c:v>44270</c:v>
                </c:pt>
                <c:pt idx="15">
                  <c:v>44271</c:v>
                </c:pt>
                <c:pt idx="16">
                  <c:v>44272</c:v>
                </c:pt>
                <c:pt idx="17">
                  <c:v>44273</c:v>
                </c:pt>
                <c:pt idx="18">
                  <c:v>44274</c:v>
                </c:pt>
                <c:pt idx="19">
                  <c:v>44275</c:v>
                </c:pt>
                <c:pt idx="20">
                  <c:v>44276</c:v>
                </c:pt>
                <c:pt idx="21">
                  <c:v>44277</c:v>
                </c:pt>
                <c:pt idx="22">
                  <c:v>44278</c:v>
                </c:pt>
                <c:pt idx="23">
                  <c:v>44279</c:v>
                </c:pt>
                <c:pt idx="24">
                  <c:v>44280</c:v>
                </c:pt>
                <c:pt idx="25">
                  <c:v>44281</c:v>
                </c:pt>
                <c:pt idx="26">
                  <c:v>44282</c:v>
                </c:pt>
                <c:pt idx="27">
                  <c:v>44283</c:v>
                </c:pt>
                <c:pt idx="28">
                  <c:v>44284</c:v>
                </c:pt>
                <c:pt idx="29">
                  <c:v>44285</c:v>
                </c:pt>
                <c:pt idx="30">
                  <c:v>44286</c:v>
                </c:pt>
                <c:pt idx="31">
                  <c:v>44287</c:v>
                </c:pt>
                <c:pt idx="32">
                  <c:v>44288</c:v>
                </c:pt>
                <c:pt idx="33">
                  <c:v>44289</c:v>
                </c:pt>
                <c:pt idx="34">
                  <c:v>44290</c:v>
                </c:pt>
                <c:pt idx="35">
                  <c:v>44291</c:v>
                </c:pt>
                <c:pt idx="36">
                  <c:v>44292</c:v>
                </c:pt>
                <c:pt idx="37">
                  <c:v>44293</c:v>
                </c:pt>
                <c:pt idx="38">
                  <c:v>44294</c:v>
                </c:pt>
                <c:pt idx="39">
                  <c:v>44295</c:v>
                </c:pt>
                <c:pt idx="40">
                  <c:v>44296</c:v>
                </c:pt>
                <c:pt idx="41">
                  <c:v>44297</c:v>
                </c:pt>
                <c:pt idx="42">
                  <c:v>44298</c:v>
                </c:pt>
                <c:pt idx="43">
                  <c:v>44299</c:v>
                </c:pt>
                <c:pt idx="44">
                  <c:v>44300</c:v>
                </c:pt>
                <c:pt idx="45">
                  <c:v>44301</c:v>
                </c:pt>
                <c:pt idx="46">
                  <c:v>44302</c:v>
                </c:pt>
                <c:pt idx="47">
                  <c:v>44303</c:v>
                </c:pt>
                <c:pt idx="48">
                  <c:v>44304</c:v>
                </c:pt>
                <c:pt idx="49">
                  <c:v>44305</c:v>
                </c:pt>
                <c:pt idx="50">
                  <c:v>44306</c:v>
                </c:pt>
                <c:pt idx="51">
                  <c:v>44307</c:v>
                </c:pt>
                <c:pt idx="52">
                  <c:v>44308</c:v>
                </c:pt>
                <c:pt idx="53">
                  <c:v>44309</c:v>
                </c:pt>
                <c:pt idx="54">
                  <c:v>44310</c:v>
                </c:pt>
                <c:pt idx="55">
                  <c:v>44311</c:v>
                </c:pt>
                <c:pt idx="56">
                  <c:v>44312</c:v>
                </c:pt>
                <c:pt idx="57">
                  <c:v>44313</c:v>
                </c:pt>
                <c:pt idx="58">
                  <c:v>44314</c:v>
                </c:pt>
                <c:pt idx="59">
                  <c:v>44315</c:v>
                </c:pt>
                <c:pt idx="60">
                  <c:v>44316</c:v>
                </c:pt>
              </c:numCache>
            </c:numRef>
          </c:cat>
          <c:val>
            <c:numRef>
              <c:f>Sheet1!$B$2:$FZ$2</c:f>
              <c:numCache>
                <c:formatCode>General</c:formatCode>
                <c:ptCount val="181"/>
                <c:pt idx="31">
                  <c:v>7346.4879573838834</c:v>
                </c:pt>
                <c:pt idx="32">
                  <c:v>7170.0064377452973</c:v>
                </c:pt>
                <c:pt idx="33">
                  <c:v>6989.7877903759017</c:v>
                </c:pt>
                <c:pt idx="34">
                  <c:v>6815.2995642743736</c:v>
                </c:pt>
                <c:pt idx="35">
                  <c:v>6643.7396875911763</c:v>
                </c:pt>
                <c:pt idx="36">
                  <c:v>6471.8590522637969</c:v>
                </c:pt>
                <c:pt idx="37">
                  <c:v>6301.9657010734736</c:v>
                </c:pt>
                <c:pt idx="38">
                  <c:v>6130.7964568235693</c:v>
                </c:pt>
                <c:pt idx="39">
                  <c:v>5955.6341215840475</c:v>
                </c:pt>
                <c:pt idx="40">
                  <c:v>5779.1811987865312</c:v>
                </c:pt>
                <c:pt idx="41">
                  <c:v>5603.0466812152017</c:v>
                </c:pt>
                <c:pt idx="42">
                  <c:v>5424.4975767620335</c:v>
                </c:pt>
                <c:pt idx="43">
                  <c:v>5242.6157862713262</c:v>
                </c:pt>
                <c:pt idx="44">
                  <c:v>5059.6774939008719</c:v>
                </c:pt>
                <c:pt idx="45">
                  <c:v>4876.989409061167</c:v>
                </c:pt>
                <c:pt idx="46">
                  <c:v>4696.2160513404879</c:v>
                </c:pt>
                <c:pt idx="47">
                  <c:v>4518.0856342378856</c:v>
                </c:pt>
                <c:pt idx="48">
                  <c:v>4342.538385775586</c:v>
                </c:pt>
                <c:pt idx="49">
                  <c:v>4168.230104141684</c:v>
                </c:pt>
                <c:pt idx="50">
                  <c:v>3996.1161037365364</c:v>
                </c:pt>
                <c:pt idx="51">
                  <c:v>3828.035495509002</c:v>
                </c:pt>
                <c:pt idx="52">
                  <c:v>3664.4067003691898</c:v>
                </c:pt>
                <c:pt idx="53">
                  <c:v>3505.8406400109211</c:v>
                </c:pt>
                <c:pt idx="54">
                  <c:v>3352.1608032909389</c:v>
                </c:pt>
                <c:pt idx="55">
                  <c:v>3203.816005256851</c:v>
                </c:pt>
                <c:pt idx="56">
                  <c:v>3060.3014328954155</c:v>
                </c:pt>
                <c:pt idx="57">
                  <c:v>2921.9641476191214</c:v>
                </c:pt>
                <c:pt idx="58">
                  <c:v>2788.7865861819605</c:v>
                </c:pt>
                <c:pt idx="59">
                  <c:v>2660.5743671930536</c:v>
                </c:pt>
                <c:pt idx="60">
                  <c:v>2537.6133914134343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B2FE-4410-BF3D-17A1191D0985}"/>
            </c:ext>
          </c:extLst>
        </c:ser>
        <c:ser>
          <c:idx val="2"/>
          <c:order val="1"/>
          <c:tx>
            <c:v>R = 0,85</c:v>
          </c:tx>
          <c:spPr>
            <a:ln w="28575" cap="rnd">
              <a:solidFill>
                <a:srgbClr val="FF6600"/>
              </a:solidFill>
              <a:prstDash val="solid"/>
              <a:round/>
            </a:ln>
            <a:effectLst/>
          </c:spPr>
          <c:marker>
            <c:symbol val="none"/>
          </c:marker>
          <c:cat>
            <c:numRef>
              <c:f>Sheet1!$B$1:$FZ$1</c:f>
              <c:numCache>
                <c:formatCode>m/d/yyyy</c:formatCode>
                <c:ptCount val="181"/>
                <c:pt idx="0">
                  <c:v>44256</c:v>
                </c:pt>
                <c:pt idx="1">
                  <c:v>44257</c:v>
                </c:pt>
                <c:pt idx="2">
                  <c:v>44258</c:v>
                </c:pt>
                <c:pt idx="3">
                  <c:v>44259</c:v>
                </c:pt>
                <c:pt idx="4">
                  <c:v>44260</c:v>
                </c:pt>
                <c:pt idx="5">
                  <c:v>44261</c:v>
                </c:pt>
                <c:pt idx="6">
                  <c:v>44262</c:v>
                </c:pt>
                <c:pt idx="7">
                  <c:v>44263</c:v>
                </c:pt>
                <c:pt idx="8">
                  <c:v>44264</c:v>
                </c:pt>
                <c:pt idx="9">
                  <c:v>44265</c:v>
                </c:pt>
                <c:pt idx="10">
                  <c:v>44266</c:v>
                </c:pt>
                <c:pt idx="11">
                  <c:v>44267</c:v>
                </c:pt>
                <c:pt idx="12">
                  <c:v>44268</c:v>
                </c:pt>
                <c:pt idx="13">
                  <c:v>44269</c:v>
                </c:pt>
                <c:pt idx="14">
                  <c:v>44270</c:v>
                </c:pt>
                <c:pt idx="15">
                  <c:v>44271</c:v>
                </c:pt>
                <c:pt idx="16">
                  <c:v>44272</c:v>
                </c:pt>
                <c:pt idx="17">
                  <c:v>44273</c:v>
                </c:pt>
                <c:pt idx="18">
                  <c:v>44274</c:v>
                </c:pt>
                <c:pt idx="19">
                  <c:v>44275</c:v>
                </c:pt>
                <c:pt idx="20">
                  <c:v>44276</c:v>
                </c:pt>
                <c:pt idx="21">
                  <c:v>44277</c:v>
                </c:pt>
                <c:pt idx="22">
                  <c:v>44278</c:v>
                </c:pt>
                <c:pt idx="23">
                  <c:v>44279</c:v>
                </c:pt>
                <c:pt idx="24">
                  <c:v>44280</c:v>
                </c:pt>
                <c:pt idx="25">
                  <c:v>44281</c:v>
                </c:pt>
                <c:pt idx="26">
                  <c:v>44282</c:v>
                </c:pt>
                <c:pt idx="27">
                  <c:v>44283</c:v>
                </c:pt>
                <c:pt idx="28">
                  <c:v>44284</c:v>
                </c:pt>
                <c:pt idx="29">
                  <c:v>44285</c:v>
                </c:pt>
                <c:pt idx="30">
                  <c:v>44286</c:v>
                </c:pt>
                <c:pt idx="31">
                  <c:v>44287</c:v>
                </c:pt>
                <c:pt idx="32">
                  <c:v>44288</c:v>
                </c:pt>
                <c:pt idx="33">
                  <c:v>44289</c:v>
                </c:pt>
                <c:pt idx="34">
                  <c:v>44290</c:v>
                </c:pt>
                <c:pt idx="35">
                  <c:v>44291</c:v>
                </c:pt>
                <c:pt idx="36">
                  <c:v>44292</c:v>
                </c:pt>
                <c:pt idx="37">
                  <c:v>44293</c:v>
                </c:pt>
                <c:pt idx="38">
                  <c:v>44294</c:v>
                </c:pt>
                <c:pt idx="39">
                  <c:v>44295</c:v>
                </c:pt>
                <c:pt idx="40">
                  <c:v>44296</c:v>
                </c:pt>
                <c:pt idx="41">
                  <c:v>44297</c:v>
                </c:pt>
                <c:pt idx="42">
                  <c:v>44298</c:v>
                </c:pt>
                <c:pt idx="43">
                  <c:v>44299</c:v>
                </c:pt>
                <c:pt idx="44">
                  <c:v>44300</c:v>
                </c:pt>
                <c:pt idx="45">
                  <c:v>44301</c:v>
                </c:pt>
                <c:pt idx="46">
                  <c:v>44302</c:v>
                </c:pt>
                <c:pt idx="47">
                  <c:v>44303</c:v>
                </c:pt>
                <c:pt idx="48">
                  <c:v>44304</c:v>
                </c:pt>
                <c:pt idx="49">
                  <c:v>44305</c:v>
                </c:pt>
                <c:pt idx="50">
                  <c:v>44306</c:v>
                </c:pt>
                <c:pt idx="51">
                  <c:v>44307</c:v>
                </c:pt>
                <c:pt idx="52">
                  <c:v>44308</c:v>
                </c:pt>
                <c:pt idx="53">
                  <c:v>44309</c:v>
                </c:pt>
                <c:pt idx="54">
                  <c:v>44310</c:v>
                </c:pt>
                <c:pt idx="55">
                  <c:v>44311</c:v>
                </c:pt>
                <c:pt idx="56">
                  <c:v>44312</c:v>
                </c:pt>
                <c:pt idx="57">
                  <c:v>44313</c:v>
                </c:pt>
                <c:pt idx="58">
                  <c:v>44314</c:v>
                </c:pt>
                <c:pt idx="59">
                  <c:v>44315</c:v>
                </c:pt>
                <c:pt idx="60">
                  <c:v>44316</c:v>
                </c:pt>
              </c:numCache>
            </c:numRef>
          </c:cat>
          <c:val>
            <c:numRef>
              <c:f>Sheet1!$B$3:$FZ$3</c:f>
              <c:numCache>
                <c:formatCode>General</c:formatCode>
                <c:ptCount val="181"/>
                <c:pt idx="31">
                  <c:v>7359.1487400988754</c:v>
                </c:pt>
                <c:pt idx="32">
                  <c:v>7205.0885308419947</c:v>
                </c:pt>
                <c:pt idx="33">
                  <c:v>7053.3694681235784</c:v>
                </c:pt>
                <c:pt idx="34">
                  <c:v>6911.0531346519101</c:v>
                </c:pt>
                <c:pt idx="35">
                  <c:v>6776.1091415651281</c:v>
                </c:pt>
                <c:pt idx="36">
                  <c:v>6646.1347401229223</c:v>
                </c:pt>
                <c:pt idx="37">
                  <c:v>6523.895107159472</c:v>
                </c:pt>
                <c:pt idx="38">
                  <c:v>6406.2383290128155</c:v>
                </c:pt>
                <c:pt idx="39">
                  <c:v>6288.142417912637</c:v>
                </c:pt>
                <c:pt idx="40">
                  <c:v>6170.9172249777539</c:v>
                </c:pt>
                <c:pt idx="41">
                  <c:v>6055.4780215670071</c:v>
                </c:pt>
                <c:pt idx="42">
                  <c:v>5938.7968252177707</c:v>
                </c:pt>
                <c:pt idx="43">
                  <c:v>5819.3191674173222</c:v>
                </c:pt>
                <c:pt idx="44">
                  <c:v>5698.6855597230287</c:v>
                </c:pt>
                <c:pt idx="45">
                  <c:v>5577.4418957254657</c:v>
                </c:pt>
                <c:pt idx="46">
                  <c:v>5456.3998734071538</c:v>
                </c:pt>
                <c:pt idx="47">
                  <c:v>5335.9384743855671</c:v>
                </c:pt>
                <c:pt idx="48">
                  <c:v>5215.7856838108237</c:v>
                </c:pt>
                <c:pt idx="49">
                  <c:v>5094.4383769703891</c:v>
                </c:pt>
                <c:pt idx="50">
                  <c:v>4972.623913851663</c:v>
                </c:pt>
                <c:pt idx="51">
                  <c:v>4851.8472203581823</c:v>
                </c:pt>
                <c:pt idx="52">
                  <c:v>4732.3085922125483</c:v>
                </c:pt>
                <c:pt idx="53">
                  <c:v>4614.4749860336451</c:v>
                </c:pt>
                <c:pt idx="54">
                  <c:v>4498.2354309702605</c:v>
                </c:pt>
                <c:pt idx="55">
                  <c:v>4384.1393230382091</c:v>
                </c:pt>
                <c:pt idx="56">
                  <c:v>4271.6854349783744</c:v>
                </c:pt>
                <c:pt idx="57">
                  <c:v>4161.2590118095832</c:v>
                </c:pt>
                <c:pt idx="58">
                  <c:v>4052.9094442847068</c:v>
                </c:pt>
                <c:pt idx="59">
                  <c:v>3946.5181470008201</c:v>
                </c:pt>
                <c:pt idx="60">
                  <c:v>3842.5096044303127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B2FE-4410-BF3D-17A1191D0985}"/>
            </c:ext>
          </c:extLst>
        </c:ser>
        <c:ser>
          <c:idx val="1"/>
          <c:order val="2"/>
          <c:tx>
            <c:v>R = 0,95</c:v>
          </c:tx>
          <c:spPr>
            <a:ln w="28575" cap="rnd">
              <a:solidFill>
                <a:srgbClr val="C00000"/>
              </a:solidFill>
              <a:prstDash val="solid"/>
              <a:round/>
            </a:ln>
            <a:effectLst/>
          </c:spPr>
          <c:marker>
            <c:symbol val="none"/>
          </c:marker>
          <c:cat>
            <c:numRef>
              <c:f>Sheet1!$B$1:$FZ$1</c:f>
              <c:numCache>
                <c:formatCode>m/d/yyyy</c:formatCode>
                <c:ptCount val="181"/>
                <c:pt idx="0">
                  <c:v>44256</c:v>
                </c:pt>
                <c:pt idx="1">
                  <c:v>44257</c:v>
                </c:pt>
                <c:pt idx="2">
                  <c:v>44258</c:v>
                </c:pt>
                <c:pt idx="3">
                  <c:v>44259</c:v>
                </c:pt>
                <c:pt idx="4">
                  <c:v>44260</c:v>
                </c:pt>
                <c:pt idx="5">
                  <c:v>44261</c:v>
                </c:pt>
                <c:pt idx="6">
                  <c:v>44262</c:v>
                </c:pt>
                <c:pt idx="7">
                  <c:v>44263</c:v>
                </c:pt>
                <c:pt idx="8">
                  <c:v>44264</c:v>
                </c:pt>
                <c:pt idx="9">
                  <c:v>44265</c:v>
                </c:pt>
                <c:pt idx="10">
                  <c:v>44266</c:v>
                </c:pt>
                <c:pt idx="11">
                  <c:v>44267</c:v>
                </c:pt>
                <c:pt idx="12">
                  <c:v>44268</c:v>
                </c:pt>
                <c:pt idx="13">
                  <c:v>44269</c:v>
                </c:pt>
                <c:pt idx="14">
                  <c:v>44270</c:v>
                </c:pt>
                <c:pt idx="15">
                  <c:v>44271</c:v>
                </c:pt>
                <c:pt idx="16">
                  <c:v>44272</c:v>
                </c:pt>
                <c:pt idx="17">
                  <c:v>44273</c:v>
                </c:pt>
                <c:pt idx="18">
                  <c:v>44274</c:v>
                </c:pt>
                <c:pt idx="19">
                  <c:v>44275</c:v>
                </c:pt>
                <c:pt idx="20">
                  <c:v>44276</c:v>
                </c:pt>
                <c:pt idx="21">
                  <c:v>44277</c:v>
                </c:pt>
                <c:pt idx="22">
                  <c:v>44278</c:v>
                </c:pt>
                <c:pt idx="23">
                  <c:v>44279</c:v>
                </c:pt>
                <c:pt idx="24">
                  <c:v>44280</c:v>
                </c:pt>
                <c:pt idx="25">
                  <c:v>44281</c:v>
                </c:pt>
                <c:pt idx="26">
                  <c:v>44282</c:v>
                </c:pt>
                <c:pt idx="27">
                  <c:v>44283</c:v>
                </c:pt>
                <c:pt idx="28">
                  <c:v>44284</c:v>
                </c:pt>
                <c:pt idx="29">
                  <c:v>44285</c:v>
                </c:pt>
                <c:pt idx="30">
                  <c:v>44286</c:v>
                </c:pt>
                <c:pt idx="31">
                  <c:v>44287</c:v>
                </c:pt>
                <c:pt idx="32">
                  <c:v>44288</c:v>
                </c:pt>
                <c:pt idx="33">
                  <c:v>44289</c:v>
                </c:pt>
                <c:pt idx="34">
                  <c:v>44290</c:v>
                </c:pt>
                <c:pt idx="35">
                  <c:v>44291</c:v>
                </c:pt>
                <c:pt idx="36">
                  <c:v>44292</c:v>
                </c:pt>
                <c:pt idx="37">
                  <c:v>44293</c:v>
                </c:pt>
                <c:pt idx="38">
                  <c:v>44294</c:v>
                </c:pt>
                <c:pt idx="39">
                  <c:v>44295</c:v>
                </c:pt>
                <c:pt idx="40">
                  <c:v>44296</c:v>
                </c:pt>
                <c:pt idx="41">
                  <c:v>44297</c:v>
                </c:pt>
                <c:pt idx="42">
                  <c:v>44298</c:v>
                </c:pt>
                <c:pt idx="43">
                  <c:v>44299</c:v>
                </c:pt>
                <c:pt idx="44">
                  <c:v>44300</c:v>
                </c:pt>
                <c:pt idx="45">
                  <c:v>44301</c:v>
                </c:pt>
                <c:pt idx="46">
                  <c:v>44302</c:v>
                </c:pt>
                <c:pt idx="47">
                  <c:v>44303</c:v>
                </c:pt>
                <c:pt idx="48">
                  <c:v>44304</c:v>
                </c:pt>
                <c:pt idx="49">
                  <c:v>44305</c:v>
                </c:pt>
                <c:pt idx="50">
                  <c:v>44306</c:v>
                </c:pt>
                <c:pt idx="51">
                  <c:v>44307</c:v>
                </c:pt>
                <c:pt idx="52">
                  <c:v>44308</c:v>
                </c:pt>
                <c:pt idx="53">
                  <c:v>44309</c:v>
                </c:pt>
                <c:pt idx="54">
                  <c:v>44310</c:v>
                </c:pt>
                <c:pt idx="55">
                  <c:v>44311</c:v>
                </c:pt>
                <c:pt idx="56">
                  <c:v>44312</c:v>
                </c:pt>
                <c:pt idx="57">
                  <c:v>44313</c:v>
                </c:pt>
                <c:pt idx="58">
                  <c:v>44314</c:v>
                </c:pt>
                <c:pt idx="59">
                  <c:v>44315</c:v>
                </c:pt>
                <c:pt idx="60">
                  <c:v>44316</c:v>
                </c:pt>
              </c:numCache>
            </c:numRef>
          </c:cat>
          <c:val>
            <c:numRef>
              <c:f>Sheet1!$B$4:$FZ$4</c:f>
              <c:numCache>
                <c:formatCode>General</c:formatCode>
                <c:ptCount val="181"/>
                <c:pt idx="31">
                  <c:v>7371.80952281387</c:v>
                </c:pt>
                <c:pt idx="32">
                  <c:v>7240.2104377208161</c:v>
                </c:pt>
                <c:pt idx="33">
                  <c:v>7117.0779933943268</c:v>
                </c:pt>
                <c:pt idx="34">
                  <c:v>7006.9896895826942</c:v>
                </c:pt>
                <c:pt idx="35">
                  <c:v>6909.3497764030908</c:v>
                </c:pt>
                <c:pt idx="36">
                  <c:v>6823.0439394995847</c:v>
                </c:pt>
                <c:pt idx="37">
                  <c:v>6751.6569816162273</c:v>
                </c:pt>
                <c:pt idx="38">
                  <c:v>6692.3068667328498</c:v>
                </c:pt>
                <c:pt idx="39">
                  <c:v>6637.5106256231893</c:v>
                </c:pt>
                <c:pt idx="40">
                  <c:v>6587.0938183800581</c:v>
                </c:pt>
                <c:pt idx="41">
                  <c:v>6541.5941291713798</c:v>
                </c:pt>
                <c:pt idx="42">
                  <c:v>6498.1469237986676</c:v>
                </c:pt>
                <c:pt idx="43">
                  <c:v>6454.8632429166037</c:v>
                </c:pt>
                <c:pt idx="44">
                  <c:v>6412.5304278255144</c:v>
                </c:pt>
                <c:pt idx="45">
                  <c:v>6370.8005267828094</c:v>
                </c:pt>
                <c:pt idx="46">
                  <c:v>6329.613770872741</c:v>
                </c:pt>
                <c:pt idx="47">
                  <c:v>6288.9917878197111</c:v>
                </c:pt>
                <c:pt idx="48">
                  <c:v>6248.561465378255</c:v>
                </c:pt>
                <c:pt idx="49">
                  <c:v>6206.6689206612764</c:v>
                </c:pt>
                <c:pt idx="50">
                  <c:v>6163.518700866417</c:v>
                </c:pt>
                <c:pt idx="51">
                  <c:v>6120.1656733168611</c:v>
                </c:pt>
                <c:pt idx="52">
                  <c:v>6076.5031273307877</c:v>
                </c:pt>
                <c:pt idx="53">
                  <c:v>6032.8033107301353</c:v>
                </c:pt>
                <c:pt idx="54">
                  <c:v>5988.9062310083582</c:v>
                </c:pt>
                <c:pt idx="55">
                  <c:v>5945.3046391626867</c:v>
                </c:pt>
                <c:pt idx="56">
                  <c:v>5901.4128922168784</c:v>
                </c:pt>
                <c:pt idx="57">
                  <c:v>5857.4566871165125</c:v>
                </c:pt>
                <c:pt idx="58">
                  <c:v>5813.4209416048061</c:v>
                </c:pt>
                <c:pt idx="59">
                  <c:v>5769.1524804969513</c:v>
                </c:pt>
                <c:pt idx="60">
                  <c:v>5725.0786672808117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B2FE-4410-BF3D-17A1191D0985}"/>
            </c:ext>
          </c:extLst>
        </c:ser>
        <c:ser>
          <c:idx val="4"/>
          <c:order val="3"/>
          <c:tx>
            <c:v>Maximální počet pacientů s COVID-19 na lůžkách za období říjen/listopad 2020</c:v>
          </c:tx>
          <c:spPr>
            <a:ln>
              <a:solidFill>
                <a:schemeClr val="tx1"/>
              </a:solidFill>
              <a:prstDash val="sysDot"/>
            </a:ln>
          </c:spPr>
          <c:marker>
            <c:symbol val="none"/>
          </c:marker>
          <c:cat>
            <c:numRef>
              <c:f>Sheet1!$B$1:$FZ$1</c:f>
              <c:numCache>
                <c:formatCode>m/d/yyyy</c:formatCode>
                <c:ptCount val="181"/>
                <c:pt idx="0">
                  <c:v>44256</c:v>
                </c:pt>
                <c:pt idx="1">
                  <c:v>44257</c:v>
                </c:pt>
                <c:pt idx="2">
                  <c:v>44258</c:v>
                </c:pt>
                <c:pt idx="3">
                  <c:v>44259</c:v>
                </c:pt>
                <c:pt idx="4">
                  <c:v>44260</c:v>
                </c:pt>
                <c:pt idx="5">
                  <c:v>44261</c:v>
                </c:pt>
                <c:pt idx="6">
                  <c:v>44262</c:v>
                </c:pt>
                <c:pt idx="7">
                  <c:v>44263</c:v>
                </c:pt>
                <c:pt idx="8">
                  <c:v>44264</c:v>
                </c:pt>
                <c:pt idx="9">
                  <c:v>44265</c:v>
                </c:pt>
                <c:pt idx="10">
                  <c:v>44266</c:v>
                </c:pt>
                <c:pt idx="11">
                  <c:v>44267</c:v>
                </c:pt>
                <c:pt idx="12">
                  <c:v>44268</c:v>
                </c:pt>
                <c:pt idx="13">
                  <c:v>44269</c:v>
                </c:pt>
                <c:pt idx="14">
                  <c:v>44270</c:v>
                </c:pt>
                <c:pt idx="15">
                  <c:v>44271</c:v>
                </c:pt>
                <c:pt idx="16">
                  <c:v>44272</c:v>
                </c:pt>
                <c:pt idx="17">
                  <c:v>44273</c:v>
                </c:pt>
                <c:pt idx="18">
                  <c:v>44274</c:v>
                </c:pt>
                <c:pt idx="19">
                  <c:v>44275</c:v>
                </c:pt>
                <c:pt idx="20">
                  <c:v>44276</c:v>
                </c:pt>
                <c:pt idx="21">
                  <c:v>44277</c:v>
                </c:pt>
                <c:pt idx="22">
                  <c:v>44278</c:v>
                </c:pt>
                <c:pt idx="23">
                  <c:v>44279</c:v>
                </c:pt>
                <c:pt idx="24">
                  <c:v>44280</c:v>
                </c:pt>
                <c:pt idx="25">
                  <c:v>44281</c:v>
                </c:pt>
                <c:pt idx="26">
                  <c:v>44282</c:v>
                </c:pt>
                <c:pt idx="27">
                  <c:v>44283</c:v>
                </c:pt>
                <c:pt idx="28">
                  <c:v>44284</c:v>
                </c:pt>
                <c:pt idx="29">
                  <c:v>44285</c:v>
                </c:pt>
                <c:pt idx="30">
                  <c:v>44286</c:v>
                </c:pt>
                <c:pt idx="31">
                  <c:v>44287</c:v>
                </c:pt>
                <c:pt idx="32">
                  <c:v>44288</c:v>
                </c:pt>
                <c:pt idx="33">
                  <c:v>44289</c:v>
                </c:pt>
                <c:pt idx="34">
                  <c:v>44290</c:v>
                </c:pt>
                <c:pt idx="35">
                  <c:v>44291</c:v>
                </c:pt>
                <c:pt idx="36">
                  <c:v>44292</c:v>
                </c:pt>
                <c:pt idx="37">
                  <c:v>44293</c:v>
                </c:pt>
                <c:pt idx="38">
                  <c:v>44294</c:v>
                </c:pt>
                <c:pt idx="39">
                  <c:v>44295</c:v>
                </c:pt>
                <c:pt idx="40">
                  <c:v>44296</c:v>
                </c:pt>
                <c:pt idx="41">
                  <c:v>44297</c:v>
                </c:pt>
                <c:pt idx="42">
                  <c:v>44298</c:v>
                </c:pt>
                <c:pt idx="43">
                  <c:v>44299</c:v>
                </c:pt>
                <c:pt idx="44">
                  <c:v>44300</c:v>
                </c:pt>
                <c:pt idx="45">
                  <c:v>44301</c:v>
                </c:pt>
                <c:pt idx="46">
                  <c:v>44302</c:v>
                </c:pt>
                <c:pt idx="47">
                  <c:v>44303</c:v>
                </c:pt>
                <c:pt idx="48">
                  <c:v>44304</c:v>
                </c:pt>
                <c:pt idx="49">
                  <c:v>44305</c:v>
                </c:pt>
                <c:pt idx="50">
                  <c:v>44306</c:v>
                </c:pt>
                <c:pt idx="51">
                  <c:v>44307</c:v>
                </c:pt>
                <c:pt idx="52">
                  <c:v>44308</c:v>
                </c:pt>
                <c:pt idx="53">
                  <c:v>44309</c:v>
                </c:pt>
                <c:pt idx="54">
                  <c:v>44310</c:v>
                </c:pt>
                <c:pt idx="55">
                  <c:v>44311</c:v>
                </c:pt>
                <c:pt idx="56">
                  <c:v>44312</c:v>
                </c:pt>
                <c:pt idx="57">
                  <c:v>44313</c:v>
                </c:pt>
                <c:pt idx="58">
                  <c:v>44314</c:v>
                </c:pt>
                <c:pt idx="59">
                  <c:v>44315</c:v>
                </c:pt>
                <c:pt idx="60">
                  <c:v>44316</c:v>
                </c:pt>
              </c:numCache>
            </c:numRef>
          </c:cat>
          <c:val>
            <c:numRef>
              <c:f>Sheet1!$B$6:$FZ$6</c:f>
              <c:numCache>
                <c:formatCode>General</c:formatCode>
                <c:ptCount val="181"/>
                <c:pt idx="0">
                  <c:v>8156</c:v>
                </c:pt>
                <c:pt idx="1">
                  <c:v>8156</c:v>
                </c:pt>
                <c:pt idx="2">
                  <c:v>8156</c:v>
                </c:pt>
                <c:pt idx="3">
                  <c:v>8156</c:v>
                </c:pt>
                <c:pt idx="4">
                  <c:v>8156</c:v>
                </c:pt>
                <c:pt idx="5">
                  <c:v>8156</c:v>
                </c:pt>
                <c:pt idx="6">
                  <c:v>8156</c:v>
                </c:pt>
                <c:pt idx="7">
                  <c:v>8156</c:v>
                </c:pt>
                <c:pt idx="8">
                  <c:v>8156</c:v>
                </c:pt>
                <c:pt idx="9">
                  <c:v>8156</c:v>
                </c:pt>
                <c:pt idx="10">
                  <c:v>8156</c:v>
                </c:pt>
                <c:pt idx="11">
                  <c:v>8156</c:v>
                </c:pt>
                <c:pt idx="12">
                  <c:v>8156</c:v>
                </c:pt>
                <c:pt idx="13">
                  <c:v>8156</c:v>
                </c:pt>
                <c:pt idx="14">
                  <c:v>8156</c:v>
                </c:pt>
                <c:pt idx="15">
                  <c:v>8156</c:v>
                </c:pt>
                <c:pt idx="16">
                  <c:v>8156</c:v>
                </c:pt>
                <c:pt idx="17">
                  <c:v>8156</c:v>
                </c:pt>
                <c:pt idx="18">
                  <c:v>8156</c:v>
                </c:pt>
                <c:pt idx="19">
                  <c:v>8156</c:v>
                </c:pt>
                <c:pt idx="20">
                  <c:v>8156</c:v>
                </c:pt>
                <c:pt idx="21">
                  <c:v>8156</c:v>
                </c:pt>
                <c:pt idx="22">
                  <c:v>8156</c:v>
                </c:pt>
                <c:pt idx="23">
                  <c:v>8156</c:v>
                </c:pt>
                <c:pt idx="24">
                  <c:v>8156</c:v>
                </c:pt>
                <c:pt idx="25">
                  <c:v>8156</c:v>
                </c:pt>
                <c:pt idx="26">
                  <c:v>8156</c:v>
                </c:pt>
                <c:pt idx="27">
                  <c:v>8156</c:v>
                </c:pt>
                <c:pt idx="28">
                  <c:v>8156</c:v>
                </c:pt>
                <c:pt idx="29">
                  <c:v>8156</c:v>
                </c:pt>
                <c:pt idx="30">
                  <c:v>8156</c:v>
                </c:pt>
                <c:pt idx="31">
                  <c:v>8156</c:v>
                </c:pt>
                <c:pt idx="32">
                  <c:v>8156</c:v>
                </c:pt>
                <c:pt idx="33">
                  <c:v>8156</c:v>
                </c:pt>
                <c:pt idx="34">
                  <c:v>8156</c:v>
                </c:pt>
                <c:pt idx="35">
                  <c:v>8156</c:v>
                </c:pt>
                <c:pt idx="36">
                  <c:v>8156</c:v>
                </c:pt>
                <c:pt idx="37">
                  <c:v>8156</c:v>
                </c:pt>
                <c:pt idx="38">
                  <c:v>8156</c:v>
                </c:pt>
                <c:pt idx="39">
                  <c:v>8156</c:v>
                </c:pt>
                <c:pt idx="40">
                  <c:v>8156</c:v>
                </c:pt>
                <c:pt idx="41">
                  <c:v>8156</c:v>
                </c:pt>
                <c:pt idx="42">
                  <c:v>8156</c:v>
                </c:pt>
                <c:pt idx="43">
                  <c:v>8156</c:v>
                </c:pt>
                <c:pt idx="44">
                  <c:v>8156</c:v>
                </c:pt>
                <c:pt idx="45">
                  <c:v>8156</c:v>
                </c:pt>
                <c:pt idx="46">
                  <c:v>8156</c:v>
                </c:pt>
                <c:pt idx="47">
                  <c:v>8156</c:v>
                </c:pt>
                <c:pt idx="48">
                  <c:v>8156</c:v>
                </c:pt>
                <c:pt idx="49">
                  <c:v>8156</c:v>
                </c:pt>
                <c:pt idx="50">
                  <c:v>8156</c:v>
                </c:pt>
                <c:pt idx="51">
                  <c:v>8156</c:v>
                </c:pt>
                <c:pt idx="52">
                  <c:v>8156</c:v>
                </c:pt>
                <c:pt idx="53">
                  <c:v>8156</c:v>
                </c:pt>
                <c:pt idx="54">
                  <c:v>8156</c:v>
                </c:pt>
                <c:pt idx="55">
                  <c:v>8156</c:v>
                </c:pt>
                <c:pt idx="56">
                  <c:v>8156</c:v>
                </c:pt>
                <c:pt idx="57">
                  <c:v>8156</c:v>
                </c:pt>
                <c:pt idx="58">
                  <c:v>8156</c:v>
                </c:pt>
                <c:pt idx="59">
                  <c:v>8156</c:v>
                </c:pt>
                <c:pt idx="60">
                  <c:v>8156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B2FE-4410-BF3D-17A1191D098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98003144"/>
        <c:axId val="298003536"/>
      </c:lineChart>
      <c:dateAx>
        <c:axId val="298003144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298003536"/>
        <c:crosses val="autoZero"/>
        <c:auto val="1"/>
        <c:lblOffset val="100"/>
        <c:baseTimeUnit val="days"/>
        <c:majorUnit val="1"/>
      </c:dateAx>
      <c:valAx>
        <c:axId val="298003536"/>
        <c:scaling>
          <c:orientation val="minMax"/>
        </c:scaling>
        <c:delete val="0"/>
        <c:axPos val="l"/>
        <c:numFmt formatCode="#,##0" sourceLinked="0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29800314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5691743527347279E-2"/>
          <c:y val="3.1245307675528175E-2"/>
          <c:w val="0.73928602709714164"/>
          <c:h val="0.79441885555168334"/>
        </c:manualLayout>
      </c:layout>
      <c:barChart>
        <c:barDir val="col"/>
        <c:grouping val="clustered"/>
        <c:varyColors val="0"/>
        <c:ser>
          <c:idx val="5"/>
          <c:order val="4"/>
          <c:tx>
            <c:v>Reálné hodnoty</c:v>
          </c:tx>
          <c:spPr>
            <a:solidFill>
              <a:schemeClr val="bg1">
                <a:lumMod val="65000"/>
              </a:schemeClr>
            </a:solidFill>
          </c:spPr>
          <c:invertIfNegative val="0"/>
          <c:dLbls>
            <c:numFmt formatCode="_-* #\ ##0_-;\-* #\ ##0_-;_-* &quot;&quot;??_-;_-@_-" sourceLinked="0"/>
            <c:spPr>
              <a:noFill/>
              <a:ln>
                <a:noFill/>
              </a:ln>
              <a:effectLst/>
            </c:spPr>
            <c:txPr>
              <a:bodyPr rot="-5400000" vert="horz" wrap="square" lIns="38100" tIns="19050" rIns="38100" bIns="19050" anchor="ctr">
                <a:spAutoFit/>
              </a:bodyPr>
              <a:lstStyle/>
              <a:p>
                <a:pPr>
                  <a:defRPr/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</c:ext>
            </c:extLst>
          </c:dLbls>
          <c:cat>
            <c:numRef>
              <c:f>Sheet1!$B$1:$FZ$1</c:f>
              <c:numCache>
                <c:formatCode>m/d/yyyy</c:formatCode>
                <c:ptCount val="181"/>
                <c:pt idx="0">
                  <c:v>44256</c:v>
                </c:pt>
                <c:pt idx="1">
                  <c:v>44257</c:v>
                </c:pt>
                <c:pt idx="2">
                  <c:v>44258</c:v>
                </c:pt>
                <c:pt idx="3">
                  <c:v>44259</c:v>
                </c:pt>
                <c:pt idx="4">
                  <c:v>44260</c:v>
                </c:pt>
                <c:pt idx="5">
                  <c:v>44261</c:v>
                </c:pt>
                <c:pt idx="6">
                  <c:v>44262</c:v>
                </c:pt>
                <c:pt idx="7">
                  <c:v>44263</c:v>
                </c:pt>
                <c:pt idx="8">
                  <c:v>44264</c:v>
                </c:pt>
                <c:pt idx="9">
                  <c:v>44265</c:v>
                </c:pt>
                <c:pt idx="10">
                  <c:v>44266</c:v>
                </c:pt>
                <c:pt idx="11">
                  <c:v>44267</c:v>
                </c:pt>
                <c:pt idx="12">
                  <c:v>44268</c:v>
                </c:pt>
                <c:pt idx="13">
                  <c:v>44269</c:v>
                </c:pt>
                <c:pt idx="14">
                  <c:v>44270</c:v>
                </c:pt>
                <c:pt idx="15">
                  <c:v>44271</c:v>
                </c:pt>
                <c:pt idx="16">
                  <c:v>44272</c:v>
                </c:pt>
                <c:pt idx="17">
                  <c:v>44273</c:v>
                </c:pt>
                <c:pt idx="18">
                  <c:v>44274</c:v>
                </c:pt>
                <c:pt idx="19">
                  <c:v>44275</c:v>
                </c:pt>
                <c:pt idx="20">
                  <c:v>44276</c:v>
                </c:pt>
                <c:pt idx="21">
                  <c:v>44277</c:v>
                </c:pt>
                <c:pt idx="22">
                  <c:v>44278</c:v>
                </c:pt>
                <c:pt idx="23">
                  <c:v>44279</c:v>
                </c:pt>
                <c:pt idx="24">
                  <c:v>44280</c:v>
                </c:pt>
                <c:pt idx="25">
                  <c:v>44281</c:v>
                </c:pt>
                <c:pt idx="26">
                  <c:v>44282</c:v>
                </c:pt>
                <c:pt idx="27">
                  <c:v>44283</c:v>
                </c:pt>
                <c:pt idx="28">
                  <c:v>44284</c:v>
                </c:pt>
                <c:pt idx="29">
                  <c:v>44285</c:v>
                </c:pt>
                <c:pt idx="30">
                  <c:v>44286</c:v>
                </c:pt>
                <c:pt idx="31">
                  <c:v>44287</c:v>
                </c:pt>
                <c:pt idx="32">
                  <c:v>44288</c:v>
                </c:pt>
                <c:pt idx="33">
                  <c:v>44289</c:v>
                </c:pt>
                <c:pt idx="34">
                  <c:v>44290</c:v>
                </c:pt>
                <c:pt idx="35">
                  <c:v>44291</c:v>
                </c:pt>
                <c:pt idx="36">
                  <c:v>44292</c:v>
                </c:pt>
                <c:pt idx="37">
                  <c:v>44293</c:v>
                </c:pt>
                <c:pt idx="38">
                  <c:v>44294</c:v>
                </c:pt>
                <c:pt idx="39">
                  <c:v>44295</c:v>
                </c:pt>
                <c:pt idx="40">
                  <c:v>44296</c:v>
                </c:pt>
                <c:pt idx="41">
                  <c:v>44297</c:v>
                </c:pt>
                <c:pt idx="42">
                  <c:v>44298</c:v>
                </c:pt>
                <c:pt idx="43">
                  <c:v>44299</c:v>
                </c:pt>
                <c:pt idx="44">
                  <c:v>44300</c:v>
                </c:pt>
                <c:pt idx="45">
                  <c:v>44301</c:v>
                </c:pt>
                <c:pt idx="46">
                  <c:v>44302</c:v>
                </c:pt>
                <c:pt idx="47">
                  <c:v>44303</c:v>
                </c:pt>
                <c:pt idx="48">
                  <c:v>44304</c:v>
                </c:pt>
                <c:pt idx="49">
                  <c:v>44305</c:v>
                </c:pt>
                <c:pt idx="50">
                  <c:v>44306</c:v>
                </c:pt>
                <c:pt idx="51">
                  <c:v>44307</c:v>
                </c:pt>
                <c:pt idx="52">
                  <c:v>44308</c:v>
                </c:pt>
                <c:pt idx="53">
                  <c:v>44309</c:v>
                </c:pt>
                <c:pt idx="54">
                  <c:v>44310</c:v>
                </c:pt>
                <c:pt idx="55">
                  <c:v>44311</c:v>
                </c:pt>
                <c:pt idx="56">
                  <c:v>44312</c:v>
                </c:pt>
                <c:pt idx="57">
                  <c:v>44313</c:v>
                </c:pt>
                <c:pt idx="58">
                  <c:v>44314</c:v>
                </c:pt>
                <c:pt idx="59">
                  <c:v>44315</c:v>
                </c:pt>
                <c:pt idx="60">
                  <c:v>44316</c:v>
                </c:pt>
              </c:numCache>
            </c:numRef>
          </c:cat>
          <c:val>
            <c:numRef>
              <c:f>Sheet1!$B$7:$FZ$7</c:f>
              <c:numCache>
                <c:formatCode>General</c:formatCode>
                <c:ptCount val="181"/>
                <c:pt idx="0">
                  <c:v>1588</c:v>
                </c:pt>
                <c:pt idx="1">
                  <c:v>1600</c:v>
                </c:pt>
                <c:pt idx="2">
                  <c:v>1626</c:v>
                </c:pt>
                <c:pt idx="3">
                  <c:v>1651</c:v>
                </c:pt>
                <c:pt idx="4">
                  <c:v>1671</c:v>
                </c:pt>
                <c:pt idx="5">
                  <c:v>1674</c:v>
                </c:pt>
                <c:pt idx="6">
                  <c:v>1678</c:v>
                </c:pt>
                <c:pt idx="7">
                  <c:v>1772</c:v>
                </c:pt>
                <c:pt idx="8">
                  <c:v>1801</c:v>
                </c:pt>
                <c:pt idx="9">
                  <c:v>1831</c:v>
                </c:pt>
                <c:pt idx="10">
                  <c:v>1821</c:v>
                </c:pt>
                <c:pt idx="11">
                  <c:v>1836</c:v>
                </c:pt>
                <c:pt idx="12">
                  <c:v>1785</c:v>
                </c:pt>
                <c:pt idx="13">
                  <c:v>1833</c:v>
                </c:pt>
                <c:pt idx="14">
                  <c:v>1891</c:v>
                </c:pt>
                <c:pt idx="15">
                  <c:v>1897</c:v>
                </c:pt>
                <c:pt idx="16">
                  <c:v>1865</c:v>
                </c:pt>
                <c:pt idx="17">
                  <c:v>1864</c:v>
                </c:pt>
                <c:pt idx="18">
                  <c:v>1821</c:v>
                </c:pt>
                <c:pt idx="19">
                  <c:v>1783</c:v>
                </c:pt>
                <c:pt idx="20">
                  <c:v>1807</c:v>
                </c:pt>
                <c:pt idx="21">
                  <c:v>1824</c:v>
                </c:pt>
                <c:pt idx="22">
                  <c:v>1779</c:v>
                </c:pt>
                <c:pt idx="23">
                  <c:v>1746</c:v>
                </c:pt>
                <c:pt idx="24">
                  <c:v>1746</c:v>
                </c:pt>
                <c:pt idx="25">
                  <c:v>1686</c:v>
                </c:pt>
                <c:pt idx="26">
                  <c:v>1652</c:v>
                </c:pt>
                <c:pt idx="27">
                  <c:v>1660</c:v>
                </c:pt>
                <c:pt idx="28">
                  <c:v>1668</c:v>
                </c:pt>
                <c:pt idx="29">
                  <c:v>1620</c:v>
                </c:pt>
                <c:pt idx="30">
                  <c:v>1564</c:v>
                </c:pt>
                <c:pt idx="31">
                  <c:v>1518</c:v>
                </c:pt>
                <c:pt idx="32">
                  <c:v>1437</c:v>
                </c:pt>
                <c:pt idx="33">
                  <c:v>1413</c:v>
                </c:pt>
                <c:pt idx="34">
                  <c:v>1392</c:v>
                </c:pt>
                <c:pt idx="35">
                  <c:v>1363</c:v>
                </c:pt>
                <c:pt idx="36">
                  <c:v>1414</c:v>
                </c:pt>
                <c:pt idx="37">
                  <c:v>1390</c:v>
                </c:pt>
                <c:pt idx="38">
                  <c:v>1334</c:v>
                </c:pt>
                <c:pt idx="39">
                  <c:v>1270</c:v>
                </c:pt>
                <c:pt idx="40">
                  <c:v>1256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1E0-4231-8F18-A7B6D281C4B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298003144"/>
        <c:axId val="298003536"/>
      </c:barChart>
      <c:lineChart>
        <c:grouping val="standard"/>
        <c:varyColors val="0"/>
        <c:ser>
          <c:idx val="3"/>
          <c:order val="0"/>
          <c:tx>
            <c:v>R = 0,75</c:v>
          </c:tx>
          <c:spPr>
            <a:ln w="28575">
              <a:solidFill>
                <a:schemeClr val="accent4"/>
              </a:solidFill>
            </a:ln>
          </c:spPr>
          <c:marker>
            <c:symbol val="none"/>
          </c:marker>
          <c:cat>
            <c:numRef>
              <c:f>Sheet1!$B$1:$FZ$1</c:f>
              <c:numCache>
                <c:formatCode>m/d/yyyy</c:formatCode>
                <c:ptCount val="181"/>
                <c:pt idx="0">
                  <c:v>44256</c:v>
                </c:pt>
                <c:pt idx="1">
                  <c:v>44257</c:v>
                </c:pt>
                <c:pt idx="2">
                  <c:v>44258</c:v>
                </c:pt>
                <c:pt idx="3">
                  <c:v>44259</c:v>
                </c:pt>
                <c:pt idx="4">
                  <c:v>44260</c:v>
                </c:pt>
                <c:pt idx="5">
                  <c:v>44261</c:v>
                </c:pt>
                <c:pt idx="6">
                  <c:v>44262</c:v>
                </c:pt>
                <c:pt idx="7">
                  <c:v>44263</c:v>
                </c:pt>
                <c:pt idx="8">
                  <c:v>44264</c:v>
                </c:pt>
                <c:pt idx="9">
                  <c:v>44265</c:v>
                </c:pt>
                <c:pt idx="10">
                  <c:v>44266</c:v>
                </c:pt>
                <c:pt idx="11">
                  <c:v>44267</c:v>
                </c:pt>
                <c:pt idx="12">
                  <c:v>44268</c:v>
                </c:pt>
                <c:pt idx="13">
                  <c:v>44269</c:v>
                </c:pt>
                <c:pt idx="14">
                  <c:v>44270</c:v>
                </c:pt>
                <c:pt idx="15">
                  <c:v>44271</c:v>
                </c:pt>
                <c:pt idx="16">
                  <c:v>44272</c:v>
                </c:pt>
                <c:pt idx="17">
                  <c:v>44273</c:v>
                </c:pt>
                <c:pt idx="18">
                  <c:v>44274</c:v>
                </c:pt>
                <c:pt idx="19">
                  <c:v>44275</c:v>
                </c:pt>
                <c:pt idx="20">
                  <c:v>44276</c:v>
                </c:pt>
                <c:pt idx="21">
                  <c:v>44277</c:v>
                </c:pt>
                <c:pt idx="22">
                  <c:v>44278</c:v>
                </c:pt>
                <c:pt idx="23">
                  <c:v>44279</c:v>
                </c:pt>
                <c:pt idx="24">
                  <c:v>44280</c:v>
                </c:pt>
                <c:pt idx="25">
                  <c:v>44281</c:v>
                </c:pt>
                <c:pt idx="26">
                  <c:v>44282</c:v>
                </c:pt>
                <c:pt idx="27">
                  <c:v>44283</c:v>
                </c:pt>
                <c:pt idx="28">
                  <c:v>44284</c:v>
                </c:pt>
                <c:pt idx="29">
                  <c:v>44285</c:v>
                </c:pt>
                <c:pt idx="30">
                  <c:v>44286</c:v>
                </c:pt>
                <c:pt idx="31">
                  <c:v>44287</c:v>
                </c:pt>
                <c:pt idx="32">
                  <c:v>44288</c:v>
                </c:pt>
                <c:pt idx="33">
                  <c:v>44289</c:v>
                </c:pt>
                <c:pt idx="34">
                  <c:v>44290</c:v>
                </c:pt>
                <c:pt idx="35">
                  <c:v>44291</c:v>
                </c:pt>
                <c:pt idx="36">
                  <c:v>44292</c:v>
                </c:pt>
                <c:pt idx="37">
                  <c:v>44293</c:v>
                </c:pt>
                <c:pt idx="38">
                  <c:v>44294</c:v>
                </c:pt>
                <c:pt idx="39">
                  <c:v>44295</c:v>
                </c:pt>
                <c:pt idx="40">
                  <c:v>44296</c:v>
                </c:pt>
                <c:pt idx="41">
                  <c:v>44297</c:v>
                </c:pt>
                <c:pt idx="42">
                  <c:v>44298</c:v>
                </c:pt>
                <c:pt idx="43">
                  <c:v>44299</c:v>
                </c:pt>
                <c:pt idx="44">
                  <c:v>44300</c:v>
                </c:pt>
                <c:pt idx="45">
                  <c:v>44301</c:v>
                </c:pt>
                <c:pt idx="46">
                  <c:v>44302</c:v>
                </c:pt>
                <c:pt idx="47">
                  <c:v>44303</c:v>
                </c:pt>
                <c:pt idx="48">
                  <c:v>44304</c:v>
                </c:pt>
                <c:pt idx="49">
                  <c:v>44305</c:v>
                </c:pt>
                <c:pt idx="50">
                  <c:v>44306</c:v>
                </c:pt>
                <c:pt idx="51">
                  <c:v>44307</c:v>
                </c:pt>
                <c:pt idx="52">
                  <c:v>44308</c:v>
                </c:pt>
                <c:pt idx="53">
                  <c:v>44309</c:v>
                </c:pt>
                <c:pt idx="54">
                  <c:v>44310</c:v>
                </c:pt>
                <c:pt idx="55">
                  <c:v>44311</c:v>
                </c:pt>
                <c:pt idx="56">
                  <c:v>44312</c:v>
                </c:pt>
                <c:pt idx="57">
                  <c:v>44313</c:v>
                </c:pt>
                <c:pt idx="58">
                  <c:v>44314</c:v>
                </c:pt>
                <c:pt idx="59">
                  <c:v>44315</c:v>
                </c:pt>
                <c:pt idx="60">
                  <c:v>44316</c:v>
                </c:pt>
              </c:numCache>
            </c:numRef>
          </c:cat>
          <c:val>
            <c:numRef>
              <c:f>Sheet1!$B$2:$FZ$2</c:f>
              <c:numCache>
                <c:formatCode>General</c:formatCode>
                <c:ptCount val="181"/>
                <c:pt idx="31">
                  <c:v>1530.2191397925492</c:v>
                </c:pt>
                <c:pt idx="32">
                  <c:v>1496.375196120415</c:v>
                </c:pt>
                <c:pt idx="33">
                  <c:v>1462.9106233174198</c:v>
                </c:pt>
                <c:pt idx="34">
                  <c:v>1430.8212562313993</c:v>
                </c:pt>
                <c:pt idx="35">
                  <c:v>1399.7801552886681</c:v>
                </c:pt>
                <c:pt idx="36">
                  <c:v>1369.2191766887213</c:v>
                </c:pt>
                <c:pt idx="37">
                  <c:v>1338.8762059004825</c:v>
                </c:pt>
                <c:pt idx="38">
                  <c:v>1309.0435564479278</c:v>
                </c:pt>
                <c:pt idx="39">
                  <c:v>1278.9122585332334</c:v>
                </c:pt>
                <c:pt idx="40">
                  <c:v>1248.1905271099413</c:v>
                </c:pt>
                <c:pt idx="41">
                  <c:v>1217.2879555428667</c:v>
                </c:pt>
                <c:pt idx="42">
                  <c:v>1185.7562747416152</c:v>
                </c:pt>
                <c:pt idx="43">
                  <c:v>1153.4204530842198</c:v>
                </c:pt>
                <c:pt idx="44">
                  <c:v>1120.3644613469446</c:v>
                </c:pt>
                <c:pt idx="45">
                  <c:v>1086.8226049174418</c:v>
                </c:pt>
                <c:pt idx="46">
                  <c:v>1053.0999138732045</c:v>
                </c:pt>
                <c:pt idx="47">
                  <c:v>1019.3109100344344</c:v>
                </c:pt>
                <c:pt idx="48">
                  <c:v>985.4354782666253</c:v>
                </c:pt>
                <c:pt idx="49">
                  <c:v>951.48201680966565</c:v>
                </c:pt>
                <c:pt idx="50">
                  <c:v>917.70108637994485</c:v>
                </c:pt>
                <c:pt idx="51">
                  <c:v>884.25294492896614</c:v>
                </c:pt>
                <c:pt idx="52">
                  <c:v>851.42170025383575</c:v>
                </c:pt>
                <c:pt idx="53">
                  <c:v>818.99779153161614</c:v>
                </c:pt>
                <c:pt idx="54">
                  <c:v>787.09799345402007</c:v>
                </c:pt>
                <c:pt idx="55">
                  <c:v>755.85630385895911</c:v>
                </c:pt>
                <c:pt idx="56">
                  <c:v>725.39827197834825</c:v>
                </c:pt>
                <c:pt idx="57">
                  <c:v>695.83094032708323</c:v>
                </c:pt>
                <c:pt idx="58">
                  <c:v>667.14453217629364</c:v>
                </c:pt>
                <c:pt idx="59">
                  <c:v>639.40531133780212</c:v>
                </c:pt>
                <c:pt idx="60">
                  <c:v>612.57485778980708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D1E0-4231-8F18-A7B6D281C4B8}"/>
            </c:ext>
          </c:extLst>
        </c:ser>
        <c:ser>
          <c:idx val="2"/>
          <c:order val="1"/>
          <c:tx>
            <c:v>R = 0,85</c:v>
          </c:tx>
          <c:spPr>
            <a:ln w="28575" cap="rnd">
              <a:solidFill>
                <a:srgbClr val="FF6600"/>
              </a:solidFill>
              <a:prstDash val="solid"/>
              <a:round/>
            </a:ln>
            <a:effectLst/>
          </c:spPr>
          <c:marker>
            <c:symbol val="none"/>
          </c:marker>
          <c:cat>
            <c:numRef>
              <c:f>Sheet1!$B$1:$FZ$1</c:f>
              <c:numCache>
                <c:formatCode>m/d/yyyy</c:formatCode>
                <c:ptCount val="181"/>
                <c:pt idx="0">
                  <c:v>44256</c:v>
                </c:pt>
                <c:pt idx="1">
                  <c:v>44257</c:v>
                </c:pt>
                <c:pt idx="2">
                  <c:v>44258</c:v>
                </c:pt>
                <c:pt idx="3">
                  <c:v>44259</c:v>
                </c:pt>
                <c:pt idx="4">
                  <c:v>44260</c:v>
                </c:pt>
                <c:pt idx="5">
                  <c:v>44261</c:v>
                </c:pt>
                <c:pt idx="6">
                  <c:v>44262</c:v>
                </c:pt>
                <c:pt idx="7">
                  <c:v>44263</c:v>
                </c:pt>
                <c:pt idx="8">
                  <c:v>44264</c:v>
                </c:pt>
                <c:pt idx="9">
                  <c:v>44265</c:v>
                </c:pt>
                <c:pt idx="10">
                  <c:v>44266</c:v>
                </c:pt>
                <c:pt idx="11">
                  <c:v>44267</c:v>
                </c:pt>
                <c:pt idx="12">
                  <c:v>44268</c:v>
                </c:pt>
                <c:pt idx="13">
                  <c:v>44269</c:v>
                </c:pt>
                <c:pt idx="14">
                  <c:v>44270</c:v>
                </c:pt>
                <c:pt idx="15">
                  <c:v>44271</c:v>
                </c:pt>
                <c:pt idx="16">
                  <c:v>44272</c:v>
                </c:pt>
                <c:pt idx="17">
                  <c:v>44273</c:v>
                </c:pt>
                <c:pt idx="18">
                  <c:v>44274</c:v>
                </c:pt>
                <c:pt idx="19">
                  <c:v>44275</c:v>
                </c:pt>
                <c:pt idx="20">
                  <c:v>44276</c:v>
                </c:pt>
                <c:pt idx="21">
                  <c:v>44277</c:v>
                </c:pt>
                <c:pt idx="22">
                  <c:v>44278</c:v>
                </c:pt>
                <c:pt idx="23">
                  <c:v>44279</c:v>
                </c:pt>
                <c:pt idx="24">
                  <c:v>44280</c:v>
                </c:pt>
                <c:pt idx="25">
                  <c:v>44281</c:v>
                </c:pt>
                <c:pt idx="26">
                  <c:v>44282</c:v>
                </c:pt>
                <c:pt idx="27">
                  <c:v>44283</c:v>
                </c:pt>
                <c:pt idx="28">
                  <c:v>44284</c:v>
                </c:pt>
                <c:pt idx="29">
                  <c:v>44285</c:v>
                </c:pt>
                <c:pt idx="30">
                  <c:v>44286</c:v>
                </c:pt>
                <c:pt idx="31">
                  <c:v>44287</c:v>
                </c:pt>
                <c:pt idx="32">
                  <c:v>44288</c:v>
                </c:pt>
                <c:pt idx="33">
                  <c:v>44289</c:v>
                </c:pt>
                <c:pt idx="34">
                  <c:v>44290</c:v>
                </c:pt>
                <c:pt idx="35">
                  <c:v>44291</c:v>
                </c:pt>
                <c:pt idx="36">
                  <c:v>44292</c:v>
                </c:pt>
                <c:pt idx="37">
                  <c:v>44293</c:v>
                </c:pt>
                <c:pt idx="38">
                  <c:v>44294</c:v>
                </c:pt>
                <c:pt idx="39">
                  <c:v>44295</c:v>
                </c:pt>
                <c:pt idx="40">
                  <c:v>44296</c:v>
                </c:pt>
                <c:pt idx="41">
                  <c:v>44297</c:v>
                </c:pt>
                <c:pt idx="42">
                  <c:v>44298</c:v>
                </c:pt>
                <c:pt idx="43">
                  <c:v>44299</c:v>
                </c:pt>
                <c:pt idx="44">
                  <c:v>44300</c:v>
                </c:pt>
                <c:pt idx="45">
                  <c:v>44301</c:v>
                </c:pt>
                <c:pt idx="46">
                  <c:v>44302</c:v>
                </c:pt>
                <c:pt idx="47">
                  <c:v>44303</c:v>
                </c:pt>
                <c:pt idx="48">
                  <c:v>44304</c:v>
                </c:pt>
                <c:pt idx="49">
                  <c:v>44305</c:v>
                </c:pt>
                <c:pt idx="50">
                  <c:v>44306</c:v>
                </c:pt>
                <c:pt idx="51">
                  <c:v>44307</c:v>
                </c:pt>
                <c:pt idx="52">
                  <c:v>44308</c:v>
                </c:pt>
                <c:pt idx="53">
                  <c:v>44309</c:v>
                </c:pt>
                <c:pt idx="54">
                  <c:v>44310</c:v>
                </c:pt>
                <c:pt idx="55">
                  <c:v>44311</c:v>
                </c:pt>
                <c:pt idx="56">
                  <c:v>44312</c:v>
                </c:pt>
                <c:pt idx="57">
                  <c:v>44313</c:v>
                </c:pt>
                <c:pt idx="58">
                  <c:v>44314</c:v>
                </c:pt>
                <c:pt idx="59">
                  <c:v>44315</c:v>
                </c:pt>
                <c:pt idx="60">
                  <c:v>44316</c:v>
                </c:pt>
              </c:numCache>
            </c:numRef>
          </c:cat>
          <c:val>
            <c:numRef>
              <c:f>Sheet1!$B$3:$FZ$3</c:f>
              <c:numCache>
                <c:formatCode>General</c:formatCode>
                <c:ptCount val="181"/>
                <c:pt idx="31">
                  <c:v>1531.5386658376153</c:v>
                </c:pt>
                <c:pt idx="32">
                  <c:v>1500.1887729458856</c:v>
                </c:pt>
                <c:pt idx="33">
                  <c:v>1470.1483655988056</c:v>
                </c:pt>
                <c:pt idx="34">
                  <c:v>1442.2467855418952</c:v>
                </c:pt>
                <c:pt idx="35">
                  <c:v>1416.2613467966798</c:v>
                </c:pt>
                <c:pt idx="36">
                  <c:v>1391.7296455071655</c:v>
                </c:pt>
                <c:pt idx="37">
                  <c:v>1368.4703481516135</c:v>
                </c:pt>
                <c:pt idx="38">
                  <c:v>1346.7968084630513</c:v>
                </c:pt>
                <c:pt idx="39">
                  <c:v>1325.6980801508812</c:v>
                </c:pt>
                <c:pt idx="40">
                  <c:v>1304.7063045381192</c:v>
                </c:pt>
                <c:pt idx="41">
                  <c:v>1284.1491915546394</c:v>
                </c:pt>
                <c:pt idx="42">
                  <c:v>1263.4973490472935</c:v>
                </c:pt>
                <c:pt idx="43">
                  <c:v>1242.4606938509155</c:v>
                </c:pt>
                <c:pt idx="44">
                  <c:v>1220.9944300601505</c:v>
                </c:pt>
                <c:pt idx="45">
                  <c:v>1199.195466714363</c:v>
                </c:pt>
                <c:pt idx="46">
                  <c:v>1177.2076642874563</c:v>
                </c:pt>
                <c:pt idx="47">
                  <c:v>1155.0388319036074</c:v>
                </c:pt>
                <c:pt idx="48">
                  <c:v>1132.5854717838488</c:v>
                </c:pt>
                <c:pt idx="49">
                  <c:v>1109.7891291041774</c:v>
                </c:pt>
                <c:pt idx="50">
                  <c:v>1086.8311280656749</c:v>
                </c:pt>
                <c:pt idx="51">
                  <c:v>1063.7889384182624</c:v>
                </c:pt>
                <c:pt idx="52">
                  <c:v>1040.8789051430983</c:v>
                </c:pt>
                <c:pt idx="53">
                  <c:v>1017.8437217519023</c:v>
                </c:pt>
                <c:pt idx="54">
                  <c:v>994.77991630954443</c:v>
                </c:pt>
                <c:pt idx="55">
                  <c:v>971.80888023787998</c:v>
                </c:pt>
                <c:pt idx="56">
                  <c:v>949.03548955262227</c:v>
                </c:pt>
                <c:pt idx="57">
                  <c:v>926.55647205745674</c:v>
                </c:pt>
                <c:pt idx="58">
                  <c:v>904.36125783888269</c:v>
                </c:pt>
                <c:pt idx="59">
                  <c:v>882.51795593194993</c:v>
                </c:pt>
                <c:pt idx="60">
                  <c:v>860.99986268477869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D1E0-4231-8F18-A7B6D281C4B8}"/>
            </c:ext>
          </c:extLst>
        </c:ser>
        <c:ser>
          <c:idx val="1"/>
          <c:order val="2"/>
          <c:tx>
            <c:v>R = 0,95</c:v>
          </c:tx>
          <c:spPr>
            <a:ln w="28575" cap="rnd">
              <a:solidFill>
                <a:srgbClr val="C00000"/>
              </a:solidFill>
              <a:prstDash val="solid"/>
              <a:round/>
            </a:ln>
            <a:effectLst/>
          </c:spPr>
          <c:marker>
            <c:symbol val="none"/>
          </c:marker>
          <c:cat>
            <c:numRef>
              <c:f>Sheet1!$B$1:$FZ$1</c:f>
              <c:numCache>
                <c:formatCode>m/d/yyyy</c:formatCode>
                <c:ptCount val="181"/>
                <c:pt idx="0">
                  <c:v>44256</c:v>
                </c:pt>
                <c:pt idx="1">
                  <c:v>44257</c:v>
                </c:pt>
                <c:pt idx="2">
                  <c:v>44258</c:v>
                </c:pt>
                <c:pt idx="3">
                  <c:v>44259</c:v>
                </c:pt>
                <c:pt idx="4">
                  <c:v>44260</c:v>
                </c:pt>
                <c:pt idx="5">
                  <c:v>44261</c:v>
                </c:pt>
                <c:pt idx="6">
                  <c:v>44262</c:v>
                </c:pt>
                <c:pt idx="7">
                  <c:v>44263</c:v>
                </c:pt>
                <c:pt idx="8">
                  <c:v>44264</c:v>
                </c:pt>
                <c:pt idx="9">
                  <c:v>44265</c:v>
                </c:pt>
                <c:pt idx="10">
                  <c:v>44266</c:v>
                </c:pt>
                <c:pt idx="11">
                  <c:v>44267</c:v>
                </c:pt>
                <c:pt idx="12">
                  <c:v>44268</c:v>
                </c:pt>
                <c:pt idx="13">
                  <c:v>44269</c:v>
                </c:pt>
                <c:pt idx="14">
                  <c:v>44270</c:v>
                </c:pt>
                <c:pt idx="15">
                  <c:v>44271</c:v>
                </c:pt>
                <c:pt idx="16">
                  <c:v>44272</c:v>
                </c:pt>
                <c:pt idx="17">
                  <c:v>44273</c:v>
                </c:pt>
                <c:pt idx="18">
                  <c:v>44274</c:v>
                </c:pt>
                <c:pt idx="19">
                  <c:v>44275</c:v>
                </c:pt>
                <c:pt idx="20">
                  <c:v>44276</c:v>
                </c:pt>
                <c:pt idx="21">
                  <c:v>44277</c:v>
                </c:pt>
                <c:pt idx="22">
                  <c:v>44278</c:v>
                </c:pt>
                <c:pt idx="23">
                  <c:v>44279</c:v>
                </c:pt>
                <c:pt idx="24">
                  <c:v>44280</c:v>
                </c:pt>
                <c:pt idx="25">
                  <c:v>44281</c:v>
                </c:pt>
                <c:pt idx="26">
                  <c:v>44282</c:v>
                </c:pt>
                <c:pt idx="27">
                  <c:v>44283</c:v>
                </c:pt>
                <c:pt idx="28">
                  <c:v>44284</c:v>
                </c:pt>
                <c:pt idx="29">
                  <c:v>44285</c:v>
                </c:pt>
                <c:pt idx="30">
                  <c:v>44286</c:v>
                </c:pt>
                <c:pt idx="31">
                  <c:v>44287</c:v>
                </c:pt>
                <c:pt idx="32">
                  <c:v>44288</c:v>
                </c:pt>
                <c:pt idx="33">
                  <c:v>44289</c:v>
                </c:pt>
                <c:pt idx="34">
                  <c:v>44290</c:v>
                </c:pt>
                <c:pt idx="35">
                  <c:v>44291</c:v>
                </c:pt>
                <c:pt idx="36">
                  <c:v>44292</c:v>
                </c:pt>
                <c:pt idx="37">
                  <c:v>44293</c:v>
                </c:pt>
                <c:pt idx="38">
                  <c:v>44294</c:v>
                </c:pt>
                <c:pt idx="39">
                  <c:v>44295</c:v>
                </c:pt>
                <c:pt idx="40">
                  <c:v>44296</c:v>
                </c:pt>
                <c:pt idx="41">
                  <c:v>44297</c:v>
                </c:pt>
                <c:pt idx="42">
                  <c:v>44298</c:v>
                </c:pt>
                <c:pt idx="43">
                  <c:v>44299</c:v>
                </c:pt>
                <c:pt idx="44">
                  <c:v>44300</c:v>
                </c:pt>
                <c:pt idx="45">
                  <c:v>44301</c:v>
                </c:pt>
                <c:pt idx="46">
                  <c:v>44302</c:v>
                </c:pt>
                <c:pt idx="47">
                  <c:v>44303</c:v>
                </c:pt>
                <c:pt idx="48">
                  <c:v>44304</c:v>
                </c:pt>
                <c:pt idx="49">
                  <c:v>44305</c:v>
                </c:pt>
                <c:pt idx="50">
                  <c:v>44306</c:v>
                </c:pt>
                <c:pt idx="51">
                  <c:v>44307</c:v>
                </c:pt>
                <c:pt idx="52">
                  <c:v>44308</c:v>
                </c:pt>
                <c:pt idx="53">
                  <c:v>44309</c:v>
                </c:pt>
                <c:pt idx="54">
                  <c:v>44310</c:v>
                </c:pt>
                <c:pt idx="55">
                  <c:v>44311</c:v>
                </c:pt>
                <c:pt idx="56">
                  <c:v>44312</c:v>
                </c:pt>
                <c:pt idx="57">
                  <c:v>44313</c:v>
                </c:pt>
                <c:pt idx="58">
                  <c:v>44314</c:v>
                </c:pt>
                <c:pt idx="59">
                  <c:v>44315</c:v>
                </c:pt>
                <c:pt idx="60">
                  <c:v>44316</c:v>
                </c:pt>
              </c:numCache>
            </c:numRef>
          </c:cat>
          <c:val>
            <c:numRef>
              <c:f>Sheet1!$B$4:$FZ$4</c:f>
              <c:numCache>
                <c:formatCode>General</c:formatCode>
                <c:ptCount val="181"/>
                <c:pt idx="31">
                  <c:v>1532.8581918826821</c:v>
                </c:pt>
                <c:pt idx="32">
                  <c:v>1504.0064992243281</c:v>
                </c:pt>
                <c:pt idx="33">
                  <c:v>1477.3998226745871</c:v>
                </c:pt>
                <c:pt idx="34">
                  <c:v>1453.6935129633644</c:v>
                </c:pt>
                <c:pt idx="35">
                  <c:v>1432.8378993938995</c:v>
                </c:pt>
                <c:pt idx="36">
                  <c:v>1414.5300961180217</c:v>
                </c:pt>
                <c:pt idx="37">
                  <c:v>1398.7214281344327</c:v>
                </c:pt>
                <c:pt idx="38">
                  <c:v>1385.7819034477932</c:v>
                </c:pt>
                <c:pt idx="39">
                  <c:v>1374.502306905232</c:v>
                </c:pt>
                <c:pt idx="40">
                  <c:v>1364.2453775160536</c:v>
                </c:pt>
                <c:pt idx="41">
                  <c:v>1355.3028614970808</c:v>
                </c:pt>
                <c:pt idx="42">
                  <c:v>1347.1253372823521</c:v>
                </c:pt>
                <c:pt idx="43">
                  <c:v>1339.3578031170907</c:v>
                </c:pt>
                <c:pt idx="44">
                  <c:v>1331.8237083445381</c:v>
                </c:pt>
                <c:pt idx="45">
                  <c:v>1324.4852904659108</c:v>
                </c:pt>
                <c:pt idx="46">
                  <c:v>1317.3350333755479</c:v>
                </c:pt>
                <c:pt idx="47">
                  <c:v>1310.2820339410723</c:v>
                </c:pt>
                <c:pt idx="48">
                  <c:v>1303.1574285782322</c:v>
                </c:pt>
                <c:pt idx="49">
                  <c:v>1295.8427422789994</c:v>
                </c:pt>
                <c:pt idx="50">
                  <c:v>1288.4229319450781</c:v>
                </c:pt>
                <c:pt idx="51">
                  <c:v>1280.8802704087643</c:v>
                </c:pt>
                <c:pt idx="52">
                  <c:v>1273.3506552378381</c:v>
                </c:pt>
                <c:pt idx="53">
                  <c:v>1265.5195836787725</c:v>
                </c:pt>
                <c:pt idx="54">
                  <c:v>1257.4464272439079</c:v>
                </c:pt>
                <c:pt idx="55">
                  <c:v>1249.2173097339878</c:v>
                </c:pt>
                <c:pt idx="56">
                  <c:v>1240.8989954278663</c:v>
                </c:pt>
                <c:pt idx="57">
                  <c:v>1232.5484583457223</c:v>
                </c:pt>
                <c:pt idx="58">
                  <c:v>1224.1298886776738</c:v>
                </c:pt>
                <c:pt idx="59">
                  <c:v>1215.6914310179739</c:v>
                </c:pt>
                <c:pt idx="60">
                  <c:v>1207.1927765912958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D1E0-4231-8F18-A7B6D281C4B8}"/>
            </c:ext>
          </c:extLst>
        </c:ser>
        <c:ser>
          <c:idx val="4"/>
          <c:order val="3"/>
          <c:tx>
            <c:v>Maximální počet pacientů s COVID-19 na lůžkách za období říjen/listopad 2020</c:v>
          </c:tx>
          <c:spPr>
            <a:ln>
              <a:solidFill>
                <a:schemeClr val="tx1"/>
              </a:solidFill>
              <a:prstDash val="sysDot"/>
            </a:ln>
          </c:spPr>
          <c:marker>
            <c:symbol val="none"/>
          </c:marker>
          <c:cat>
            <c:numRef>
              <c:f>Sheet1!$B$1:$FZ$1</c:f>
              <c:numCache>
                <c:formatCode>m/d/yyyy</c:formatCode>
                <c:ptCount val="181"/>
                <c:pt idx="0">
                  <c:v>44256</c:v>
                </c:pt>
                <c:pt idx="1">
                  <c:v>44257</c:v>
                </c:pt>
                <c:pt idx="2">
                  <c:v>44258</c:v>
                </c:pt>
                <c:pt idx="3">
                  <c:v>44259</c:v>
                </c:pt>
                <c:pt idx="4">
                  <c:v>44260</c:v>
                </c:pt>
                <c:pt idx="5">
                  <c:v>44261</c:v>
                </c:pt>
                <c:pt idx="6">
                  <c:v>44262</c:v>
                </c:pt>
                <c:pt idx="7">
                  <c:v>44263</c:v>
                </c:pt>
                <c:pt idx="8">
                  <c:v>44264</c:v>
                </c:pt>
                <c:pt idx="9">
                  <c:v>44265</c:v>
                </c:pt>
                <c:pt idx="10">
                  <c:v>44266</c:v>
                </c:pt>
                <c:pt idx="11">
                  <c:v>44267</c:v>
                </c:pt>
                <c:pt idx="12">
                  <c:v>44268</c:v>
                </c:pt>
                <c:pt idx="13">
                  <c:v>44269</c:v>
                </c:pt>
                <c:pt idx="14">
                  <c:v>44270</c:v>
                </c:pt>
                <c:pt idx="15">
                  <c:v>44271</c:v>
                </c:pt>
                <c:pt idx="16">
                  <c:v>44272</c:v>
                </c:pt>
                <c:pt idx="17">
                  <c:v>44273</c:v>
                </c:pt>
                <c:pt idx="18">
                  <c:v>44274</c:v>
                </c:pt>
                <c:pt idx="19">
                  <c:v>44275</c:v>
                </c:pt>
                <c:pt idx="20">
                  <c:v>44276</c:v>
                </c:pt>
                <c:pt idx="21">
                  <c:v>44277</c:v>
                </c:pt>
                <c:pt idx="22">
                  <c:v>44278</c:v>
                </c:pt>
                <c:pt idx="23">
                  <c:v>44279</c:v>
                </c:pt>
                <c:pt idx="24">
                  <c:v>44280</c:v>
                </c:pt>
                <c:pt idx="25">
                  <c:v>44281</c:v>
                </c:pt>
                <c:pt idx="26">
                  <c:v>44282</c:v>
                </c:pt>
                <c:pt idx="27">
                  <c:v>44283</c:v>
                </c:pt>
                <c:pt idx="28">
                  <c:v>44284</c:v>
                </c:pt>
                <c:pt idx="29">
                  <c:v>44285</c:v>
                </c:pt>
                <c:pt idx="30">
                  <c:v>44286</c:v>
                </c:pt>
                <c:pt idx="31">
                  <c:v>44287</c:v>
                </c:pt>
                <c:pt idx="32">
                  <c:v>44288</c:v>
                </c:pt>
                <c:pt idx="33">
                  <c:v>44289</c:v>
                </c:pt>
                <c:pt idx="34">
                  <c:v>44290</c:v>
                </c:pt>
                <c:pt idx="35">
                  <c:v>44291</c:v>
                </c:pt>
                <c:pt idx="36">
                  <c:v>44292</c:v>
                </c:pt>
                <c:pt idx="37">
                  <c:v>44293</c:v>
                </c:pt>
                <c:pt idx="38">
                  <c:v>44294</c:v>
                </c:pt>
                <c:pt idx="39">
                  <c:v>44295</c:v>
                </c:pt>
                <c:pt idx="40">
                  <c:v>44296</c:v>
                </c:pt>
                <c:pt idx="41">
                  <c:v>44297</c:v>
                </c:pt>
                <c:pt idx="42">
                  <c:v>44298</c:v>
                </c:pt>
                <c:pt idx="43">
                  <c:v>44299</c:v>
                </c:pt>
                <c:pt idx="44">
                  <c:v>44300</c:v>
                </c:pt>
                <c:pt idx="45">
                  <c:v>44301</c:v>
                </c:pt>
                <c:pt idx="46">
                  <c:v>44302</c:v>
                </c:pt>
                <c:pt idx="47">
                  <c:v>44303</c:v>
                </c:pt>
                <c:pt idx="48">
                  <c:v>44304</c:v>
                </c:pt>
                <c:pt idx="49">
                  <c:v>44305</c:v>
                </c:pt>
                <c:pt idx="50">
                  <c:v>44306</c:v>
                </c:pt>
                <c:pt idx="51">
                  <c:v>44307</c:v>
                </c:pt>
                <c:pt idx="52">
                  <c:v>44308</c:v>
                </c:pt>
                <c:pt idx="53">
                  <c:v>44309</c:v>
                </c:pt>
                <c:pt idx="54">
                  <c:v>44310</c:v>
                </c:pt>
                <c:pt idx="55">
                  <c:v>44311</c:v>
                </c:pt>
                <c:pt idx="56">
                  <c:v>44312</c:v>
                </c:pt>
                <c:pt idx="57">
                  <c:v>44313</c:v>
                </c:pt>
                <c:pt idx="58">
                  <c:v>44314</c:v>
                </c:pt>
                <c:pt idx="59">
                  <c:v>44315</c:v>
                </c:pt>
                <c:pt idx="60">
                  <c:v>44316</c:v>
                </c:pt>
              </c:numCache>
            </c:numRef>
          </c:cat>
          <c:val>
            <c:numRef>
              <c:f>Sheet1!$B$6:$FZ$6</c:f>
              <c:numCache>
                <c:formatCode>General</c:formatCode>
                <c:ptCount val="181"/>
                <c:pt idx="0">
                  <c:v>1208</c:v>
                </c:pt>
                <c:pt idx="1">
                  <c:v>1208</c:v>
                </c:pt>
                <c:pt idx="2">
                  <c:v>1208</c:v>
                </c:pt>
                <c:pt idx="3">
                  <c:v>1208</c:v>
                </c:pt>
                <c:pt idx="4">
                  <c:v>1208</c:v>
                </c:pt>
                <c:pt idx="5">
                  <c:v>1208</c:v>
                </c:pt>
                <c:pt idx="6">
                  <c:v>1208</c:v>
                </c:pt>
                <c:pt idx="7">
                  <c:v>1208</c:v>
                </c:pt>
                <c:pt idx="8">
                  <c:v>1208</c:v>
                </c:pt>
                <c:pt idx="9">
                  <c:v>1208</c:v>
                </c:pt>
                <c:pt idx="10">
                  <c:v>1208</c:v>
                </c:pt>
                <c:pt idx="11">
                  <c:v>1208</c:v>
                </c:pt>
                <c:pt idx="12">
                  <c:v>1208</c:v>
                </c:pt>
                <c:pt idx="13">
                  <c:v>1208</c:v>
                </c:pt>
                <c:pt idx="14">
                  <c:v>1208</c:v>
                </c:pt>
                <c:pt idx="15">
                  <c:v>1208</c:v>
                </c:pt>
                <c:pt idx="16">
                  <c:v>1208</c:v>
                </c:pt>
                <c:pt idx="17">
                  <c:v>1208</c:v>
                </c:pt>
                <c:pt idx="18">
                  <c:v>1208</c:v>
                </c:pt>
                <c:pt idx="19">
                  <c:v>1208</c:v>
                </c:pt>
                <c:pt idx="20">
                  <c:v>1208</c:v>
                </c:pt>
                <c:pt idx="21">
                  <c:v>1208</c:v>
                </c:pt>
                <c:pt idx="22">
                  <c:v>1208</c:v>
                </c:pt>
                <c:pt idx="23">
                  <c:v>1208</c:v>
                </c:pt>
                <c:pt idx="24">
                  <c:v>1208</c:v>
                </c:pt>
                <c:pt idx="25">
                  <c:v>1208</c:v>
                </c:pt>
                <c:pt idx="26">
                  <c:v>1208</c:v>
                </c:pt>
                <c:pt idx="27">
                  <c:v>1208</c:v>
                </c:pt>
                <c:pt idx="28">
                  <c:v>1208</c:v>
                </c:pt>
                <c:pt idx="29">
                  <c:v>1208</c:v>
                </c:pt>
                <c:pt idx="30">
                  <c:v>1208</c:v>
                </c:pt>
                <c:pt idx="31">
                  <c:v>1208</c:v>
                </c:pt>
                <c:pt idx="32">
                  <c:v>1208</c:v>
                </c:pt>
                <c:pt idx="33">
                  <c:v>1208</c:v>
                </c:pt>
                <c:pt idx="34">
                  <c:v>1208</c:v>
                </c:pt>
                <c:pt idx="35">
                  <c:v>1208</c:v>
                </c:pt>
                <c:pt idx="36">
                  <c:v>1208</c:v>
                </c:pt>
                <c:pt idx="37">
                  <c:v>1208</c:v>
                </c:pt>
                <c:pt idx="38">
                  <c:v>1208</c:v>
                </c:pt>
                <c:pt idx="39">
                  <c:v>1208</c:v>
                </c:pt>
                <c:pt idx="40">
                  <c:v>1208</c:v>
                </c:pt>
                <c:pt idx="41">
                  <c:v>1208</c:v>
                </c:pt>
                <c:pt idx="42">
                  <c:v>1208</c:v>
                </c:pt>
                <c:pt idx="43">
                  <c:v>1208</c:v>
                </c:pt>
                <c:pt idx="44">
                  <c:v>1208</c:v>
                </c:pt>
                <c:pt idx="45">
                  <c:v>1208</c:v>
                </c:pt>
                <c:pt idx="46">
                  <c:v>1208</c:v>
                </c:pt>
                <c:pt idx="47">
                  <c:v>1208</c:v>
                </c:pt>
                <c:pt idx="48">
                  <c:v>1208</c:v>
                </c:pt>
                <c:pt idx="49">
                  <c:v>1208</c:v>
                </c:pt>
                <c:pt idx="50">
                  <c:v>1208</c:v>
                </c:pt>
                <c:pt idx="51">
                  <c:v>1208</c:v>
                </c:pt>
                <c:pt idx="52">
                  <c:v>1208</c:v>
                </c:pt>
                <c:pt idx="53">
                  <c:v>1208</c:v>
                </c:pt>
                <c:pt idx="54">
                  <c:v>1208</c:v>
                </c:pt>
                <c:pt idx="55">
                  <c:v>1208</c:v>
                </c:pt>
                <c:pt idx="56">
                  <c:v>1208</c:v>
                </c:pt>
                <c:pt idx="57">
                  <c:v>1208</c:v>
                </c:pt>
                <c:pt idx="58">
                  <c:v>1208</c:v>
                </c:pt>
                <c:pt idx="59">
                  <c:v>1208</c:v>
                </c:pt>
                <c:pt idx="60">
                  <c:v>1208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D1E0-4231-8F18-A7B6D281C4B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98003144"/>
        <c:axId val="298003536"/>
      </c:lineChart>
      <c:dateAx>
        <c:axId val="298003144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298003536"/>
        <c:crosses val="autoZero"/>
        <c:auto val="1"/>
        <c:lblOffset val="100"/>
        <c:baseTimeUnit val="days"/>
        <c:majorUnit val="1"/>
      </c:dateAx>
      <c:valAx>
        <c:axId val="298003536"/>
        <c:scaling>
          <c:orientation val="minMax"/>
          <c:max val="2200"/>
        </c:scaling>
        <c:delete val="0"/>
        <c:axPos val="l"/>
        <c:numFmt formatCode="#,##0" sourceLinked="0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298003144"/>
        <c:crosses val="autoZero"/>
        <c:crossBetween val="between"/>
        <c:majorUnit val="200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1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2658983667020704E-2"/>
          <c:y val="0.10271625430964779"/>
          <c:w val="0.91692139603581668"/>
          <c:h val="0.7134466646044589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Denní počet případů</c:v>
                </c:pt>
              </c:strCache>
            </c:strRef>
          </c:tx>
          <c:spPr>
            <a:solidFill>
              <a:srgbClr val="C00000"/>
            </a:solidFill>
            <a:ln w="19050">
              <a:solidFill>
                <a:srgbClr val="C00000"/>
              </a:solidFill>
            </a:ln>
            <a:effectLst/>
          </c:spPr>
          <c:invertIfNegative val="0"/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-5400000" spcFirstLastPara="1" vertOverflow="ellipsis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Sheet1!$A$93:$A$274</c:f>
              <c:numCache>
                <c:formatCode>m/d/yyyy</c:formatCode>
                <c:ptCount val="182"/>
                <c:pt idx="0">
                  <c:v>44166</c:v>
                </c:pt>
                <c:pt idx="1">
                  <c:v>44167</c:v>
                </c:pt>
                <c:pt idx="2">
                  <c:v>44168</c:v>
                </c:pt>
                <c:pt idx="3">
                  <c:v>44169</c:v>
                </c:pt>
                <c:pt idx="4">
                  <c:v>44170</c:v>
                </c:pt>
                <c:pt idx="5">
                  <c:v>44171</c:v>
                </c:pt>
                <c:pt idx="6">
                  <c:v>44172</c:v>
                </c:pt>
                <c:pt idx="7">
                  <c:v>44173</c:v>
                </c:pt>
                <c:pt idx="8">
                  <c:v>44174</c:v>
                </c:pt>
                <c:pt idx="9">
                  <c:v>44175</c:v>
                </c:pt>
                <c:pt idx="10">
                  <c:v>44176</c:v>
                </c:pt>
                <c:pt idx="11">
                  <c:v>44177</c:v>
                </c:pt>
                <c:pt idx="12">
                  <c:v>44178</c:v>
                </c:pt>
                <c:pt idx="13">
                  <c:v>44179</c:v>
                </c:pt>
                <c:pt idx="14">
                  <c:v>44180</c:v>
                </c:pt>
                <c:pt idx="15">
                  <c:v>44181</c:v>
                </c:pt>
                <c:pt idx="16">
                  <c:v>44182</c:v>
                </c:pt>
                <c:pt idx="17">
                  <c:v>44183</c:v>
                </c:pt>
                <c:pt idx="18">
                  <c:v>44184</c:v>
                </c:pt>
                <c:pt idx="19">
                  <c:v>44185</c:v>
                </c:pt>
                <c:pt idx="20">
                  <c:v>44186</c:v>
                </c:pt>
                <c:pt idx="21">
                  <c:v>44187</c:v>
                </c:pt>
                <c:pt idx="22">
                  <c:v>44188</c:v>
                </c:pt>
                <c:pt idx="23">
                  <c:v>44189</c:v>
                </c:pt>
                <c:pt idx="24">
                  <c:v>44190</c:v>
                </c:pt>
                <c:pt idx="25">
                  <c:v>44191</c:v>
                </c:pt>
                <c:pt idx="26">
                  <c:v>44192</c:v>
                </c:pt>
                <c:pt idx="27">
                  <c:v>44193</c:v>
                </c:pt>
                <c:pt idx="28">
                  <c:v>44194</c:v>
                </c:pt>
                <c:pt idx="29">
                  <c:v>44195</c:v>
                </c:pt>
                <c:pt idx="30">
                  <c:v>44196</c:v>
                </c:pt>
                <c:pt idx="31">
                  <c:v>44197</c:v>
                </c:pt>
                <c:pt idx="32">
                  <c:v>44198</c:v>
                </c:pt>
                <c:pt idx="33">
                  <c:v>44199</c:v>
                </c:pt>
                <c:pt idx="34">
                  <c:v>44200</c:v>
                </c:pt>
                <c:pt idx="35">
                  <c:v>44201</c:v>
                </c:pt>
                <c:pt idx="36">
                  <c:v>44202</c:v>
                </c:pt>
                <c:pt idx="37">
                  <c:v>44203</c:v>
                </c:pt>
                <c:pt idx="38">
                  <c:v>44204</c:v>
                </c:pt>
                <c:pt idx="39">
                  <c:v>44205</c:v>
                </c:pt>
                <c:pt idx="40">
                  <c:v>44206</c:v>
                </c:pt>
                <c:pt idx="41">
                  <c:v>44207</c:v>
                </c:pt>
                <c:pt idx="42">
                  <c:v>44208</c:v>
                </c:pt>
                <c:pt idx="43">
                  <c:v>44209</c:v>
                </c:pt>
                <c:pt idx="44">
                  <c:v>44210</c:v>
                </c:pt>
                <c:pt idx="45">
                  <c:v>44211</c:v>
                </c:pt>
                <c:pt idx="46">
                  <c:v>44212</c:v>
                </c:pt>
                <c:pt idx="47">
                  <c:v>44213</c:v>
                </c:pt>
                <c:pt idx="48">
                  <c:v>44214</c:v>
                </c:pt>
                <c:pt idx="49">
                  <c:v>44215</c:v>
                </c:pt>
                <c:pt idx="50">
                  <c:v>44216</c:v>
                </c:pt>
                <c:pt idx="51">
                  <c:v>44217</c:v>
                </c:pt>
                <c:pt idx="52">
                  <c:v>44218</c:v>
                </c:pt>
                <c:pt idx="53">
                  <c:v>44219</c:v>
                </c:pt>
                <c:pt idx="54">
                  <c:v>44220</c:v>
                </c:pt>
                <c:pt idx="55">
                  <c:v>44221</c:v>
                </c:pt>
                <c:pt idx="56">
                  <c:v>44222</c:v>
                </c:pt>
                <c:pt idx="57">
                  <c:v>44223</c:v>
                </c:pt>
                <c:pt idx="58">
                  <c:v>44224</c:v>
                </c:pt>
                <c:pt idx="59">
                  <c:v>44225</c:v>
                </c:pt>
                <c:pt idx="60">
                  <c:v>44226</c:v>
                </c:pt>
                <c:pt idx="61">
                  <c:v>44227</c:v>
                </c:pt>
                <c:pt idx="62">
                  <c:v>44228</c:v>
                </c:pt>
                <c:pt idx="63">
                  <c:v>44229</c:v>
                </c:pt>
                <c:pt idx="64">
                  <c:v>44230</c:v>
                </c:pt>
                <c:pt idx="65">
                  <c:v>44231</c:v>
                </c:pt>
                <c:pt idx="66">
                  <c:v>44232</c:v>
                </c:pt>
                <c:pt idx="67">
                  <c:v>44233</c:v>
                </c:pt>
                <c:pt idx="68">
                  <c:v>44234</c:v>
                </c:pt>
                <c:pt idx="69">
                  <c:v>44235</c:v>
                </c:pt>
                <c:pt idx="70">
                  <c:v>44236</c:v>
                </c:pt>
                <c:pt idx="71">
                  <c:v>44237</c:v>
                </c:pt>
                <c:pt idx="72">
                  <c:v>44238</c:v>
                </c:pt>
                <c:pt idx="73">
                  <c:v>44239</c:v>
                </c:pt>
                <c:pt idx="74">
                  <c:v>44240</c:v>
                </c:pt>
                <c:pt idx="75">
                  <c:v>44241</c:v>
                </c:pt>
                <c:pt idx="76">
                  <c:v>44242</c:v>
                </c:pt>
                <c:pt idx="77">
                  <c:v>44243</c:v>
                </c:pt>
                <c:pt idx="78">
                  <c:v>44244</c:v>
                </c:pt>
                <c:pt idx="79">
                  <c:v>44245</c:v>
                </c:pt>
                <c:pt idx="80">
                  <c:v>44246</c:v>
                </c:pt>
                <c:pt idx="81">
                  <c:v>44247</c:v>
                </c:pt>
                <c:pt idx="82">
                  <c:v>44248</c:v>
                </c:pt>
                <c:pt idx="83">
                  <c:v>44249</c:v>
                </c:pt>
                <c:pt idx="84">
                  <c:v>44250</c:v>
                </c:pt>
                <c:pt idx="85">
                  <c:v>44251</c:v>
                </c:pt>
                <c:pt idx="86">
                  <c:v>44252</c:v>
                </c:pt>
                <c:pt idx="87">
                  <c:v>44253</c:v>
                </c:pt>
                <c:pt idx="88">
                  <c:v>44254</c:v>
                </c:pt>
                <c:pt idx="89">
                  <c:v>44255</c:v>
                </c:pt>
                <c:pt idx="90">
                  <c:v>44256</c:v>
                </c:pt>
                <c:pt idx="91">
                  <c:v>44257</c:v>
                </c:pt>
                <c:pt idx="92">
                  <c:v>44258</c:v>
                </c:pt>
                <c:pt idx="93">
                  <c:v>44259</c:v>
                </c:pt>
                <c:pt idx="94">
                  <c:v>44260</c:v>
                </c:pt>
                <c:pt idx="95">
                  <c:v>44261</c:v>
                </c:pt>
                <c:pt idx="96">
                  <c:v>44262</c:v>
                </c:pt>
                <c:pt idx="97">
                  <c:v>44263</c:v>
                </c:pt>
                <c:pt idx="98">
                  <c:v>44264</c:v>
                </c:pt>
                <c:pt idx="99">
                  <c:v>44265</c:v>
                </c:pt>
                <c:pt idx="100">
                  <c:v>44266</c:v>
                </c:pt>
                <c:pt idx="101">
                  <c:v>44267</c:v>
                </c:pt>
                <c:pt idx="102">
                  <c:v>44268</c:v>
                </c:pt>
                <c:pt idx="103">
                  <c:v>44269</c:v>
                </c:pt>
                <c:pt idx="104">
                  <c:v>44270</c:v>
                </c:pt>
                <c:pt idx="105">
                  <c:v>44271</c:v>
                </c:pt>
                <c:pt idx="106">
                  <c:v>44272</c:v>
                </c:pt>
                <c:pt idx="107">
                  <c:v>44273</c:v>
                </c:pt>
                <c:pt idx="108">
                  <c:v>44274</c:v>
                </c:pt>
                <c:pt idx="109">
                  <c:v>44275</c:v>
                </c:pt>
                <c:pt idx="110">
                  <c:v>44276</c:v>
                </c:pt>
                <c:pt idx="111">
                  <c:v>44277</c:v>
                </c:pt>
                <c:pt idx="112">
                  <c:v>44278</c:v>
                </c:pt>
                <c:pt idx="113">
                  <c:v>44279</c:v>
                </c:pt>
                <c:pt idx="114">
                  <c:v>44280</c:v>
                </c:pt>
                <c:pt idx="115">
                  <c:v>44281</c:v>
                </c:pt>
                <c:pt idx="116">
                  <c:v>44282</c:v>
                </c:pt>
                <c:pt idx="117">
                  <c:v>44283</c:v>
                </c:pt>
                <c:pt idx="118">
                  <c:v>44284</c:v>
                </c:pt>
                <c:pt idx="119">
                  <c:v>44285</c:v>
                </c:pt>
                <c:pt idx="120">
                  <c:v>44286</c:v>
                </c:pt>
                <c:pt idx="121">
                  <c:v>44287</c:v>
                </c:pt>
                <c:pt idx="122">
                  <c:v>44288</c:v>
                </c:pt>
                <c:pt idx="123">
                  <c:v>44289</c:v>
                </c:pt>
                <c:pt idx="124">
                  <c:v>44290</c:v>
                </c:pt>
                <c:pt idx="125">
                  <c:v>44291</c:v>
                </c:pt>
                <c:pt idx="126">
                  <c:v>44292</c:v>
                </c:pt>
                <c:pt idx="127">
                  <c:v>44293</c:v>
                </c:pt>
                <c:pt idx="128">
                  <c:v>44294</c:v>
                </c:pt>
                <c:pt idx="129">
                  <c:v>44295</c:v>
                </c:pt>
                <c:pt idx="130">
                  <c:v>44296</c:v>
                </c:pt>
                <c:pt idx="131">
                  <c:v>44297</c:v>
                </c:pt>
                <c:pt idx="132">
                  <c:v>44298</c:v>
                </c:pt>
                <c:pt idx="133">
                  <c:v>44299</c:v>
                </c:pt>
                <c:pt idx="134">
                  <c:v>44300</c:v>
                </c:pt>
                <c:pt idx="135">
                  <c:v>44301</c:v>
                </c:pt>
                <c:pt idx="136">
                  <c:v>44302</c:v>
                </c:pt>
                <c:pt idx="137">
                  <c:v>44303</c:v>
                </c:pt>
                <c:pt idx="138">
                  <c:v>44304</c:v>
                </c:pt>
                <c:pt idx="139">
                  <c:v>44305</c:v>
                </c:pt>
                <c:pt idx="140">
                  <c:v>44306</c:v>
                </c:pt>
                <c:pt idx="141">
                  <c:v>44307</c:v>
                </c:pt>
                <c:pt idx="142">
                  <c:v>44308</c:v>
                </c:pt>
                <c:pt idx="143">
                  <c:v>44309</c:v>
                </c:pt>
                <c:pt idx="144">
                  <c:v>44310</c:v>
                </c:pt>
                <c:pt idx="145">
                  <c:v>44311</c:v>
                </c:pt>
                <c:pt idx="146">
                  <c:v>44312</c:v>
                </c:pt>
                <c:pt idx="147">
                  <c:v>44313</c:v>
                </c:pt>
                <c:pt idx="148">
                  <c:v>44314</c:v>
                </c:pt>
                <c:pt idx="149">
                  <c:v>44315</c:v>
                </c:pt>
                <c:pt idx="150">
                  <c:v>44316</c:v>
                </c:pt>
                <c:pt idx="151">
                  <c:v>44317</c:v>
                </c:pt>
                <c:pt idx="152">
                  <c:v>44318</c:v>
                </c:pt>
                <c:pt idx="153">
                  <c:v>44319</c:v>
                </c:pt>
                <c:pt idx="154">
                  <c:v>44320</c:v>
                </c:pt>
                <c:pt idx="155">
                  <c:v>44321</c:v>
                </c:pt>
                <c:pt idx="156">
                  <c:v>44322</c:v>
                </c:pt>
                <c:pt idx="157">
                  <c:v>44323</c:v>
                </c:pt>
                <c:pt idx="158">
                  <c:v>44324</c:v>
                </c:pt>
                <c:pt idx="159">
                  <c:v>44325</c:v>
                </c:pt>
                <c:pt idx="160">
                  <c:v>44326</c:v>
                </c:pt>
                <c:pt idx="161">
                  <c:v>44327</c:v>
                </c:pt>
                <c:pt idx="162">
                  <c:v>44328</c:v>
                </c:pt>
                <c:pt idx="163">
                  <c:v>44329</c:v>
                </c:pt>
                <c:pt idx="164">
                  <c:v>44330</c:v>
                </c:pt>
                <c:pt idx="165">
                  <c:v>44331</c:v>
                </c:pt>
                <c:pt idx="166">
                  <c:v>44332</c:v>
                </c:pt>
                <c:pt idx="167">
                  <c:v>44333</c:v>
                </c:pt>
                <c:pt idx="168">
                  <c:v>44334</c:v>
                </c:pt>
                <c:pt idx="169">
                  <c:v>44335</c:v>
                </c:pt>
                <c:pt idx="170">
                  <c:v>44336</c:v>
                </c:pt>
                <c:pt idx="171">
                  <c:v>44337</c:v>
                </c:pt>
                <c:pt idx="172">
                  <c:v>44338</c:v>
                </c:pt>
                <c:pt idx="173">
                  <c:v>44339</c:v>
                </c:pt>
                <c:pt idx="174">
                  <c:v>44340</c:v>
                </c:pt>
                <c:pt idx="175">
                  <c:v>44341</c:v>
                </c:pt>
                <c:pt idx="176">
                  <c:v>44342</c:v>
                </c:pt>
                <c:pt idx="177">
                  <c:v>44343</c:v>
                </c:pt>
                <c:pt idx="178">
                  <c:v>44344</c:v>
                </c:pt>
                <c:pt idx="179">
                  <c:v>44345</c:v>
                </c:pt>
                <c:pt idx="180">
                  <c:v>44346</c:v>
                </c:pt>
                <c:pt idx="181">
                  <c:v>44347</c:v>
                </c:pt>
              </c:numCache>
            </c:numRef>
          </c:cat>
          <c:val>
            <c:numRef>
              <c:f>Sheet1!$B$93:$B$274</c:f>
              <c:numCache>
                <c:formatCode>0</c:formatCode>
                <c:ptCount val="182"/>
                <c:pt idx="0">
                  <c:v>5180</c:v>
                </c:pt>
                <c:pt idx="1">
                  <c:v>4561</c:v>
                </c:pt>
                <c:pt idx="2">
                  <c:v>4624</c:v>
                </c:pt>
                <c:pt idx="3">
                  <c:v>4747</c:v>
                </c:pt>
                <c:pt idx="4">
                  <c:v>3312</c:v>
                </c:pt>
                <c:pt idx="5">
                  <c:v>1112</c:v>
                </c:pt>
                <c:pt idx="6">
                  <c:v>4251</c:v>
                </c:pt>
                <c:pt idx="7">
                  <c:v>5855</c:v>
                </c:pt>
                <c:pt idx="8">
                  <c:v>6414</c:v>
                </c:pt>
                <c:pt idx="9">
                  <c:v>5872</c:v>
                </c:pt>
                <c:pt idx="10">
                  <c:v>6209</c:v>
                </c:pt>
                <c:pt idx="11">
                  <c:v>3655</c:v>
                </c:pt>
                <c:pt idx="12">
                  <c:v>1998</c:v>
                </c:pt>
                <c:pt idx="13">
                  <c:v>5176</c:v>
                </c:pt>
                <c:pt idx="14">
                  <c:v>7908</c:v>
                </c:pt>
                <c:pt idx="15">
                  <c:v>8258</c:v>
                </c:pt>
                <c:pt idx="16">
                  <c:v>7614</c:v>
                </c:pt>
                <c:pt idx="17">
                  <c:v>8838</c:v>
                </c:pt>
                <c:pt idx="18">
                  <c:v>5326</c:v>
                </c:pt>
                <c:pt idx="19">
                  <c:v>3403</c:v>
                </c:pt>
                <c:pt idx="20">
                  <c:v>7950</c:v>
                </c:pt>
                <c:pt idx="21">
                  <c:v>10911</c:v>
                </c:pt>
                <c:pt idx="22">
                  <c:v>14139</c:v>
                </c:pt>
                <c:pt idx="23">
                  <c:v>4373</c:v>
                </c:pt>
                <c:pt idx="24">
                  <c:v>2671</c:v>
                </c:pt>
                <c:pt idx="25">
                  <c:v>3031</c:v>
                </c:pt>
                <c:pt idx="26">
                  <c:v>3781</c:v>
                </c:pt>
                <c:pt idx="27">
                  <c:v>10936</c:v>
                </c:pt>
                <c:pt idx="28">
                  <c:v>16475</c:v>
                </c:pt>
                <c:pt idx="29">
                  <c:v>17061</c:v>
                </c:pt>
                <c:pt idx="30">
                  <c:v>13307</c:v>
                </c:pt>
                <c:pt idx="31">
                  <c:v>3446</c:v>
                </c:pt>
                <c:pt idx="32">
                  <c:v>4985</c:v>
                </c:pt>
                <c:pt idx="33">
                  <c:v>6267</c:v>
                </c:pt>
                <c:pt idx="34">
                  <c:v>12955</c:v>
                </c:pt>
                <c:pt idx="35">
                  <c:v>17398</c:v>
                </c:pt>
                <c:pt idx="36">
                  <c:v>17770</c:v>
                </c:pt>
                <c:pt idx="37">
                  <c:v>14882</c:v>
                </c:pt>
                <c:pt idx="38">
                  <c:v>13099</c:v>
                </c:pt>
                <c:pt idx="39">
                  <c:v>8437</c:v>
                </c:pt>
                <c:pt idx="40">
                  <c:v>4312</c:v>
                </c:pt>
                <c:pt idx="41">
                  <c:v>9384</c:v>
                </c:pt>
                <c:pt idx="42">
                  <c:v>10810</c:v>
                </c:pt>
                <c:pt idx="43">
                  <c:v>10918</c:v>
                </c:pt>
                <c:pt idx="44">
                  <c:v>8087</c:v>
                </c:pt>
                <c:pt idx="45">
                  <c:v>9300</c:v>
                </c:pt>
                <c:pt idx="46">
                  <c:v>5241</c:v>
                </c:pt>
                <c:pt idx="47">
                  <c:v>2641</c:v>
                </c:pt>
                <c:pt idx="48">
                  <c:v>7668</c:v>
                </c:pt>
                <c:pt idx="49">
                  <c:v>9609</c:v>
                </c:pt>
                <c:pt idx="50">
                  <c:v>8215</c:v>
                </c:pt>
                <c:pt idx="51">
                  <c:v>7532</c:v>
                </c:pt>
                <c:pt idx="52">
                  <c:v>8467</c:v>
                </c:pt>
                <c:pt idx="53">
                  <c:v>4239</c:v>
                </c:pt>
                <c:pt idx="54">
                  <c:v>2394</c:v>
                </c:pt>
                <c:pt idx="55">
                  <c:v>6974</c:v>
                </c:pt>
                <c:pt idx="56">
                  <c:v>9195</c:v>
                </c:pt>
                <c:pt idx="57">
                  <c:v>8503</c:v>
                </c:pt>
                <c:pt idx="58">
                  <c:v>8010</c:v>
                </c:pt>
                <c:pt idx="59">
                  <c:v>8052</c:v>
                </c:pt>
                <c:pt idx="60">
                  <c:v>4055</c:v>
                </c:pt>
                <c:pt idx="61">
                  <c:v>2573</c:v>
                </c:pt>
                <c:pt idx="62">
                  <c:v>7217</c:v>
                </c:pt>
                <c:pt idx="63">
                  <c:v>9148</c:v>
                </c:pt>
                <c:pt idx="64">
                  <c:v>9666</c:v>
                </c:pt>
                <c:pt idx="65">
                  <c:v>8107</c:v>
                </c:pt>
                <c:pt idx="66">
                  <c:v>8622</c:v>
                </c:pt>
                <c:pt idx="67">
                  <c:v>4820</c:v>
                </c:pt>
                <c:pt idx="68">
                  <c:v>2451</c:v>
                </c:pt>
                <c:pt idx="69">
                  <c:v>7779</c:v>
                </c:pt>
                <c:pt idx="70">
                  <c:v>10283</c:v>
                </c:pt>
                <c:pt idx="71">
                  <c:v>9539</c:v>
                </c:pt>
                <c:pt idx="72">
                  <c:v>9018</c:v>
                </c:pt>
                <c:pt idx="73">
                  <c:v>8829</c:v>
                </c:pt>
                <c:pt idx="74">
                  <c:v>5141</c:v>
                </c:pt>
                <c:pt idx="75">
                  <c:v>2881</c:v>
                </c:pt>
                <c:pt idx="76">
                  <c:v>8905</c:v>
                </c:pt>
                <c:pt idx="77">
                  <c:v>12609</c:v>
                </c:pt>
                <c:pt idx="78">
                  <c:v>10938</c:v>
                </c:pt>
                <c:pt idx="79">
                  <c:v>11702</c:v>
                </c:pt>
                <c:pt idx="80">
                  <c:v>11287</c:v>
                </c:pt>
                <c:pt idx="81">
                  <c:v>6775</c:v>
                </c:pt>
                <c:pt idx="82">
                  <c:v>4068</c:v>
                </c:pt>
                <c:pt idx="83">
                  <c:v>11408</c:v>
                </c:pt>
                <c:pt idx="84">
                  <c:v>15841</c:v>
                </c:pt>
                <c:pt idx="85">
                  <c:v>13795</c:v>
                </c:pt>
                <c:pt idx="86">
                  <c:v>14588</c:v>
                </c:pt>
                <c:pt idx="87">
                  <c:v>14776</c:v>
                </c:pt>
                <c:pt idx="88">
                  <c:v>7823</c:v>
                </c:pt>
                <c:pt idx="89">
                  <c:v>4587</c:v>
                </c:pt>
                <c:pt idx="90">
                  <c:v>12322</c:v>
                </c:pt>
                <c:pt idx="91">
                  <c:v>16777</c:v>
                </c:pt>
                <c:pt idx="92">
                  <c:v>15239</c:v>
                </c:pt>
                <c:pt idx="93">
                  <c:v>14649</c:v>
                </c:pt>
                <c:pt idx="94">
                  <c:v>13169</c:v>
                </c:pt>
                <c:pt idx="95">
                  <c:v>9130</c:v>
                </c:pt>
                <c:pt idx="96">
                  <c:v>3983</c:v>
                </c:pt>
                <c:pt idx="97">
                  <c:v>10653</c:v>
                </c:pt>
                <c:pt idx="98">
                  <c:v>15358</c:v>
                </c:pt>
                <c:pt idx="99">
                  <c:v>14535</c:v>
                </c:pt>
                <c:pt idx="100">
                  <c:v>11242</c:v>
                </c:pt>
                <c:pt idx="101">
                  <c:v>14957</c:v>
                </c:pt>
                <c:pt idx="102">
                  <c:v>6956</c:v>
                </c:pt>
                <c:pt idx="103">
                  <c:v>3331</c:v>
                </c:pt>
                <c:pt idx="104">
                  <c:v>10628</c:v>
                </c:pt>
                <c:pt idx="105">
                  <c:v>14027</c:v>
                </c:pt>
                <c:pt idx="106">
                  <c:v>12026</c:v>
                </c:pt>
                <c:pt idx="107">
                  <c:v>10657</c:v>
                </c:pt>
                <c:pt idx="108">
                  <c:v>9709</c:v>
                </c:pt>
                <c:pt idx="109">
                  <c:v>5466</c:v>
                </c:pt>
                <c:pt idx="110">
                  <c:v>2389</c:v>
                </c:pt>
                <c:pt idx="111">
                  <c:v>8240</c:v>
                </c:pt>
                <c:pt idx="112">
                  <c:v>10969</c:v>
                </c:pt>
                <c:pt idx="113">
                  <c:v>8845</c:v>
                </c:pt>
                <c:pt idx="114">
                  <c:v>7925</c:v>
                </c:pt>
                <c:pt idx="115">
                  <c:v>7710</c:v>
                </c:pt>
                <c:pt idx="116">
                  <c:v>3969</c:v>
                </c:pt>
                <c:pt idx="117">
                  <c:v>1743</c:v>
                </c:pt>
                <c:pt idx="118">
                  <c:v>6934</c:v>
                </c:pt>
                <c:pt idx="119">
                  <c:v>8629</c:v>
                </c:pt>
                <c:pt idx="120">
                  <c:v>7257</c:v>
                </c:pt>
                <c:pt idx="121">
                  <c:v>6242</c:v>
                </c:pt>
                <c:pt idx="122">
                  <c:v>3830</c:v>
                </c:pt>
                <c:pt idx="123">
                  <c:v>2158</c:v>
                </c:pt>
                <c:pt idx="124">
                  <c:v>1923</c:v>
                </c:pt>
                <c:pt idx="125">
                  <c:v>1417</c:v>
                </c:pt>
                <c:pt idx="126">
                  <c:v>5577</c:v>
                </c:pt>
                <c:pt idx="127">
                  <c:v>7046</c:v>
                </c:pt>
                <c:pt idx="128">
                  <c:v>5269</c:v>
                </c:pt>
                <c:pt idx="129">
                  <c:v>4791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7D6-49D4-BBCA-40283A14DED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417147840"/>
        <c:axId val="419321824"/>
      </c:barChart>
      <c:lineChart>
        <c:grouping val="standard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model</c:v>
                </c:pt>
              </c:strCache>
            </c:strRef>
          </c:tx>
          <c:spPr>
            <a:ln w="28575" cap="rnd">
              <a:solidFill>
                <a:srgbClr val="FFC000"/>
              </a:solidFill>
              <a:prstDash val="sysDash"/>
              <a:round/>
            </a:ln>
            <a:effectLst/>
          </c:spPr>
          <c:marker>
            <c:symbol val="none"/>
          </c:marker>
          <c:cat>
            <c:numRef>
              <c:f>Sheet1!$A$93:$A$274</c:f>
              <c:numCache>
                <c:formatCode>m/d/yyyy</c:formatCode>
                <c:ptCount val="182"/>
                <c:pt idx="0">
                  <c:v>44166</c:v>
                </c:pt>
                <c:pt idx="1">
                  <c:v>44167</c:v>
                </c:pt>
                <c:pt idx="2">
                  <c:v>44168</c:v>
                </c:pt>
                <c:pt idx="3">
                  <c:v>44169</c:v>
                </c:pt>
                <c:pt idx="4">
                  <c:v>44170</c:v>
                </c:pt>
                <c:pt idx="5">
                  <c:v>44171</c:v>
                </c:pt>
                <c:pt idx="6">
                  <c:v>44172</c:v>
                </c:pt>
                <c:pt idx="7">
                  <c:v>44173</c:v>
                </c:pt>
                <c:pt idx="8">
                  <c:v>44174</c:v>
                </c:pt>
                <c:pt idx="9">
                  <c:v>44175</c:v>
                </c:pt>
                <c:pt idx="10">
                  <c:v>44176</c:v>
                </c:pt>
                <c:pt idx="11">
                  <c:v>44177</c:v>
                </c:pt>
                <c:pt idx="12">
                  <c:v>44178</c:v>
                </c:pt>
                <c:pt idx="13">
                  <c:v>44179</c:v>
                </c:pt>
                <c:pt idx="14">
                  <c:v>44180</c:v>
                </c:pt>
                <c:pt idx="15">
                  <c:v>44181</c:v>
                </c:pt>
                <c:pt idx="16">
                  <c:v>44182</c:v>
                </c:pt>
                <c:pt idx="17">
                  <c:v>44183</c:v>
                </c:pt>
                <c:pt idx="18">
                  <c:v>44184</c:v>
                </c:pt>
                <c:pt idx="19">
                  <c:v>44185</c:v>
                </c:pt>
                <c:pt idx="20">
                  <c:v>44186</c:v>
                </c:pt>
                <c:pt idx="21">
                  <c:v>44187</c:v>
                </c:pt>
                <c:pt idx="22">
                  <c:v>44188</c:v>
                </c:pt>
                <c:pt idx="23">
                  <c:v>44189</c:v>
                </c:pt>
                <c:pt idx="24">
                  <c:v>44190</c:v>
                </c:pt>
                <c:pt idx="25">
                  <c:v>44191</c:v>
                </c:pt>
                <c:pt idx="26">
                  <c:v>44192</c:v>
                </c:pt>
                <c:pt idx="27">
                  <c:v>44193</c:v>
                </c:pt>
                <c:pt idx="28">
                  <c:v>44194</c:v>
                </c:pt>
                <c:pt idx="29">
                  <c:v>44195</c:v>
                </c:pt>
                <c:pt idx="30">
                  <c:v>44196</c:v>
                </c:pt>
                <c:pt idx="31">
                  <c:v>44197</c:v>
                </c:pt>
                <c:pt idx="32">
                  <c:v>44198</c:v>
                </c:pt>
                <c:pt idx="33">
                  <c:v>44199</c:v>
                </c:pt>
                <c:pt idx="34">
                  <c:v>44200</c:v>
                </c:pt>
                <c:pt idx="35">
                  <c:v>44201</c:v>
                </c:pt>
                <c:pt idx="36">
                  <c:v>44202</c:v>
                </c:pt>
                <c:pt idx="37">
                  <c:v>44203</c:v>
                </c:pt>
                <c:pt idx="38">
                  <c:v>44204</c:v>
                </c:pt>
                <c:pt idx="39">
                  <c:v>44205</c:v>
                </c:pt>
                <c:pt idx="40">
                  <c:v>44206</c:v>
                </c:pt>
                <c:pt idx="41">
                  <c:v>44207</c:v>
                </c:pt>
                <c:pt idx="42">
                  <c:v>44208</c:v>
                </c:pt>
                <c:pt idx="43">
                  <c:v>44209</c:v>
                </c:pt>
                <c:pt idx="44">
                  <c:v>44210</c:v>
                </c:pt>
                <c:pt idx="45">
                  <c:v>44211</c:v>
                </c:pt>
                <c:pt idx="46">
                  <c:v>44212</c:v>
                </c:pt>
                <c:pt idx="47">
                  <c:v>44213</c:v>
                </c:pt>
                <c:pt idx="48">
                  <c:v>44214</c:v>
                </c:pt>
                <c:pt idx="49">
                  <c:v>44215</c:v>
                </c:pt>
                <c:pt idx="50">
                  <c:v>44216</c:v>
                </c:pt>
                <c:pt idx="51">
                  <c:v>44217</c:v>
                </c:pt>
                <c:pt idx="52">
                  <c:v>44218</c:v>
                </c:pt>
                <c:pt idx="53">
                  <c:v>44219</c:v>
                </c:pt>
                <c:pt idx="54">
                  <c:v>44220</c:v>
                </c:pt>
                <c:pt idx="55">
                  <c:v>44221</c:v>
                </c:pt>
                <c:pt idx="56">
                  <c:v>44222</c:v>
                </c:pt>
                <c:pt idx="57">
                  <c:v>44223</c:v>
                </c:pt>
                <c:pt idx="58">
                  <c:v>44224</c:v>
                </c:pt>
                <c:pt idx="59">
                  <c:v>44225</c:v>
                </c:pt>
                <c:pt idx="60">
                  <c:v>44226</c:v>
                </c:pt>
                <c:pt idx="61">
                  <c:v>44227</c:v>
                </c:pt>
                <c:pt idx="62">
                  <c:v>44228</c:v>
                </c:pt>
                <c:pt idx="63">
                  <c:v>44229</c:v>
                </c:pt>
                <c:pt idx="64">
                  <c:v>44230</c:v>
                </c:pt>
                <c:pt idx="65">
                  <c:v>44231</c:v>
                </c:pt>
                <c:pt idx="66">
                  <c:v>44232</c:v>
                </c:pt>
                <c:pt idx="67">
                  <c:v>44233</c:v>
                </c:pt>
                <c:pt idx="68">
                  <c:v>44234</c:v>
                </c:pt>
                <c:pt idx="69">
                  <c:v>44235</c:v>
                </c:pt>
                <c:pt idx="70">
                  <c:v>44236</c:v>
                </c:pt>
                <c:pt idx="71">
                  <c:v>44237</c:v>
                </c:pt>
                <c:pt idx="72">
                  <c:v>44238</c:v>
                </c:pt>
                <c:pt idx="73">
                  <c:v>44239</c:v>
                </c:pt>
                <c:pt idx="74">
                  <c:v>44240</c:v>
                </c:pt>
                <c:pt idx="75">
                  <c:v>44241</c:v>
                </c:pt>
                <c:pt idx="76">
                  <c:v>44242</c:v>
                </c:pt>
                <c:pt idx="77">
                  <c:v>44243</c:v>
                </c:pt>
                <c:pt idx="78">
                  <c:v>44244</c:v>
                </c:pt>
                <c:pt idx="79">
                  <c:v>44245</c:v>
                </c:pt>
                <c:pt idx="80">
                  <c:v>44246</c:v>
                </c:pt>
                <c:pt idx="81">
                  <c:v>44247</c:v>
                </c:pt>
                <c:pt idx="82">
                  <c:v>44248</c:v>
                </c:pt>
                <c:pt idx="83">
                  <c:v>44249</c:v>
                </c:pt>
                <c:pt idx="84">
                  <c:v>44250</c:v>
                </c:pt>
                <c:pt idx="85">
                  <c:v>44251</c:v>
                </c:pt>
                <c:pt idx="86">
                  <c:v>44252</c:v>
                </c:pt>
                <c:pt idx="87">
                  <c:v>44253</c:v>
                </c:pt>
                <c:pt idx="88">
                  <c:v>44254</c:v>
                </c:pt>
                <c:pt idx="89">
                  <c:v>44255</c:v>
                </c:pt>
                <c:pt idx="90">
                  <c:v>44256</c:v>
                </c:pt>
                <c:pt idx="91">
                  <c:v>44257</c:v>
                </c:pt>
                <c:pt idx="92">
                  <c:v>44258</c:v>
                </c:pt>
                <c:pt idx="93">
                  <c:v>44259</c:v>
                </c:pt>
                <c:pt idx="94">
                  <c:v>44260</c:v>
                </c:pt>
                <c:pt idx="95">
                  <c:v>44261</c:v>
                </c:pt>
                <c:pt idx="96">
                  <c:v>44262</c:v>
                </c:pt>
                <c:pt idx="97">
                  <c:v>44263</c:v>
                </c:pt>
                <c:pt idx="98">
                  <c:v>44264</c:v>
                </c:pt>
                <c:pt idx="99">
                  <c:v>44265</c:v>
                </c:pt>
                <c:pt idx="100">
                  <c:v>44266</c:v>
                </c:pt>
                <c:pt idx="101">
                  <c:v>44267</c:v>
                </c:pt>
                <c:pt idx="102">
                  <c:v>44268</c:v>
                </c:pt>
                <c:pt idx="103">
                  <c:v>44269</c:v>
                </c:pt>
                <c:pt idx="104">
                  <c:v>44270</c:v>
                </c:pt>
                <c:pt idx="105">
                  <c:v>44271</c:v>
                </c:pt>
                <c:pt idx="106">
                  <c:v>44272</c:v>
                </c:pt>
                <c:pt idx="107">
                  <c:v>44273</c:v>
                </c:pt>
                <c:pt idx="108">
                  <c:v>44274</c:v>
                </c:pt>
                <c:pt idx="109">
                  <c:v>44275</c:v>
                </c:pt>
                <c:pt idx="110">
                  <c:v>44276</c:v>
                </c:pt>
                <c:pt idx="111">
                  <c:v>44277</c:v>
                </c:pt>
                <c:pt idx="112">
                  <c:v>44278</c:v>
                </c:pt>
                <c:pt idx="113">
                  <c:v>44279</c:v>
                </c:pt>
                <c:pt idx="114">
                  <c:v>44280</c:v>
                </c:pt>
                <c:pt idx="115">
                  <c:v>44281</c:v>
                </c:pt>
                <c:pt idx="116">
                  <c:v>44282</c:v>
                </c:pt>
                <c:pt idx="117">
                  <c:v>44283</c:v>
                </c:pt>
                <c:pt idx="118">
                  <c:v>44284</c:v>
                </c:pt>
                <c:pt idx="119">
                  <c:v>44285</c:v>
                </c:pt>
                <c:pt idx="120">
                  <c:v>44286</c:v>
                </c:pt>
                <c:pt idx="121">
                  <c:v>44287</c:v>
                </c:pt>
                <c:pt idx="122">
                  <c:v>44288</c:v>
                </c:pt>
                <c:pt idx="123">
                  <c:v>44289</c:v>
                </c:pt>
                <c:pt idx="124">
                  <c:v>44290</c:v>
                </c:pt>
                <c:pt idx="125">
                  <c:v>44291</c:v>
                </c:pt>
                <c:pt idx="126">
                  <c:v>44292</c:v>
                </c:pt>
                <c:pt idx="127">
                  <c:v>44293</c:v>
                </c:pt>
                <c:pt idx="128">
                  <c:v>44294</c:v>
                </c:pt>
                <c:pt idx="129">
                  <c:v>44295</c:v>
                </c:pt>
                <c:pt idx="130">
                  <c:v>44296</c:v>
                </c:pt>
                <c:pt idx="131">
                  <c:v>44297</c:v>
                </c:pt>
                <c:pt idx="132">
                  <c:v>44298</c:v>
                </c:pt>
                <c:pt idx="133">
                  <c:v>44299</c:v>
                </c:pt>
                <c:pt idx="134">
                  <c:v>44300</c:v>
                </c:pt>
                <c:pt idx="135">
                  <c:v>44301</c:v>
                </c:pt>
                <c:pt idx="136">
                  <c:v>44302</c:v>
                </c:pt>
                <c:pt idx="137">
                  <c:v>44303</c:v>
                </c:pt>
                <c:pt idx="138">
                  <c:v>44304</c:v>
                </c:pt>
                <c:pt idx="139">
                  <c:v>44305</c:v>
                </c:pt>
                <c:pt idx="140">
                  <c:v>44306</c:v>
                </c:pt>
                <c:pt idx="141">
                  <c:v>44307</c:v>
                </c:pt>
                <c:pt idx="142">
                  <c:v>44308</c:v>
                </c:pt>
                <c:pt idx="143">
                  <c:v>44309</c:v>
                </c:pt>
                <c:pt idx="144">
                  <c:v>44310</c:v>
                </c:pt>
                <c:pt idx="145">
                  <c:v>44311</c:v>
                </c:pt>
                <c:pt idx="146">
                  <c:v>44312</c:v>
                </c:pt>
                <c:pt idx="147">
                  <c:v>44313</c:v>
                </c:pt>
                <c:pt idx="148">
                  <c:v>44314</c:v>
                </c:pt>
                <c:pt idx="149">
                  <c:v>44315</c:v>
                </c:pt>
                <c:pt idx="150">
                  <c:v>44316</c:v>
                </c:pt>
                <c:pt idx="151">
                  <c:v>44317</c:v>
                </c:pt>
                <c:pt idx="152">
                  <c:v>44318</c:v>
                </c:pt>
                <c:pt idx="153">
                  <c:v>44319</c:v>
                </c:pt>
                <c:pt idx="154">
                  <c:v>44320</c:v>
                </c:pt>
                <c:pt idx="155">
                  <c:v>44321</c:v>
                </c:pt>
                <c:pt idx="156">
                  <c:v>44322</c:v>
                </c:pt>
                <c:pt idx="157">
                  <c:v>44323</c:v>
                </c:pt>
                <c:pt idx="158">
                  <c:v>44324</c:v>
                </c:pt>
                <c:pt idx="159">
                  <c:v>44325</c:v>
                </c:pt>
                <c:pt idx="160">
                  <c:v>44326</c:v>
                </c:pt>
                <c:pt idx="161">
                  <c:v>44327</c:v>
                </c:pt>
                <c:pt idx="162">
                  <c:v>44328</c:v>
                </c:pt>
                <c:pt idx="163">
                  <c:v>44329</c:v>
                </c:pt>
                <c:pt idx="164">
                  <c:v>44330</c:v>
                </c:pt>
                <c:pt idx="165">
                  <c:v>44331</c:v>
                </c:pt>
                <c:pt idx="166">
                  <c:v>44332</c:v>
                </c:pt>
                <c:pt idx="167">
                  <c:v>44333</c:v>
                </c:pt>
                <c:pt idx="168">
                  <c:v>44334</c:v>
                </c:pt>
                <c:pt idx="169">
                  <c:v>44335</c:v>
                </c:pt>
                <c:pt idx="170">
                  <c:v>44336</c:v>
                </c:pt>
                <c:pt idx="171">
                  <c:v>44337</c:v>
                </c:pt>
                <c:pt idx="172">
                  <c:v>44338</c:v>
                </c:pt>
                <c:pt idx="173">
                  <c:v>44339</c:v>
                </c:pt>
                <c:pt idx="174">
                  <c:v>44340</c:v>
                </c:pt>
                <c:pt idx="175">
                  <c:v>44341</c:v>
                </c:pt>
                <c:pt idx="176">
                  <c:v>44342</c:v>
                </c:pt>
                <c:pt idx="177">
                  <c:v>44343</c:v>
                </c:pt>
                <c:pt idx="178">
                  <c:v>44344</c:v>
                </c:pt>
                <c:pt idx="179">
                  <c:v>44345</c:v>
                </c:pt>
                <c:pt idx="180">
                  <c:v>44346</c:v>
                </c:pt>
                <c:pt idx="181">
                  <c:v>44347</c:v>
                </c:pt>
              </c:numCache>
            </c:numRef>
          </c:cat>
          <c:val>
            <c:numRef>
              <c:f>Sheet1!$C$93:$C$274</c:f>
              <c:numCache>
                <c:formatCode>General</c:formatCode>
                <c:ptCount val="182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C7D6-49D4-BBCA-40283A14DEDD}"/>
            </c:ext>
          </c:extLst>
        </c:ser>
        <c:ser>
          <c:idx val="3"/>
          <c:order val="2"/>
          <c:tx>
            <c:strRef>
              <c:f>Sheet1!$E$1</c:f>
              <c:strCache>
                <c:ptCount val="1"/>
                <c:pt idx="0">
                  <c:v>0,9</c:v>
                </c:pt>
              </c:strCache>
            </c:strRef>
          </c:tx>
          <c:spPr>
            <a:ln w="28575" cap="rnd">
              <a:solidFill>
                <a:srgbClr val="305983"/>
              </a:solidFill>
              <a:prstDash val="sysDash"/>
              <a:round/>
            </a:ln>
            <a:effectLst/>
          </c:spPr>
          <c:marker>
            <c:symbol val="none"/>
          </c:marker>
          <c:cat>
            <c:numRef>
              <c:f>Sheet1!$A$93:$A$274</c:f>
              <c:numCache>
                <c:formatCode>m/d/yyyy</c:formatCode>
                <c:ptCount val="182"/>
                <c:pt idx="0">
                  <c:v>44166</c:v>
                </c:pt>
                <c:pt idx="1">
                  <c:v>44167</c:v>
                </c:pt>
                <c:pt idx="2">
                  <c:v>44168</c:v>
                </c:pt>
                <c:pt idx="3">
                  <c:v>44169</c:v>
                </c:pt>
                <c:pt idx="4">
                  <c:v>44170</c:v>
                </c:pt>
                <c:pt idx="5">
                  <c:v>44171</c:v>
                </c:pt>
                <c:pt idx="6">
                  <c:v>44172</c:v>
                </c:pt>
                <c:pt idx="7">
                  <c:v>44173</c:v>
                </c:pt>
                <c:pt idx="8">
                  <c:v>44174</c:v>
                </c:pt>
                <c:pt idx="9">
                  <c:v>44175</c:v>
                </c:pt>
                <c:pt idx="10">
                  <c:v>44176</c:v>
                </c:pt>
                <c:pt idx="11">
                  <c:v>44177</c:v>
                </c:pt>
                <c:pt idx="12">
                  <c:v>44178</c:v>
                </c:pt>
                <c:pt idx="13">
                  <c:v>44179</c:v>
                </c:pt>
                <c:pt idx="14">
                  <c:v>44180</c:v>
                </c:pt>
                <c:pt idx="15">
                  <c:v>44181</c:v>
                </c:pt>
                <c:pt idx="16">
                  <c:v>44182</c:v>
                </c:pt>
                <c:pt idx="17">
                  <c:v>44183</c:v>
                </c:pt>
                <c:pt idx="18">
                  <c:v>44184</c:v>
                </c:pt>
                <c:pt idx="19">
                  <c:v>44185</c:v>
                </c:pt>
                <c:pt idx="20">
                  <c:v>44186</c:v>
                </c:pt>
                <c:pt idx="21">
                  <c:v>44187</c:v>
                </c:pt>
                <c:pt idx="22">
                  <c:v>44188</c:v>
                </c:pt>
                <c:pt idx="23">
                  <c:v>44189</c:v>
                </c:pt>
                <c:pt idx="24">
                  <c:v>44190</c:v>
                </c:pt>
                <c:pt idx="25">
                  <c:v>44191</c:v>
                </c:pt>
                <c:pt idx="26">
                  <c:v>44192</c:v>
                </c:pt>
                <c:pt idx="27">
                  <c:v>44193</c:v>
                </c:pt>
                <c:pt idx="28">
                  <c:v>44194</c:v>
                </c:pt>
                <c:pt idx="29">
                  <c:v>44195</c:v>
                </c:pt>
                <c:pt idx="30">
                  <c:v>44196</c:v>
                </c:pt>
                <c:pt idx="31">
                  <c:v>44197</c:v>
                </c:pt>
                <c:pt idx="32">
                  <c:v>44198</c:v>
                </c:pt>
                <c:pt idx="33">
                  <c:v>44199</c:v>
                </c:pt>
                <c:pt idx="34">
                  <c:v>44200</c:v>
                </c:pt>
                <c:pt idx="35">
                  <c:v>44201</c:v>
                </c:pt>
                <c:pt idx="36">
                  <c:v>44202</c:v>
                </c:pt>
                <c:pt idx="37">
                  <c:v>44203</c:v>
                </c:pt>
                <c:pt idx="38">
                  <c:v>44204</c:v>
                </c:pt>
                <c:pt idx="39">
                  <c:v>44205</c:v>
                </c:pt>
                <c:pt idx="40">
                  <c:v>44206</c:v>
                </c:pt>
                <c:pt idx="41">
                  <c:v>44207</c:v>
                </c:pt>
                <c:pt idx="42">
                  <c:v>44208</c:v>
                </c:pt>
                <c:pt idx="43">
                  <c:v>44209</c:v>
                </c:pt>
                <c:pt idx="44">
                  <c:v>44210</c:v>
                </c:pt>
                <c:pt idx="45">
                  <c:v>44211</c:v>
                </c:pt>
                <c:pt idx="46">
                  <c:v>44212</c:v>
                </c:pt>
                <c:pt idx="47">
                  <c:v>44213</c:v>
                </c:pt>
                <c:pt idx="48">
                  <c:v>44214</c:v>
                </c:pt>
                <c:pt idx="49">
                  <c:v>44215</c:v>
                </c:pt>
                <c:pt idx="50">
                  <c:v>44216</c:v>
                </c:pt>
                <c:pt idx="51">
                  <c:v>44217</c:v>
                </c:pt>
                <c:pt idx="52">
                  <c:v>44218</c:v>
                </c:pt>
                <c:pt idx="53">
                  <c:v>44219</c:v>
                </c:pt>
                <c:pt idx="54">
                  <c:v>44220</c:v>
                </c:pt>
                <c:pt idx="55">
                  <c:v>44221</c:v>
                </c:pt>
                <c:pt idx="56">
                  <c:v>44222</c:v>
                </c:pt>
                <c:pt idx="57">
                  <c:v>44223</c:v>
                </c:pt>
                <c:pt idx="58">
                  <c:v>44224</c:v>
                </c:pt>
                <c:pt idx="59">
                  <c:v>44225</c:v>
                </c:pt>
                <c:pt idx="60">
                  <c:v>44226</c:v>
                </c:pt>
                <c:pt idx="61">
                  <c:v>44227</c:v>
                </c:pt>
                <c:pt idx="62">
                  <c:v>44228</c:v>
                </c:pt>
                <c:pt idx="63">
                  <c:v>44229</c:v>
                </c:pt>
                <c:pt idx="64">
                  <c:v>44230</c:v>
                </c:pt>
                <c:pt idx="65">
                  <c:v>44231</c:v>
                </c:pt>
                <c:pt idx="66">
                  <c:v>44232</c:v>
                </c:pt>
                <c:pt idx="67">
                  <c:v>44233</c:v>
                </c:pt>
                <c:pt idx="68">
                  <c:v>44234</c:v>
                </c:pt>
                <c:pt idx="69">
                  <c:v>44235</c:v>
                </c:pt>
                <c:pt idx="70">
                  <c:v>44236</c:v>
                </c:pt>
                <c:pt idx="71">
                  <c:v>44237</c:v>
                </c:pt>
                <c:pt idx="72">
                  <c:v>44238</c:v>
                </c:pt>
                <c:pt idx="73">
                  <c:v>44239</c:v>
                </c:pt>
                <c:pt idx="74">
                  <c:v>44240</c:v>
                </c:pt>
                <c:pt idx="75">
                  <c:v>44241</c:v>
                </c:pt>
                <c:pt idx="76">
                  <c:v>44242</c:v>
                </c:pt>
                <c:pt idx="77">
                  <c:v>44243</c:v>
                </c:pt>
                <c:pt idx="78">
                  <c:v>44244</c:v>
                </c:pt>
                <c:pt idx="79">
                  <c:v>44245</c:v>
                </c:pt>
                <c:pt idx="80">
                  <c:v>44246</c:v>
                </c:pt>
                <c:pt idx="81">
                  <c:v>44247</c:v>
                </c:pt>
                <c:pt idx="82">
                  <c:v>44248</c:v>
                </c:pt>
                <c:pt idx="83">
                  <c:v>44249</c:v>
                </c:pt>
                <c:pt idx="84">
                  <c:v>44250</c:v>
                </c:pt>
                <c:pt idx="85">
                  <c:v>44251</c:v>
                </c:pt>
                <c:pt idx="86">
                  <c:v>44252</c:v>
                </c:pt>
                <c:pt idx="87">
                  <c:v>44253</c:v>
                </c:pt>
                <c:pt idx="88">
                  <c:v>44254</c:v>
                </c:pt>
                <c:pt idx="89">
                  <c:v>44255</c:v>
                </c:pt>
                <c:pt idx="90">
                  <c:v>44256</c:v>
                </c:pt>
                <c:pt idx="91">
                  <c:v>44257</c:v>
                </c:pt>
                <c:pt idx="92">
                  <c:v>44258</c:v>
                </c:pt>
                <c:pt idx="93">
                  <c:v>44259</c:v>
                </c:pt>
                <c:pt idx="94">
                  <c:v>44260</c:v>
                </c:pt>
                <c:pt idx="95">
                  <c:v>44261</c:v>
                </c:pt>
                <c:pt idx="96">
                  <c:v>44262</c:v>
                </c:pt>
                <c:pt idx="97">
                  <c:v>44263</c:v>
                </c:pt>
                <c:pt idx="98">
                  <c:v>44264</c:v>
                </c:pt>
                <c:pt idx="99">
                  <c:v>44265</c:v>
                </c:pt>
                <c:pt idx="100">
                  <c:v>44266</c:v>
                </c:pt>
                <c:pt idx="101">
                  <c:v>44267</c:v>
                </c:pt>
                <c:pt idx="102">
                  <c:v>44268</c:v>
                </c:pt>
                <c:pt idx="103">
                  <c:v>44269</c:v>
                </c:pt>
                <c:pt idx="104">
                  <c:v>44270</c:v>
                </c:pt>
                <c:pt idx="105">
                  <c:v>44271</c:v>
                </c:pt>
                <c:pt idx="106">
                  <c:v>44272</c:v>
                </c:pt>
                <c:pt idx="107">
                  <c:v>44273</c:v>
                </c:pt>
                <c:pt idx="108">
                  <c:v>44274</c:v>
                </c:pt>
                <c:pt idx="109">
                  <c:v>44275</c:v>
                </c:pt>
                <c:pt idx="110">
                  <c:v>44276</c:v>
                </c:pt>
                <c:pt idx="111">
                  <c:v>44277</c:v>
                </c:pt>
                <c:pt idx="112">
                  <c:v>44278</c:v>
                </c:pt>
                <c:pt idx="113">
                  <c:v>44279</c:v>
                </c:pt>
                <c:pt idx="114">
                  <c:v>44280</c:v>
                </c:pt>
                <c:pt idx="115">
                  <c:v>44281</c:v>
                </c:pt>
                <c:pt idx="116">
                  <c:v>44282</c:v>
                </c:pt>
                <c:pt idx="117">
                  <c:v>44283</c:v>
                </c:pt>
                <c:pt idx="118">
                  <c:v>44284</c:v>
                </c:pt>
                <c:pt idx="119">
                  <c:v>44285</c:v>
                </c:pt>
                <c:pt idx="120">
                  <c:v>44286</c:v>
                </c:pt>
                <c:pt idx="121">
                  <c:v>44287</c:v>
                </c:pt>
                <c:pt idx="122">
                  <c:v>44288</c:v>
                </c:pt>
                <c:pt idx="123">
                  <c:v>44289</c:v>
                </c:pt>
                <c:pt idx="124">
                  <c:v>44290</c:v>
                </c:pt>
                <c:pt idx="125">
                  <c:v>44291</c:v>
                </c:pt>
                <c:pt idx="126">
                  <c:v>44292</c:v>
                </c:pt>
                <c:pt idx="127">
                  <c:v>44293</c:v>
                </c:pt>
                <c:pt idx="128">
                  <c:v>44294</c:v>
                </c:pt>
                <c:pt idx="129">
                  <c:v>44295</c:v>
                </c:pt>
                <c:pt idx="130">
                  <c:v>44296</c:v>
                </c:pt>
                <c:pt idx="131">
                  <c:v>44297</c:v>
                </c:pt>
                <c:pt idx="132">
                  <c:v>44298</c:v>
                </c:pt>
                <c:pt idx="133">
                  <c:v>44299</c:v>
                </c:pt>
                <c:pt idx="134">
                  <c:v>44300</c:v>
                </c:pt>
                <c:pt idx="135">
                  <c:v>44301</c:v>
                </c:pt>
                <c:pt idx="136">
                  <c:v>44302</c:v>
                </c:pt>
                <c:pt idx="137">
                  <c:v>44303</c:v>
                </c:pt>
                <c:pt idx="138">
                  <c:v>44304</c:v>
                </c:pt>
                <c:pt idx="139">
                  <c:v>44305</c:v>
                </c:pt>
                <c:pt idx="140">
                  <c:v>44306</c:v>
                </c:pt>
                <c:pt idx="141">
                  <c:v>44307</c:v>
                </c:pt>
                <c:pt idx="142">
                  <c:v>44308</c:v>
                </c:pt>
                <c:pt idx="143">
                  <c:v>44309</c:v>
                </c:pt>
                <c:pt idx="144">
                  <c:v>44310</c:v>
                </c:pt>
                <c:pt idx="145">
                  <c:v>44311</c:v>
                </c:pt>
                <c:pt idx="146">
                  <c:v>44312</c:v>
                </c:pt>
                <c:pt idx="147">
                  <c:v>44313</c:v>
                </c:pt>
                <c:pt idx="148">
                  <c:v>44314</c:v>
                </c:pt>
                <c:pt idx="149">
                  <c:v>44315</c:v>
                </c:pt>
                <c:pt idx="150">
                  <c:v>44316</c:v>
                </c:pt>
                <c:pt idx="151">
                  <c:v>44317</c:v>
                </c:pt>
                <c:pt idx="152">
                  <c:v>44318</c:v>
                </c:pt>
                <c:pt idx="153">
                  <c:v>44319</c:v>
                </c:pt>
                <c:pt idx="154">
                  <c:v>44320</c:v>
                </c:pt>
                <c:pt idx="155">
                  <c:v>44321</c:v>
                </c:pt>
                <c:pt idx="156">
                  <c:v>44322</c:v>
                </c:pt>
                <c:pt idx="157">
                  <c:v>44323</c:v>
                </c:pt>
                <c:pt idx="158">
                  <c:v>44324</c:v>
                </c:pt>
                <c:pt idx="159">
                  <c:v>44325</c:v>
                </c:pt>
                <c:pt idx="160">
                  <c:v>44326</c:v>
                </c:pt>
                <c:pt idx="161">
                  <c:v>44327</c:v>
                </c:pt>
                <c:pt idx="162">
                  <c:v>44328</c:v>
                </c:pt>
                <c:pt idx="163">
                  <c:v>44329</c:v>
                </c:pt>
                <c:pt idx="164">
                  <c:v>44330</c:v>
                </c:pt>
                <c:pt idx="165">
                  <c:v>44331</c:v>
                </c:pt>
                <c:pt idx="166">
                  <c:v>44332</c:v>
                </c:pt>
                <c:pt idx="167">
                  <c:v>44333</c:v>
                </c:pt>
                <c:pt idx="168">
                  <c:v>44334</c:v>
                </c:pt>
                <c:pt idx="169">
                  <c:v>44335</c:v>
                </c:pt>
                <c:pt idx="170">
                  <c:v>44336</c:v>
                </c:pt>
                <c:pt idx="171">
                  <c:v>44337</c:v>
                </c:pt>
                <c:pt idx="172">
                  <c:v>44338</c:v>
                </c:pt>
                <c:pt idx="173">
                  <c:v>44339</c:v>
                </c:pt>
                <c:pt idx="174">
                  <c:v>44340</c:v>
                </c:pt>
                <c:pt idx="175">
                  <c:v>44341</c:v>
                </c:pt>
                <c:pt idx="176">
                  <c:v>44342</c:v>
                </c:pt>
                <c:pt idx="177">
                  <c:v>44343</c:v>
                </c:pt>
                <c:pt idx="178">
                  <c:v>44344</c:v>
                </c:pt>
                <c:pt idx="179">
                  <c:v>44345</c:v>
                </c:pt>
                <c:pt idx="180">
                  <c:v>44346</c:v>
                </c:pt>
                <c:pt idx="181">
                  <c:v>44347</c:v>
                </c:pt>
              </c:numCache>
            </c:numRef>
          </c:cat>
          <c:val>
            <c:numRef>
              <c:f>Sheet1!$E$93:$E$274</c:f>
              <c:numCache>
                <c:formatCode>General</c:formatCode>
                <c:ptCount val="182"/>
                <c:pt idx="88">
                  <c:v>13703.864506279357</c:v>
                </c:pt>
                <c:pt idx="89">
                  <c:v>13947.740085885691</c:v>
                </c:pt>
                <c:pt idx="90">
                  <c:v>14149.224572367377</c:v>
                </c:pt>
                <c:pt idx="91">
                  <c:v>14326.576891725252</c:v>
                </c:pt>
                <c:pt idx="92">
                  <c:v>14488.179540408461</c:v>
                </c:pt>
                <c:pt idx="93">
                  <c:v>14637.899366013678</c:v>
                </c:pt>
                <c:pt idx="94">
                  <c:v>14777.570225779313</c:v>
                </c:pt>
                <c:pt idx="95">
                  <c:v>14908.125523135202</c:v>
                </c:pt>
                <c:pt idx="96">
                  <c:v>15030.10431287298</c:v>
                </c:pt>
                <c:pt idx="97">
                  <c:v>15143.871212440938</c:v>
                </c:pt>
                <c:pt idx="98">
                  <c:v>15249.708435749646</c:v>
                </c:pt>
                <c:pt idx="99">
                  <c:v>15347.852537893776</c:v>
                </c:pt>
                <c:pt idx="100">
                  <c:v>15438.5084430508</c:v>
                </c:pt>
                <c:pt idx="101">
                  <c:v>15521.854901498873</c:v>
                </c:pt>
                <c:pt idx="102">
                  <c:v>15598.047204516557</c:v>
                </c:pt>
                <c:pt idx="103">
                  <c:v>15667.219343999815</c:v>
                </c:pt>
                <c:pt idx="104">
                  <c:v>15729.486285115383</c:v>
                </c:pt>
                <c:pt idx="105">
                  <c:v>15784.946440134854</c:v>
                </c:pt>
                <c:pt idx="106">
                  <c:v>15833.684248299791</c:v>
                </c:pt>
                <c:pt idx="107">
                  <c:v>15875.772738733451</c:v>
                </c:pt>
                <c:pt idx="108">
                  <c:v>15911.275977467594</c:v>
                </c:pt>
                <c:pt idx="109">
                  <c:v>15940.25133399808</c:v>
                </c:pt>
                <c:pt idx="110">
                  <c:v>15962.751532762984</c:v>
                </c:pt>
                <c:pt idx="111">
                  <c:v>15978.826476964043</c:v>
                </c:pt>
                <c:pt idx="112">
                  <c:v>15988.524846726856</c:v>
                </c:pt>
                <c:pt idx="113">
                  <c:v>15991.895482380527</c:v>
                </c:pt>
                <c:pt idx="114">
                  <c:v>15988.988568335462</c:v>
                </c:pt>
                <c:pt idx="115">
                  <c:v>15979.856635033955</c:v>
                </c:pt>
                <c:pt idx="116">
                  <c:v>15964.555396758153</c:v>
                </c:pt>
                <c:pt idx="117">
                  <c:v>15943.144442406874</c:v>
                </c:pt>
                <c:pt idx="118">
                  <c:v>15915.687795159907</c:v>
                </c:pt>
                <c:pt idx="119">
                  <c:v>15882.254355530424</c:v>
                </c:pt>
                <c:pt idx="120">
                  <c:v>15842.918240841871</c:v>
                </c:pt>
                <c:pt idx="121">
                  <c:v>15797.759032757598</c:v>
                </c:pt>
                <c:pt idx="122">
                  <c:v>15746.861943193822</c:v>
                </c:pt>
                <c:pt idx="123">
                  <c:v>15690.317907782257</c:v>
                </c:pt>
                <c:pt idx="124">
                  <c:v>15628.22361502286</c:v>
                </c:pt>
                <c:pt idx="125">
                  <c:v>15560.681478374674</c:v>
                </c:pt>
                <c:pt idx="126">
                  <c:v>15487.799557761642</c:v>
                </c:pt>
                <c:pt idx="127">
                  <c:v>15409.691436308502</c:v>
                </c:pt>
                <c:pt idx="128">
                  <c:v>15326.476057554019</c:v>
                </c:pt>
                <c:pt idx="129">
                  <c:v>15238.277527902354</c:v>
                </c:pt>
                <c:pt idx="130">
                  <c:v>15145.22488865537</c:v>
                </c:pt>
                <c:pt idx="131">
                  <c:v>15047.451861607735</c:v>
                </c:pt>
                <c:pt idx="132">
                  <c:v>14945.096571873641</c:v>
                </c:pt>
                <c:pt idx="133">
                  <c:v>14838.301251339421</c:v>
                </c:pt>
                <c:pt idx="134">
                  <c:v>14727.211925893771</c:v>
                </c:pt>
                <c:pt idx="135">
                  <c:v>14611.978089370503</c:v>
                </c:pt>
                <c:pt idx="136">
                  <c:v>14492.752366941924</c:v>
                </c:pt>
                <c:pt idx="137">
                  <c:v>14369.690170521166</c:v>
                </c:pt>
                <c:pt idx="138">
                  <c:v>14242.949348564311</c:v>
                </c:pt>
                <c:pt idx="139">
                  <c:v>14112.689832506207</c:v>
                </c:pt>
                <c:pt idx="140">
                  <c:v>13979.073281914618</c:v>
                </c:pt>
                <c:pt idx="141">
                  <c:v>13842.262730304588</c:v>
                </c:pt>
                <c:pt idx="142">
                  <c:v>13702.422233416957</c:v>
                </c:pt>
                <c:pt idx="143">
                  <c:v>13559.716521630915</c:v>
                </c:pt>
                <c:pt idx="144">
                  <c:v>13414.310658050177</c:v>
                </c:pt>
                <c:pt idx="145">
                  <c:v>13266.369703674438</c:v>
                </c:pt>
                <c:pt idx="146">
                  <c:v>13116.058390943021</c:v>
                </c:pt>
                <c:pt idx="147">
                  <c:v>12963.540806815072</c:v>
                </c:pt>
                <c:pt idx="148">
                  <c:v>12808.980086430933</c:v>
                </c:pt>
                <c:pt idx="149">
                  <c:v>12652.53811828232</c:v>
                </c:pt>
                <c:pt idx="150">
                  <c:v>12494.375261704727</c:v>
                </c:pt>
                <c:pt idx="151" formatCode="#,##0">
                  <c:v>12334.650077394488</c:v>
                </c:pt>
                <c:pt idx="152" formatCode="#,##0">
                  <c:v>12173.519071545517</c:v>
                </c:pt>
                <c:pt idx="153" formatCode="#,##0">
                  <c:v>12011.136454096581</c:v>
                </c:pt>
                <c:pt idx="154" formatCode="#,##0">
                  <c:v>11847.653911480365</c:v>
                </c:pt>
                <c:pt idx="155" formatCode="#,##0">
                  <c:v>11683.220394169555</c:v>
                </c:pt>
                <c:pt idx="156" formatCode="#,##0">
                  <c:v>11517.981919224159</c:v>
                </c:pt>
                <c:pt idx="157" formatCode="#,##0">
                  <c:v>11352.08138795762</c:v>
                </c:pt>
                <c:pt idx="158" formatCode="#,##0">
                  <c:v>11185.658418757575</c:v>
                </c:pt>
                <c:pt idx="159" formatCode="#,##0">
                  <c:v>11018.849195020563</c:v>
                </c:pt>
                <c:pt idx="160" formatCode="#,##0">
                  <c:v>10851.78632808833</c:v>
                </c:pt>
                <c:pt idx="161" formatCode="#,##0">
                  <c:v>10684.598735007381</c:v>
                </c:pt>
                <c:pt idx="162" formatCode="#,##0">
                  <c:v>10517.41153087225</c:v>
                </c:pt>
                <c:pt idx="163" formatCode="#,##0">
                  <c:v>10350.34593545749</c:v>
                </c:pt>
                <c:pt idx="164" formatCode="#,##0">
                  <c:v>10183.519193792981</c:v>
                </c:pt>
                <c:pt idx="165" formatCode="#,##0">
                  <c:v>10017.044510292133</c:v>
                </c:pt>
                <c:pt idx="166" formatCode="#,##0">
                  <c:v>9851.0309960025079</c:v>
                </c:pt>
                <c:pt idx="167" formatCode="#,##0">
                  <c:v>9685.5836285136211</c:v>
                </c:pt>
                <c:pt idx="168" formatCode="#,##0">
                  <c:v>9520.8032240265748</c:v>
                </c:pt>
                <c:pt idx="169" formatCode="#,##0">
                  <c:v>9356.7864210649568</c:v>
                </c:pt>
                <c:pt idx="170" formatCode="#,##0">
                  <c:v>9193.6256752857098</c:v>
                </c:pt>
                <c:pt idx="171" formatCode="#,##0">
                  <c:v>9031.4092648322239</c:v>
                </c:pt>
                <c:pt idx="172" formatCode="#,##0">
                  <c:v>8870.2213056597575</c:v>
                </c:pt>
                <c:pt idx="173" formatCode="#,##0">
                  <c:v>8710.1417762547771</c:v>
                </c:pt>
                <c:pt idx="174" formatCode="#,##0">
                  <c:v>8551.2465511651244</c:v>
                </c:pt>
                <c:pt idx="175" formatCode="#,##0">
                  <c:v>8393.6074427566346</c:v>
                </c:pt>
                <c:pt idx="176" formatCode="#,##0">
                  <c:v>8237.2922506135019</c:v>
                </c:pt>
                <c:pt idx="177" formatCode="#,##0">
                  <c:v>8082.3648180044675</c:v>
                </c:pt>
                <c:pt idx="178" formatCode="#,##0">
                  <c:v>7928.885094844276</c:v>
                </c:pt>
                <c:pt idx="179" formatCode="#,##0">
                  <c:v>7776.9092065893965</c:v>
                </c:pt>
                <c:pt idx="180" formatCode="#,##0">
                  <c:v>7626.4895285190469</c:v>
                </c:pt>
                <c:pt idx="181" formatCode="#,##0">
                  <c:v>7477.674764866164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C7D6-49D4-BBCA-40283A14DEDD}"/>
            </c:ext>
          </c:extLst>
        </c:ser>
        <c:ser>
          <c:idx val="4"/>
          <c:order val="3"/>
          <c:tx>
            <c:strRef>
              <c:f>Sheet1!$F$1</c:f>
              <c:strCache>
                <c:ptCount val="1"/>
                <c:pt idx="0">
                  <c:v>1,10</c:v>
                </c:pt>
              </c:strCache>
            </c:strRef>
          </c:tx>
          <c:spPr>
            <a:ln w="28575" cap="rnd">
              <a:solidFill>
                <a:srgbClr val="00CD61"/>
              </a:solidFill>
              <a:prstDash val="sysDash"/>
              <a:round/>
            </a:ln>
            <a:effectLst/>
          </c:spPr>
          <c:marker>
            <c:symbol val="none"/>
          </c:marker>
          <c:cat>
            <c:numRef>
              <c:f>Sheet1!$A$93:$A$274</c:f>
              <c:numCache>
                <c:formatCode>m/d/yyyy</c:formatCode>
                <c:ptCount val="182"/>
                <c:pt idx="0">
                  <c:v>44166</c:v>
                </c:pt>
                <c:pt idx="1">
                  <c:v>44167</c:v>
                </c:pt>
                <c:pt idx="2">
                  <c:v>44168</c:v>
                </c:pt>
                <c:pt idx="3">
                  <c:v>44169</c:v>
                </c:pt>
                <c:pt idx="4">
                  <c:v>44170</c:v>
                </c:pt>
                <c:pt idx="5">
                  <c:v>44171</c:v>
                </c:pt>
                <c:pt idx="6">
                  <c:v>44172</c:v>
                </c:pt>
                <c:pt idx="7">
                  <c:v>44173</c:v>
                </c:pt>
                <c:pt idx="8">
                  <c:v>44174</c:v>
                </c:pt>
                <c:pt idx="9">
                  <c:v>44175</c:v>
                </c:pt>
                <c:pt idx="10">
                  <c:v>44176</c:v>
                </c:pt>
                <c:pt idx="11">
                  <c:v>44177</c:v>
                </c:pt>
                <c:pt idx="12">
                  <c:v>44178</c:v>
                </c:pt>
                <c:pt idx="13">
                  <c:v>44179</c:v>
                </c:pt>
                <c:pt idx="14">
                  <c:v>44180</c:v>
                </c:pt>
                <c:pt idx="15">
                  <c:v>44181</c:v>
                </c:pt>
                <c:pt idx="16">
                  <c:v>44182</c:v>
                </c:pt>
                <c:pt idx="17">
                  <c:v>44183</c:v>
                </c:pt>
                <c:pt idx="18">
                  <c:v>44184</c:v>
                </c:pt>
                <c:pt idx="19">
                  <c:v>44185</c:v>
                </c:pt>
                <c:pt idx="20">
                  <c:v>44186</c:v>
                </c:pt>
                <c:pt idx="21">
                  <c:v>44187</c:v>
                </c:pt>
                <c:pt idx="22">
                  <c:v>44188</c:v>
                </c:pt>
                <c:pt idx="23">
                  <c:v>44189</c:v>
                </c:pt>
                <c:pt idx="24">
                  <c:v>44190</c:v>
                </c:pt>
                <c:pt idx="25">
                  <c:v>44191</c:v>
                </c:pt>
                <c:pt idx="26">
                  <c:v>44192</c:v>
                </c:pt>
                <c:pt idx="27">
                  <c:v>44193</c:v>
                </c:pt>
                <c:pt idx="28">
                  <c:v>44194</c:v>
                </c:pt>
                <c:pt idx="29">
                  <c:v>44195</c:v>
                </c:pt>
                <c:pt idx="30">
                  <c:v>44196</c:v>
                </c:pt>
                <c:pt idx="31">
                  <c:v>44197</c:v>
                </c:pt>
                <c:pt idx="32">
                  <c:v>44198</c:v>
                </c:pt>
                <c:pt idx="33">
                  <c:v>44199</c:v>
                </c:pt>
                <c:pt idx="34">
                  <c:v>44200</c:v>
                </c:pt>
                <c:pt idx="35">
                  <c:v>44201</c:v>
                </c:pt>
                <c:pt idx="36">
                  <c:v>44202</c:v>
                </c:pt>
                <c:pt idx="37">
                  <c:v>44203</c:v>
                </c:pt>
                <c:pt idx="38">
                  <c:v>44204</c:v>
                </c:pt>
                <c:pt idx="39">
                  <c:v>44205</c:v>
                </c:pt>
                <c:pt idx="40">
                  <c:v>44206</c:v>
                </c:pt>
                <c:pt idx="41">
                  <c:v>44207</c:v>
                </c:pt>
                <c:pt idx="42">
                  <c:v>44208</c:v>
                </c:pt>
                <c:pt idx="43">
                  <c:v>44209</c:v>
                </c:pt>
                <c:pt idx="44">
                  <c:v>44210</c:v>
                </c:pt>
                <c:pt idx="45">
                  <c:v>44211</c:v>
                </c:pt>
                <c:pt idx="46">
                  <c:v>44212</c:v>
                </c:pt>
                <c:pt idx="47">
                  <c:v>44213</c:v>
                </c:pt>
                <c:pt idx="48">
                  <c:v>44214</c:v>
                </c:pt>
                <c:pt idx="49">
                  <c:v>44215</c:v>
                </c:pt>
                <c:pt idx="50">
                  <c:v>44216</c:v>
                </c:pt>
                <c:pt idx="51">
                  <c:v>44217</c:v>
                </c:pt>
                <c:pt idx="52">
                  <c:v>44218</c:v>
                </c:pt>
                <c:pt idx="53">
                  <c:v>44219</c:v>
                </c:pt>
                <c:pt idx="54">
                  <c:v>44220</c:v>
                </c:pt>
                <c:pt idx="55">
                  <c:v>44221</c:v>
                </c:pt>
                <c:pt idx="56">
                  <c:v>44222</c:v>
                </c:pt>
                <c:pt idx="57">
                  <c:v>44223</c:v>
                </c:pt>
                <c:pt idx="58">
                  <c:v>44224</c:v>
                </c:pt>
                <c:pt idx="59">
                  <c:v>44225</c:v>
                </c:pt>
                <c:pt idx="60">
                  <c:v>44226</c:v>
                </c:pt>
                <c:pt idx="61">
                  <c:v>44227</c:v>
                </c:pt>
                <c:pt idx="62">
                  <c:v>44228</c:v>
                </c:pt>
                <c:pt idx="63">
                  <c:v>44229</c:v>
                </c:pt>
                <c:pt idx="64">
                  <c:v>44230</c:v>
                </c:pt>
                <c:pt idx="65">
                  <c:v>44231</c:v>
                </c:pt>
                <c:pt idx="66">
                  <c:v>44232</c:v>
                </c:pt>
                <c:pt idx="67">
                  <c:v>44233</c:v>
                </c:pt>
                <c:pt idx="68">
                  <c:v>44234</c:v>
                </c:pt>
                <c:pt idx="69">
                  <c:v>44235</c:v>
                </c:pt>
                <c:pt idx="70">
                  <c:v>44236</c:v>
                </c:pt>
                <c:pt idx="71">
                  <c:v>44237</c:v>
                </c:pt>
                <c:pt idx="72">
                  <c:v>44238</c:v>
                </c:pt>
                <c:pt idx="73">
                  <c:v>44239</c:v>
                </c:pt>
                <c:pt idx="74">
                  <c:v>44240</c:v>
                </c:pt>
                <c:pt idx="75">
                  <c:v>44241</c:v>
                </c:pt>
                <c:pt idx="76">
                  <c:v>44242</c:v>
                </c:pt>
                <c:pt idx="77">
                  <c:v>44243</c:v>
                </c:pt>
                <c:pt idx="78">
                  <c:v>44244</c:v>
                </c:pt>
                <c:pt idx="79">
                  <c:v>44245</c:v>
                </c:pt>
                <c:pt idx="80">
                  <c:v>44246</c:v>
                </c:pt>
                <c:pt idx="81">
                  <c:v>44247</c:v>
                </c:pt>
                <c:pt idx="82">
                  <c:v>44248</c:v>
                </c:pt>
                <c:pt idx="83">
                  <c:v>44249</c:v>
                </c:pt>
                <c:pt idx="84">
                  <c:v>44250</c:v>
                </c:pt>
                <c:pt idx="85">
                  <c:v>44251</c:v>
                </c:pt>
                <c:pt idx="86">
                  <c:v>44252</c:v>
                </c:pt>
                <c:pt idx="87">
                  <c:v>44253</c:v>
                </c:pt>
                <c:pt idx="88">
                  <c:v>44254</c:v>
                </c:pt>
                <c:pt idx="89">
                  <c:v>44255</c:v>
                </c:pt>
                <c:pt idx="90">
                  <c:v>44256</c:v>
                </c:pt>
                <c:pt idx="91">
                  <c:v>44257</c:v>
                </c:pt>
                <c:pt idx="92">
                  <c:v>44258</c:v>
                </c:pt>
                <c:pt idx="93">
                  <c:v>44259</c:v>
                </c:pt>
                <c:pt idx="94">
                  <c:v>44260</c:v>
                </c:pt>
                <c:pt idx="95">
                  <c:v>44261</c:v>
                </c:pt>
                <c:pt idx="96">
                  <c:v>44262</c:v>
                </c:pt>
                <c:pt idx="97">
                  <c:v>44263</c:v>
                </c:pt>
                <c:pt idx="98">
                  <c:v>44264</c:v>
                </c:pt>
                <c:pt idx="99">
                  <c:v>44265</c:v>
                </c:pt>
                <c:pt idx="100">
                  <c:v>44266</c:v>
                </c:pt>
                <c:pt idx="101">
                  <c:v>44267</c:v>
                </c:pt>
                <c:pt idx="102">
                  <c:v>44268</c:v>
                </c:pt>
                <c:pt idx="103">
                  <c:v>44269</c:v>
                </c:pt>
                <c:pt idx="104">
                  <c:v>44270</c:v>
                </c:pt>
                <c:pt idx="105">
                  <c:v>44271</c:v>
                </c:pt>
                <c:pt idx="106">
                  <c:v>44272</c:v>
                </c:pt>
                <c:pt idx="107">
                  <c:v>44273</c:v>
                </c:pt>
                <c:pt idx="108">
                  <c:v>44274</c:v>
                </c:pt>
                <c:pt idx="109">
                  <c:v>44275</c:v>
                </c:pt>
                <c:pt idx="110">
                  <c:v>44276</c:v>
                </c:pt>
                <c:pt idx="111">
                  <c:v>44277</c:v>
                </c:pt>
                <c:pt idx="112">
                  <c:v>44278</c:v>
                </c:pt>
                <c:pt idx="113">
                  <c:v>44279</c:v>
                </c:pt>
                <c:pt idx="114">
                  <c:v>44280</c:v>
                </c:pt>
                <c:pt idx="115">
                  <c:v>44281</c:v>
                </c:pt>
                <c:pt idx="116">
                  <c:v>44282</c:v>
                </c:pt>
                <c:pt idx="117">
                  <c:v>44283</c:v>
                </c:pt>
                <c:pt idx="118">
                  <c:v>44284</c:v>
                </c:pt>
                <c:pt idx="119">
                  <c:v>44285</c:v>
                </c:pt>
                <c:pt idx="120">
                  <c:v>44286</c:v>
                </c:pt>
                <c:pt idx="121">
                  <c:v>44287</c:v>
                </c:pt>
                <c:pt idx="122">
                  <c:v>44288</c:v>
                </c:pt>
                <c:pt idx="123">
                  <c:v>44289</c:v>
                </c:pt>
                <c:pt idx="124">
                  <c:v>44290</c:v>
                </c:pt>
                <c:pt idx="125">
                  <c:v>44291</c:v>
                </c:pt>
                <c:pt idx="126">
                  <c:v>44292</c:v>
                </c:pt>
                <c:pt idx="127">
                  <c:v>44293</c:v>
                </c:pt>
                <c:pt idx="128">
                  <c:v>44294</c:v>
                </c:pt>
                <c:pt idx="129">
                  <c:v>44295</c:v>
                </c:pt>
                <c:pt idx="130">
                  <c:v>44296</c:v>
                </c:pt>
                <c:pt idx="131">
                  <c:v>44297</c:v>
                </c:pt>
                <c:pt idx="132">
                  <c:v>44298</c:v>
                </c:pt>
                <c:pt idx="133">
                  <c:v>44299</c:v>
                </c:pt>
                <c:pt idx="134">
                  <c:v>44300</c:v>
                </c:pt>
                <c:pt idx="135">
                  <c:v>44301</c:v>
                </c:pt>
                <c:pt idx="136">
                  <c:v>44302</c:v>
                </c:pt>
                <c:pt idx="137">
                  <c:v>44303</c:v>
                </c:pt>
                <c:pt idx="138">
                  <c:v>44304</c:v>
                </c:pt>
                <c:pt idx="139">
                  <c:v>44305</c:v>
                </c:pt>
                <c:pt idx="140">
                  <c:v>44306</c:v>
                </c:pt>
                <c:pt idx="141">
                  <c:v>44307</c:v>
                </c:pt>
                <c:pt idx="142">
                  <c:v>44308</c:v>
                </c:pt>
                <c:pt idx="143">
                  <c:v>44309</c:v>
                </c:pt>
                <c:pt idx="144">
                  <c:v>44310</c:v>
                </c:pt>
                <c:pt idx="145">
                  <c:v>44311</c:v>
                </c:pt>
                <c:pt idx="146">
                  <c:v>44312</c:v>
                </c:pt>
                <c:pt idx="147">
                  <c:v>44313</c:v>
                </c:pt>
                <c:pt idx="148">
                  <c:v>44314</c:v>
                </c:pt>
                <c:pt idx="149">
                  <c:v>44315</c:v>
                </c:pt>
                <c:pt idx="150">
                  <c:v>44316</c:v>
                </c:pt>
                <c:pt idx="151">
                  <c:v>44317</c:v>
                </c:pt>
                <c:pt idx="152">
                  <c:v>44318</c:v>
                </c:pt>
                <c:pt idx="153">
                  <c:v>44319</c:v>
                </c:pt>
                <c:pt idx="154">
                  <c:v>44320</c:v>
                </c:pt>
                <c:pt idx="155">
                  <c:v>44321</c:v>
                </c:pt>
                <c:pt idx="156">
                  <c:v>44322</c:v>
                </c:pt>
                <c:pt idx="157">
                  <c:v>44323</c:v>
                </c:pt>
                <c:pt idx="158">
                  <c:v>44324</c:v>
                </c:pt>
                <c:pt idx="159">
                  <c:v>44325</c:v>
                </c:pt>
                <c:pt idx="160">
                  <c:v>44326</c:v>
                </c:pt>
                <c:pt idx="161">
                  <c:v>44327</c:v>
                </c:pt>
                <c:pt idx="162">
                  <c:v>44328</c:v>
                </c:pt>
                <c:pt idx="163">
                  <c:v>44329</c:v>
                </c:pt>
                <c:pt idx="164">
                  <c:v>44330</c:v>
                </c:pt>
                <c:pt idx="165">
                  <c:v>44331</c:v>
                </c:pt>
                <c:pt idx="166">
                  <c:v>44332</c:v>
                </c:pt>
                <c:pt idx="167">
                  <c:v>44333</c:v>
                </c:pt>
                <c:pt idx="168">
                  <c:v>44334</c:v>
                </c:pt>
                <c:pt idx="169">
                  <c:v>44335</c:v>
                </c:pt>
                <c:pt idx="170">
                  <c:v>44336</c:v>
                </c:pt>
                <c:pt idx="171">
                  <c:v>44337</c:v>
                </c:pt>
                <c:pt idx="172">
                  <c:v>44338</c:v>
                </c:pt>
                <c:pt idx="173">
                  <c:v>44339</c:v>
                </c:pt>
                <c:pt idx="174">
                  <c:v>44340</c:v>
                </c:pt>
                <c:pt idx="175">
                  <c:v>44341</c:v>
                </c:pt>
                <c:pt idx="176">
                  <c:v>44342</c:v>
                </c:pt>
                <c:pt idx="177">
                  <c:v>44343</c:v>
                </c:pt>
                <c:pt idx="178">
                  <c:v>44344</c:v>
                </c:pt>
                <c:pt idx="179">
                  <c:v>44345</c:v>
                </c:pt>
                <c:pt idx="180">
                  <c:v>44346</c:v>
                </c:pt>
                <c:pt idx="181">
                  <c:v>44347</c:v>
                </c:pt>
              </c:numCache>
            </c:numRef>
          </c:cat>
          <c:val>
            <c:numRef>
              <c:f>Sheet1!$F$93:$F$274</c:f>
              <c:numCache>
                <c:formatCode>General</c:formatCode>
                <c:ptCount val="182"/>
                <c:pt idx="88">
                  <c:v>13565.398587364976</c:v>
                </c:pt>
                <c:pt idx="89">
                  <c:v>13597.620772138698</c:v>
                </c:pt>
                <c:pt idx="90">
                  <c:v>13548.918318527833</c:v>
                </c:pt>
                <c:pt idx="91">
                  <c:v>13455.939457546039</c:v>
                </c:pt>
                <c:pt idx="92">
                  <c:v>13336.901120744071</c:v>
                </c:pt>
                <c:pt idx="93">
                  <c:v>13201.041345989797</c:v>
                </c:pt>
                <c:pt idx="94">
                  <c:v>13053.250245753177</c:v>
                </c:pt>
                <c:pt idx="95">
                  <c:v>12896.318961767711</c:v>
                </c:pt>
                <c:pt idx="96">
                  <c:v>12732.020108445684</c:v>
                </c:pt>
                <c:pt idx="97">
                  <c:v>12561.620250351514</c:v>
                </c:pt>
                <c:pt idx="98">
                  <c:v>12386.119621972726</c:v>
                </c:pt>
                <c:pt idx="99">
                  <c:v>12206.362920696471</c:v>
                </c:pt>
                <c:pt idx="100">
                  <c:v>12023.090421835983</c:v>
                </c:pt>
                <c:pt idx="101">
                  <c:v>11836.962221911288</c:v>
                </c:pt>
                <c:pt idx="102">
                  <c:v>11648.570807348526</c:v>
                </c:pt>
                <c:pt idx="103">
                  <c:v>11458.448766482525</c:v>
                </c:pt>
                <c:pt idx="104">
                  <c:v>11267.074560520114</c:v>
                </c:pt>
                <c:pt idx="105">
                  <c:v>11074.877508179043</c:v>
                </c:pt>
                <c:pt idx="106">
                  <c:v>10882.242381785769</c:v>
                </c:pt>
                <c:pt idx="107">
                  <c:v>10689.513712989812</c:v>
                </c:pt>
                <c:pt idx="108">
                  <c:v>10496.999805791134</c:v>
                </c:pt>
                <c:pt idx="109">
                  <c:v>10304.976434519584</c:v>
                </c:pt>
                <c:pt idx="110">
                  <c:v>10113.69021224228</c:v>
                </c:pt>
                <c:pt idx="111">
                  <c:v>9923.361629071529</c:v>
                </c:pt>
                <c:pt idx="112">
                  <c:v>9734.1877720736393</c:v>
                </c:pt>
                <c:pt idx="113">
                  <c:v>9546.3447468654849</c:v>
                </c:pt>
                <c:pt idx="114">
                  <c:v>9359.989825699653</c:v>
                </c:pt>
                <c:pt idx="115">
                  <c:v>9175.2633487234507</c:v>
                </c:pt>
                <c:pt idx="116">
                  <c:v>8992.2904050442994</c:v>
                </c:pt>
                <c:pt idx="117">
                  <c:v>8811.1823189776806</c:v>
                </c:pt>
                <c:pt idx="118">
                  <c:v>8632.0379649301503</c:v>
                </c:pt>
                <c:pt idx="119">
                  <c:v>8454.9449321447137</c:v>
                </c:pt>
                <c:pt idx="120">
                  <c:v>8279.9805582433582</c:v>
                </c:pt>
                <c:pt idx="121">
                  <c:v>8107.2128482826047</c:v>
                </c:pt>
                <c:pt idx="122">
                  <c:v>7936.701293970641</c:v>
                </c:pt>
                <c:pt idx="123">
                  <c:v>7768.4976058159664</c:v>
                </c:pt>
                <c:pt idx="124">
                  <c:v>7602.6463692990101</c:v>
                </c:pt>
                <c:pt idx="125">
                  <c:v>7439.1856346759896</c:v>
                </c:pt>
                <c:pt idx="126">
                  <c:v>7278.1474487267014</c:v>
                </c:pt>
                <c:pt idx="127">
                  <c:v>7119.5583356283587</c:v>
                </c:pt>
                <c:pt idx="128">
                  <c:v>6963.4397331588161</c:v>
                </c:pt>
                <c:pt idx="129">
                  <c:v>6809.8083895867212</c:v>
                </c:pt>
                <c:pt idx="130">
                  <c:v>6658.6767258768996</c:v>
                </c:pt>
                <c:pt idx="131">
                  <c:v>6510.0531672116349</c:v>
                </c:pt>
                <c:pt idx="132">
                  <c:v>6363.942447288402</c:v>
                </c:pt>
                <c:pt idx="133">
                  <c:v>6220.3458883906142</c:v>
                </c:pt>
                <c:pt idx="134">
                  <c:v>6079.2616598290442</c:v>
                </c:pt>
                <c:pt idx="135">
                  <c:v>5940.6850170089601</c:v>
                </c:pt>
                <c:pt idx="136">
                  <c:v>5804.6085230835033</c:v>
                </c:pt>
                <c:pt idx="137">
                  <c:v>5671.0222549007694</c:v>
                </c:pt>
                <c:pt idx="138">
                  <c:v>5539.9139947345457</c:v>
                </c:pt>
                <c:pt idx="139">
                  <c:v>5411.2694091014473</c:v>
                </c:pt>
                <c:pt idx="140">
                  <c:v>5285.072215806259</c:v>
                </c:pt>
                <c:pt idx="141">
                  <c:v>5161.3043402186613</c:v>
                </c:pt>
                <c:pt idx="142">
                  <c:v>5039.9460616651231</c:v>
                </c:pt>
                <c:pt idx="143">
                  <c:v>4920.9761507168096</c:v>
                </c:pt>
                <c:pt idx="144">
                  <c:v>4804.3719980655906</c:v>
                </c:pt>
                <c:pt idx="145">
                  <c:v>4690.1097356035389</c:v>
                </c:pt>
                <c:pt idx="146">
                  <c:v>4578.1643502550887</c:v>
                </c:pt>
                <c:pt idx="147">
                  <c:v>4468.5097910536624</c:v>
                </c:pt>
                <c:pt idx="148">
                  <c:v>4361.1190699049157</c:v>
                </c:pt>
                <c:pt idx="149">
                  <c:v>4255.9643564357075</c:v>
                </c:pt>
                <c:pt idx="150">
                  <c:v>4153.017067290396</c:v>
                </c:pt>
                <c:pt idx="151" formatCode="#,##0">
                  <c:v>4052.2479502035376</c:v>
                </c:pt>
                <c:pt idx="152" formatCode="#,##0">
                  <c:v>3953.6271631495847</c:v>
                </c:pt>
                <c:pt idx="153" formatCode="#,##0">
                  <c:v>3857.1243488453674</c:v>
                </c:pt>
                <c:pt idx="154" formatCode="#,##0">
                  <c:v>3762.7087048593494</c:v>
                </c:pt>
                <c:pt idx="155" formatCode="#,##0">
                  <c:v>3670.3490495624683</c:v>
                </c:pt>
                <c:pt idx="156" formatCode="#,##0">
                  <c:v>3580.0138841385356</c:v>
                </c:pt>
                <c:pt idx="157" formatCode="#,##0">
                  <c:v>3491.6714508571886</c:v>
                </c:pt>
                <c:pt idx="158" formatCode="#,##0">
                  <c:v>3405.2897877991431</c:v>
                </c:pt>
                <c:pt idx="159" formatCode="#,##0">
                  <c:v>3320.8367802116381</c:v>
                </c:pt>
                <c:pt idx="160" formatCode="#,##0">
                  <c:v>3238.2802086613838</c:v>
                </c:pt>
                <c:pt idx="161" formatCode="#,##0">
                  <c:v>3157.5877941427698</c:v>
                </c:pt>
                <c:pt idx="162" formatCode="#,##0">
                  <c:v>3078.7272402904882</c:v>
                </c:pt>
                <c:pt idx="163" formatCode="#,##0">
                  <c:v>3001.6662728378628</c:v>
                </c:pt>
                <c:pt idx="164" formatCode="#,##0">
                  <c:v>2926.3726764550584</c:v>
                </c:pt>
                <c:pt idx="165" formatCode="#,##0">
                  <c:v>2852.8143290947587</c:v>
                </c:pt>
                <c:pt idx="166" formatCode="#,##0">
                  <c:v>2780.9592339668447</c:v>
                </c:pt>
                <c:pt idx="167" formatCode="#,##0">
                  <c:v>2710.7755492580272</c:v>
                </c:pt>
                <c:pt idx="168" formatCode="#,##0">
                  <c:v>2642.2316157071173</c:v>
                </c:pt>
                <c:pt idx="169" formatCode="#,##0">
                  <c:v>2575.2959821417821</c:v>
                </c:pt>
                <c:pt idx="170" formatCode="#,##0">
                  <c:v>2509.9374290780111</c:v>
                </c:pt>
                <c:pt idx="171" formatCode="#,##0">
                  <c:v>2446.1249904791971</c:v>
                </c:pt>
                <c:pt idx="172" formatCode="#,##0">
                  <c:v>2383.8279737676639</c:v>
                </c:pt>
                <c:pt idx="173" formatCode="#,##0">
                  <c:v>2323.0159781775351</c:v>
                </c:pt>
                <c:pt idx="174" formatCode="#,##0">
                  <c:v>2263.6589115341962</c:v>
                </c:pt>
                <c:pt idx="175" formatCode="#,##0">
                  <c:v>2205.7270055419972</c:v>
                </c:pt>
                <c:pt idx="176" formatCode="#,##0">
                  <c:v>2149.190829658527</c:v>
                </c:pt>
                <c:pt idx="177" formatCode="#,##0">
                  <c:v>2094.0213036304749</c:v>
                </c:pt>
                <c:pt idx="178" formatCode="#,##0">
                  <c:v>2040.1897087630277</c:v>
                </c:pt>
                <c:pt idx="179" formatCode="#,##0">
                  <c:v>1987.667697991727</c:v>
                </c:pt>
                <c:pt idx="180" formatCode="#,##0">
                  <c:v>1936.4273048228154</c:v>
                </c:pt>
                <c:pt idx="181" formatCode="#,##0">
                  <c:v>1886.4409512053298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C7D6-49D4-BBCA-40283A14DED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17147840"/>
        <c:axId val="419321824"/>
      </c:lineChart>
      <c:dateAx>
        <c:axId val="417147840"/>
        <c:scaling>
          <c:orientation val="minMax"/>
          <c:min val="44197"/>
        </c:scaling>
        <c:delete val="0"/>
        <c:axPos val="b"/>
        <c:numFmt formatCode="m/d/yyyy" sourceLinked="1"/>
        <c:majorTickMark val="out"/>
        <c:minorTickMark val="none"/>
        <c:tickLblPos val="low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19321824"/>
        <c:crosses val="autoZero"/>
        <c:auto val="1"/>
        <c:lblOffset val="100"/>
        <c:baseTimeUnit val="days"/>
        <c:majorUnit val="2"/>
        <c:majorTimeUnit val="days"/>
      </c:dateAx>
      <c:valAx>
        <c:axId val="419321824"/>
        <c:scaling>
          <c:orientation val="minMax"/>
          <c:max val="25000"/>
        </c:scaling>
        <c:delete val="0"/>
        <c:axPos val="l"/>
        <c:numFmt formatCode="#,##0" sourceLinked="0"/>
        <c:majorTickMark val="out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17147840"/>
        <c:crosses val="autoZero"/>
        <c:crossBetween val="between"/>
        <c:majorUnit val="5000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cs-CZ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5"/>
          <c:order val="2"/>
          <c:tx>
            <c:strRef>
              <c:f>Sheet1!$G$1</c:f>
              <c:strCache>
                <c:ptCount val="1"/>
                <c:pt idx="0">
                  <c:v>Reálná data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Sheet1!$A$2:$A$107</c:f>
              <c:numCache>
                <c:formatCode>m/d/yyyy</c:formatCode>
                <c:ptCount val="106"/>
                <c:pt idx="0">
                  <c:v>44242</c:v>
                </c:pt>
                <c:pt idx="1">
                  <c:v>44243</c:v>
                </c:pt>
                <c:pt idx="2">
                  <c:v>44244</c:v>
                </c:pt>
                <c:pt idx="3">
                  <c:v>44245</c:v>
                </c:pt>
                <c:pt idx="4">
                  <c:v>44246</c:v>
                </c:pt>
                <c:pt idx="5">
                  <c:v>44247</c:v>
                </c:pt>
                <c:pt idx="6">
                  <c:v>44248</c:v>
                </c:pt>
                <c:pt idx="7">
                  <c:v>44249</c:v>
                </c:pt>
                <c:pt idx="8">
                  <c:v>44250</c:v>
                </c:pt>
                <c:pt idx="9">
                  <c:v>44251</c:v>
                </c:pt>
                <c:pt idx="10">
                  <c:v>44252</c:v>
                </c:pt>
                <c:pt idx="11">
                  <c:v>44253</c:v>
                </c:pt>
                <c:pt idx="12">
                  <c:v>44254</c:v>
                </c:pt>
                <c:pt idx="13">
                  <c:v>44255</c:v>
                </c:pt>
                <c:pt idx="14">
                  <c:v>44256</c:v>
                </c:pt>
                <c:pt idx="15">
                  <c:v>44257</c:v>
                </c:pt>
                <c:pt idx="16">
                  <c:v>44258</c:v>
                </c:pt>
                <c:pt idx="17">
                  <c:v>44259</c:v>
                </c:pt>
                <c:pt idx="18">
                  <c:v>44260</c:v>
                </c:pt>
                <c:pt idx="19">
                  <c:v>44261</c:v>
                </c:pt>
                <c:pt idx="20">
                  <c:v>44262</c:v>
                </c:pt>
                <c:pt idx="21">
                  <c:v>44263</c:v>
                </c:pt>
                <c:pt idx="22">
                  <c:v>44264</c:v>
                </c:pt>
                <c:pt idx="23">
                  <c:v>44265</c:v>
                </c:pt>
                <c:pt idx="24">
                  <c:v>44266</c:v>
                </c:pt>
                <c:pt idx="25">
                  <c:v>44267</c:v>
                </c:pt>
                <c:pt idx="26">
                  <c:v>44268</c:v>
                </c:pt>
                <c:pt idx="27">
                  <c:v>44269</c:v>
                </c:pt>
                <c:pt idx="28">
                  <c:v>44270</c:v>
                </c:pt>
                <c:pt idx="29">
                  <c:v>44271</c:v>
                </c:pt>
                <c:pt idx="30">
                  <c:v>44272</c:v>
                </c:pt>
                <c:pt idx="31">
                  <c:v>44273</c:v>
                </c:pt>
                <c:pt idx="32">
                  <c:v>44274</c:v>
                </c:pt>
                <c:pt idx="33">
                  <c:v>44275</c:v>
                </c:pt>
                <c:pt idx="34">
                  <c:v>44276</c:v>
                </c:pt>
                <c:pt idx="35">
                  <c:v>44277</c:v>
                </c:pt>
                <c:pt idx="36">
                  <c:v>44278</c:v>
                </c:pt>
                <c:pt idx="37">
                  <c:v>44279</c:v>
                </c:pt>
                <c:pt idx="38">
                  <c:v>44280</c:v>
                </c:pt>
                <c:pt idx="39">
                  <c:v>44281</c:v>
                </c:pt>
                <c:pt idx="40">
                  <c:v>44282</c:v>
                </c:pt>
                <c:pt idx="41">
                  <c:v>44283</c:v>
                </c:pt>
                <c:pt idx="42">
                  <c:v>44284</c:v>
                </c:pt>
                <c:pt idx="43">
                  <c:v>44285</c:v>
                </c:pt>
                <c:pt idx="44">
                  <c:v>44286</c:v>
                </c:pt>
                <c:pt idx="45">
                  <c:v>44287</c:v>
                </c:pt>
                <c:pt idx="46">
                  <c:v>44288</c:v>
                </c:pt>
                <c:pt idx="47">
                  <c:v>44289</c:v>
                </c:pt>
                <c:pt idx="48">
                  <c:v>44290</c:v>
                </c:pt>
                <c:pt idx="49">
                  <c:v>44291</c:v>
                </c:pt>
                <c:pt idx="50">
                  <c:v>44292</c:v>
                </c:pt>
                <c:pt idx="51">
                  <c:v>44293</c:v>
                </c:pt>
                <c:pt idx="52">
                  <c:v>44294</c:v>
                </c:pt>
                <c:pt idx="53">
                  <c:v>44295</c:v>
                </c:pt>
                <c:pt idx="54">
                  <c:v>44296</c:v>
                </c:pt>
                <c:pt idx="55">
                  <c:v>44297</c:v>
                </c:pt>
                <c:pt idx="56">
                  <c:v>44298</c:v>
                </c:pt>
                <c:pt idx="57">
                  <c:v>44299</c:v>
                </c:pt>
                <c:pt idx="58">
                  <c:v>44300</c:v>
                </c:pt>
                <c:pt idx="59">
                  <c:v>44301</c:v>
                </c:pt>
                <c:pt idx="60">
                  <c:v>44302</c:v>
                </c:pt>
                <c:pt idx="61">
                  <c:v>44303</c:v>
                </c:pt>
                <c:pt idx="62">
                  <c:v>44304</c:v>
                </c:pt>
                <c:pt idx="63">
                  <c:v>44305</c:v>
                </c:pt>
                <c:pt idx="64">
                  <c:v>44306</c:v>
                </c:pt>
                <c:pt idx="65">
                  <c:v>44307</c:v>
                </c:pt>
                <c:pt idx="66">
                  <c:v>44308</c:v>
                </c:pt>
                <c:pt idx="67">
                  <c:v>44309</c:v>
                </c:pt>
                <c:pt idx="68">
                  <c:v>44310</c:v>
                </c:pt>
                <c:pt idx="69">
                  <c:v>44311</c:v>
                </c:pt>
                <c:pt idx="70">
                  <c:v>44312</c:v>
                </c:pt>
                <c:pt idx="71">
                  <c:v>44313</c:v>
                </c:pt>
                <c:pt idx="72">
                  <c:v>44314</c:v>
                </c:pt>
                <c:pt idx="73">
                  <c:v>44315</c:v>
                </c:pt>
                <c:pt idx="74">
                  <c:v>44316</c:v>
                </c:pt>
                <c:pt idx="75">
                  <c:v>44317</c:v>
                </c:pt>
                <c:pt idx="76">
                  <c:v>44318</c:v>
                </c:pt>
                <c:pt idx="77">
                  <c:v>44319</c:v>
                </c:pt>
                <c:pt idx="78">
                  <c:v>44320</c:v>
                </c:pt>
                <c:pt idx="79">
                  <c:v>44321</c:v>
                </c:pt>
                <c:pt idx="80">
                  <c:v>44322</c:v>
                </c:pt>
                <c:pt idx="81">
                  <c:v>44323</c:v>
                </c:pt>
                <c:pt idx="82">
                  <c:v>44324</c:v>
                </c:pt>
                <c:pt idx="83">
                  <c:v>44325</c:v>
                </c:pt>
                <c:pt idx="84">
                  <c:v>44326</c:v>
                </c:pt>
                <c:pt idx="85">
                  <c:v>44327</c:v>
                </c:pt>
                <c:pt idx="86">
                  <c:v>44328</c:v>
                </c:pt>
                <c:pt idx="87">
                  <c:v>44329</c:v>
                </c:pt>
                <c:pt idx="88">
                  <c:v>44330</c:v>
                </c:pt>
                <c:pt idx="89">
                  <c:v>44331</c:v>
                </c:pt>
                <c:pt idx="90">
                  <c:v>44332</c:v>
                </c:pt>
                <c:pt idx="91">
                  <c:v>44333</c:v>
                </c:pt>
                <c:pt idx="92">
                  <c:v>44334</c:v>
                </c:pt>
                <c:pt idx="93">
                  <c:v>44335</c:v>
                </c:pt>
                <c:pt idx="94">
                  <c:v>44336</c:v>
                </c:pt>
                <c:pt idx="95">
                  <c:v>44337</c:v>
                </c:pt>
                <c:pt idx="96">
                  <c:v>44338</c:v>
                </c:pt>
                <c:pt idx="97">
                  <c:v>44339</c:v>
                </c:pt>
                <c:pt idx="98">
                  <c:v>44340</c:v>
                </c:pt>
                <c:pt idx="99">
                  <c:v>44341</c:v>
                </c:pt>
                <c:pt idx="100">
                  <c:v>44342</c:v>
                </c:pt>
                <c:pt idx="101">
                  <c:v>44343</c:v>
                </c:pt>
                <c:pt idx="102">
                  <c:v>44344</c:v>
                </c:pt>
                <c:pt idx="103">
                  <c:v>44345</c:v>
                </c:pt>
                <c:pt idx="104">
                  <c:v>44346</c:v>
                </c:pt>
                <c:pt idx="105">
                  <c:v>44347</c:v>
                </c:pt>
              </c:numCache>
            </c:numRef>
          </c:cat>
          <c:val>
            <c:numRef>
              <c:f>Sheet1!$G$2:$G$107</c:f>
              <c:numCache>
                <c:formatCode>General</c:formatCode>
                <c:ptCount val="106"/>
                <c:pt idx="0">
                  <c:v>6318</c:v>
                </c:pt>
                <c:pt idx="1">
                  <c:v>6352</c:v>
                </c:pt>
                <c:pt idx="2">
                  <c:v>6437</c:v>
                </c:pt>
                <c:pt idx="3">
                  <c:v>6535</c:v>
                </c:pt>
                <c:pt idx="4">
                  <c:v>6550</c:v>
                </c:pt>
                <c:pt idx="5">
                  <c:v>6151</c:v>
                </c:pt>
                <c:pt idx="6">
                  <c:v>6359</c:v>
                </c:pt>
                <c:pt idx="7">
                  <c:v>7055</c:v>
                </c:pt>
                <c:pt idx="8">
                  <c:v>7088</c:v>
                </c:pt>
                <c:pt idx="9">
                  <c:v>7178</c:v>
                </c:pt>
                <c:pt idx="10">
                  <c:v>7395</c:v>
                </c:pt>
                <c:pt idx="11">
                  <c:v>7491</c:v>
                </c:pt>
                <c:pt idx="12">
                  <c:v>7196</c:v>
                </c:pt>
                <c:pt idx="13">
                  <c:v>7461</c:v>
                </c:pt>
                <c:pt idx="14">
                  <c:v>8271</c:v>
                </c:pt>
                <c:pt idx="15">
                  <c:v>8454</c:v>
                </c:pt>
                <c:pt idx="16">
                  <c:v>8396</c:v>
                </c:pt>
                <c:pt idx="17">
                  <c:v>8399</c:v>
                </c:pt>
                <c:pt idx="18">
                  <c:v>8457</c:v>
                </c:pt>
                <c:pt idx="19">
                  <c:v>8111</c:v>
                </c:pt>
                <c:pt idx="20">
                  <c:v>8337</c:v>
                </c:pt>
                <c:pt idx="21">
                  <c:v>9011</c:v>
                </c:pt>
                <c:pt idx="22">
                  <c:v>8982</c:v>
                </c:pt>
                <c:pt idx="23">
                  <c:v>9004</c:v>
                </c:pt>
                <c:pt idx="24">
                  <c:v>8966</c:v>
                </c:pt>
                <c:pt idx="25">
                  <c:v>8939</c:v>
                </c:pt>
                <c:pt idx="26">
                  <c:v>8541</c:v>
                </c:pt>
                <c:pt idx="27">
                  <c:v>8756</c:v>
                </c:pt>
                <c:pt idx="28">
                  <c:v>9472</c:v>
                </c:pt>
                <c:pt idx="29">
                  <c:v>9343</c:v>
                </c:pt>
                <c:pt idx="30">
                  <c:v>9173</c:v>
                </c:pt>
                <c:pt idx="31">
                  <c:v>8968</c:v>
                </c:pt>
                <c:pt idx="32">
                  <c:v>8777</c:v>
                </c:pt>
                <c:pt idx="33">
                  <c:v>8221</c:v>
                </c:pt>
                <c:pt idx="34">
                  <c:v>8337</c:v>
                </c:pt>
                <c:pt idx="35">
                  <c:v>8975</c:v>
                </c:pt>
                <c:pt idx="36">
                  <c:v>8641</c:v>
                </c:pt>
                <c:pt idx="37">
                  <c:v>8321</c:v>
                </c:pt>
                <c:pt idx="38">
                  <c:v>8173</c:v>
                </c:pt>
                <c:pt idx="39">
                  <c:v>8049</c:v>
                </c:pt>
                <c:pt idx="40">
                  <c:v>7536</c:v>
                </c:pt>
                <c:pt idx="41">
                  <c:v>7583</c:v>
                </c:pt>
                <c:pt idx="42">
                  <c:v>8128</c:v>
                </c:pt>
                <c:pt idx="43">
                  <c:v>7848</c:v>
                </c:pt>
                <c:pt idx="44">
                  <c:v>7530</c:v>
                </c:pt>
                <c:pt idx="45">
                  <c:v>7229</c:v>
                </c:pt>
                <c:pt idx="46">
                  <c:v>6388</c:v>
                </c:pt>
                <c:pt idx="47">
                  <c:v>6229</c:v>
                </c:pt>
                <c:pt idx="48">
                  <c:v>6320</c:v>
                </c:pt>
                <c:pt idx="49">
                  <c:v>6390</c:v>
                </c:pt>
                <c:pt idx="50">
                  <c:v>7075</c:v>
                </c:pt>
                <c:pt idx="51">
                  <c:v>6699</c:v>
                </c:pt>
                <c:pt idx="52">
                  <c:v>6263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EDB9-4256-AE28-72A2561918A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207093791"/>
        <c:axId val="209778303"/>
      </c:barChart>
      <c:lineChart>
        <c:grouping val="standard"/>
        <c:varyColors val="0"/>
        <c:ser>
          <c:idx val="3"/>
          <c:order val="0"/>
          <c:tx>
            <c:strRef>
              <c:f>Sheet1!$E$1</c:f>
              <c:strCache>
                <c:ptCount val="1"/>
                <c:pt idx="0">
                  <c:v>B</c:v>
                </c:pt>
              </c:strCache>
            </c:strRef>
          </c:tx>
          <c:spPr>
            <a:ln w="28575" cap="rnd">
              <a:solidFill>
                <a:srgbClr val="305983"/>
              </a:solidFill>
              <a:round/>
            </a:ln>
            <a:effectLst/>
          </c:spPr>
          <c:marker>
            <c:symbol val="none"/>
          </c:marker>
          <c:cat>
            <c:numRef>
              <c:f>Sheet1!$A$2:$A$107</c:f>
              <c:numCache>
                <c:formatCode>m/d/yyyy</c:formatCode>
                <c:ptCount val="106"/>
                <c:pt idx="0">
                  <c:v>44242</c:v>
                </c:pt>
                <c:pt idx="1">
                  <c:v>44243</c:v>
                </c:pt>
                <c:pt idx="2">
                  <c:v>44244</c:v>
                </c:pt>
                <c:pt idx="3">
                  <c:v>44245</c:v>
                </c:pt>
                <c:pt idx="4">
                  <c:v>44246</c:v>
                </c:pt>
                <c:pt idx="5">
                  <c:v>44247</c:v>
                </c:pt>
                <c:pt idx="6">
                  <c:v>44248</c:v>
                </c:pt>
                <c:pt idx="7">
                  <c:v>44249</c:v>
                </c:pt>
                <c:pt idx="8">
                  <c:v>44250</c:v>
                </c:pt>
                <c:pt idx="9">
                  <c:v>44251</c:v>
                </c:pt>
                <c:pt idx="10">
                  <c:v>44252</c:v>
                </c:pt>
                <c:pt idx="11">
                  <c:v>44253</c:v>
                </c:pt>
                <c:pt idx="12">
                  <c:v>44254</c:v>
                </c:pt>
                <c:pt idx="13">
                  <c:v>44255</c:v>
                </c:pt>
                <c:pt idx="14">
                  <c:v>44256</c:v>
                </c:pt>
                <c:pt idx="15">
                  <c:v>44257</c:v>
                </c:pt>
                <c:pt idx="16">
                  <c:v>44258</c:v>
                </c:pt>
                <c:pt idx="17">
                  <c:v>44259</c:v>
                </c:pt>
                <c:pt idx="18">
                  <c:v>44260</c:v>
                </c:pt>
                <c:pt idx="19">
                  <c:v>44261</c:v>
                </c:pt>
                <c:pt idx="20">
                  <c:v>44262</c:v>
                </c:pt>
                <c:pt idx="21">
                  <c:v>44263</c:v>
                </c:pt>
                <c:pt idx="22">
                  <c:v>44264</c:v>
                </c:pt>
                <c:pt idx="23">
                  <c:v>44265</c:v>
                </c:pt>
                <c:pt idx="24">
                  <c:v>44266</c:v>
                </c:pt>
                <c:pt idx="25">
                  <c:v>44267</c:v>
                </c:pt>
                <c:pt idx="26">
                  <c:v>44268</c:v>
                </c:pt>
                <c:pt idx="27">
                  <c:v>44269</c:v>
                </c:pt>
                <c:pt idx="28">
                  <c:v>44270</c:v>
                </c:pt>
                <c:pt idx="29">
                  <c:v>44271</c:v>
                </c:pt>
                <c:pt idx="30">
                  <c:v>44272</c:v>
                </c:pt>
                <c:pt idx="31">
                  <c:v>44273</c:v>
                </c:pt>
                <c:pt idx="32">
                  <c:v>44274</c:v>
                </c:pt>
                <c:pt idx="33">
                  <c:v>44275</c:v>
                </c:pt>
                <c:pt idx="34">
                  <c:v>44276</c:v>
                </c:pt>
                <c:pt idx="35">
                  <c:v>44277</c:v>
                </c:pt>
                <c:pt idx="36">
                  <c:v>44278</c:v>
                </c:pt>
                <c:pt idx="37">
                  <c:v>44279</c:v>
                </c:pt>
                <c:pt idx="38">
                  <c:v>44280</c:v>
                </c:pt>
                <c:pt idx="39">
                  <c:v>44281</c:v>
                </c:pt>
                <c:pt idx="40">
                  <c:v>44282</c:v>
                </c:pt>
                <c:pt idx="41">
                  <c:v>44283</c:v>
                </c:pt>
                <c:pt idx="42">
                  <c:v>44284</c:v>
                </c:pt>
                <c:pt idx="43">
                  <c:v>44285</c:v>
                </c:pt>
                <c:pt idx="44">
                  <c:v>44286</c:v>
                </c:pt>
                <c:pt idx="45">
                  <c:v>44287</c:v>
                </c:pt>
                <c:pt idx="46">
                  <c:v>44288</c:v>
                </c:pt>
                <c:pt idx="47">
                  <c:v>44289</c:v>
                </c:pt>
                <c:pt idx="48">
                  <c:v>44290</c:v>
                </c:pt>
                <c:pt idx="49">
                  <c:v>44291</c:v>
                </c:pt>
                <c:pt idx="50">
                  <c:v>44292</c:v>
                </c:pt>
                <c:pt idx="51">
                  <c:v>44293</c:v>
                </c:pt>
                <c:pt idx="52">
                  <c:v>44294</c:v>
                </c:pt>
                <c:pt idx="53">
                  <c:v>44295</c:v>
                </c:pt>
                <c:pt idx="54">
                  <c:v>44296</c:v>
                </c:pt>
                <c:pt idx="55">
                  <c:v>44297</c:v>
                </c:pt>
                <c:pt idx="56">
                  <c:v>44298</c:v>
                </c:pt>
                <c:pt idx="57">
                  <c:v>44299</c:v>
                </c:pt>
                <c:pt idx="58">
                  <c:v>44300</c:v>
                </c:pt>
                <c:pt idx="59">
                  <c:v>44301</c:v>
                </c:pt>
                <c:pt idx="60">
                  <c:v>44302</c:v>
                </c:pt>
                <c:pt idx="61">
                  <c:v>44303</c:v>
                </c:pt>
                <c:pt idx="62">
                  <c:v>44304</c:v>
                </c:pt>
                <c:pt idx="63">
                  <c:v>44305</c:v>
                </c:pt>
                <c:pt idx="64">
                  <c:v>44306</c:v>
                </c:pt>
                <c:pt idx="65">
                  <c:v>44307</c:v>
                </c:pt>
                <c:pt idx="66">
                  <c:v>44308</c:v>
                </c:pt>
                <c:pt idx="67">
                  <c:v>44309</c:v>
                </c:pt>
                <c:pt idx="68">
                  <c:v>44310</c:v>
                </c:pt>
                <c:pt idx="69">
                  <c:v>44311</c:v>
                </c:pt>
                <c:pt idx="70">
                  <c:v>44312</c:v>
                </c:pt>
                <c:pt idx="71">
                  <c:v>44313</c:v>
                </c:pt>
                <c:pt idx="72">
                  <c:v>44314</c:v>
                </c:pt>
                <c:pt idx="73">
                  <c:v>44315</c:v>
                </c:pt>
                <c:pt idx="74">
                  <c:v>44316</c:v>
                </c:pt>
                <c:pt idx="75">
                  <c:v>44317</c:v>
                </c:pt>
                <c:pt idx="76">
                  <c:v>44318</c:v>
                </c:pt>
                <c:pt idx="77">
                  <c:v>44319</c:v>
                </c:pt>
                <c:pt idx="78">
                  <c:v>44320</c:v>
                </c:pt>
                <c:pt idx="79">
                  <c:v>44321</c:v>
                </c:pt>
                <c:pt idx="80">
                  <c:v>44322</c:v>
                </c:pt>
                <c:pt idx="81">
                  <c:v>44323</c:v>
                </c:pt>
                <c:pt idx="82">
                  <c:v>44324</c:v>
                </c:pt>
                <c:pt idx="83">
                  <c:v>44325</c:v>
                </c:pt>
                <c:pt idx="84">
                  <c:v>44326</c:v>
                </c:pt>
                <c:pt idx="85">
                  <c:v>44327</c:v>
                </c:pt>
                <c:pt idx="86">
                  <c:v>44328</c:v>
                </c:pt>
                <c:pt idx="87">
                  <c:v>44329</c:v>
                </c:pt>
                <c:pt idx="88">
                  <c:v>44330</c:v>
                </c:pt>
                <c:pt idx="89">
                  <c:v>44331</c:v>
                </c:pt>
                <c:pt idx="90">
                  <c:v>44332</c:v>
                </c:pt>
                <c:pt idx="91">
                  <c:v>44333</c:v>
                </c:pt>
                <c:pt idx="92">
                  <c:v>44334</c:v>
                </c:pt>
                <c:pt idx="93">
                  <c:v>44335</c:v>
                </c:pt>
                <c:pt idx="94">
                  <c:v>44336</c:v>
                </c:pt>
                <c:pt idx="95">
                  <c:v>44337</c:v>
                </c:pt>
                <c:pt idx="96">
                  <c:v>44338</c:v>
                </c:pt>
                <c:pt idx="97">
                  <c:v>44339</c:v>
                </c:pt>
                <c:pt idx="98">
                  <c:v>44340</c:v>
                </c:pt>
                <c:pt idx="99">
                  <c:v>44341</c:v>
                </c:pt>
                <c:pt idx="100">
                  <c:v>44342</c:v>
                </c:pt>
                <c:pt idx="101">
                  <c:v>44343</c:v>
                </c:pt>
                <c:pt idx="102">
                  <c:v>44344</c:v>
                </c:pt>
                <c:pt idx="103">
                  <c:v>44345</c:v>
                </c:pt>
                <c:pt idx="104">
                  <c:v>44346</c:v>
                </c:pt>
                <c:pt idx="105">
                  <c:v>44347</c:v>
                </c:pt>
              </c:numCache>
            </c:numRef>
          </c:cat>
          <c:val>
            <c:numRef>
              <c:f>Sheet1!$E$2:$E$107</c:f>
              <c:numCache>
                <c:formatCode>General</c:formatCode>
                <c:ptCount val="106"/>
                <c:pt idx="10">
                  <c:v>7445.066791190713</c:v>
                </c:pt>
                <c:pt idx="11">
                  <c:v>7683.2928553793045</c:v>
                </c:pt>
                <c:pt idx="12">
                  <c:v>7931.5522738014424</c:v>
                </c:pt>
                <c:pt idx="13">
                  <c:v>8193.7949368262744</c:v>
                </c:pt>
                <c:pt idx="14">
                  <c:v>8467.6154283889045</c:v>
                </c:pt>
                <c:pt idx="15">
                  <c:v>8746.9129729918423</c:v>
                </c:pt>
                <c:pt idx="16">
                  <c:v>9030.6924666136729</c:v>
                </c:pt>
                <c:pt idx="17">
                  <c:v>9312.207074760252</c:v>
                </c:pt>
                <c:pt idx="18">
                  <c:v>9583.9306255261563</c:v>
                </c:pt>
                <c:pt idx="19">
                  <c:v>9845.5837729842024</c:v>
                </c:pt>
                <c:pt idx="20">
                  <c:v>10096.80791915163</c:v>
                </c:pt>
                <c:pt idx="21">
                  <c:v>10332.908535706847</c:v>
                </c:pt>
                <c:pt idx="22">
                  <c:v>10551.54357173382</c:v>
                </c:pt>
                <c:pt idx="23">
                  <c:v>10753.324292726917</c:v>
                </c:pt>
                <c:pt idx="24">
                  <c:v>10939.470832409774</c:v>
                </c:pt>
                <c:pt idx="25">
                  <c:v>11111.022332431477</c:v>
                </c:pt>
                <c:pt idx="26">
                  <c:v>11268.035623801787</c:v>
                </c:pt>
                <c:pt idx="27">
                  <c:v>11410.023991359425</c:v>
                </c:pt>
                <c:pt idx="28">
                  <c:v>11535.848047877857</c:v>
                </c:pt>
                <c:pt idx="29">
                  <c:v>11646.134845904917</c:v>
                </c:pt>
                <c:pt idx="30">
                  <c:v>11741.990785426487</c:v>
                </c:pt>
                <c:pt idx="31">
                  <c:v>11824.137387865227</c:v>
                </c:pt>
                <c:pt idx="32">
                  <c:v>11892.903856462735</c:v>
                </c:pt>
                <c:pt idx="33">
                  <c:v>11949.038223513196</c:v>
                </c:pt>
                <c:pt idx="34">
                  <c:v>11993.513046453769</c:v>
                </c:pt>
                <c:pt idx="35">
                  <c:v>12026.545344259961</c:v>
                </c:pt>
                <c:pt idx="36">
                  <c:v>12048.786111627651</c:v>
                </c:pt>
                <c:pt idx="37">
                  <c:v>12060.767000124291</c:v>
                </c:pt>
                <c:pt idx="38">
                  <c:v>12062.798496133062</c:v>
                </c:pt>
                <c:pt idx="39">
                  <c:v>12055.535444133184</c:v>
                </c:pt>
                <c:pt idx="40">
                  <c:v>12039.643255398167</c:v>
                </c:pt>
                <c:pt idx="41">
                  <c:v>12015.434765807086</c:v>
                </c:pt>
                <c:pt idx="42">
                  <c:v>11983.210036903323</c:v>
                </c:pt>
                <c:pt idx="43">
                  <c:v>11943.436237119218</c:v>
                </c:pt>
                <c:pt idx="44">
                  <c:v>11896.419543106575</c:v>
                </c:pt>
                <c:pt idx="45">
                  <c:v>11842.474374672202</c:v>
                </c:pt>
                <c:pt idx="46">
                  <c:v>11782.039236755074</c:v>
                </c:pt>
                <c:pt idx="47">
                  <c:v>11715.367034225173</c:v>
                </c:pt>
                <c:pt idx="48">
                  <c:v>11645.748511456459</c:v>
                </c:pt>
                <c:pt idx="49">
                  <c:v>11573.47758162267</c:v>
                </c:pt>
                <c:pt idx="50">
                  <c:v>11498.729365897672</c:v>
                </c:pt>
                <c:pt idx="51">
                  <c:v>11421.742063989221</c:v>
                </c:pt>
                <c:pt idx="52">
                  <c:v>11342.74740514414</c:v>
                </c:pt>
                <c:pt idx="53">
                  <c:v>11261.965803587391</c:v>
                </c:pt>
                <c:pt idx="54">
                  <c:v>11179.629506415027</c:v>
                </c:pt>
                <c:pt idx="55">
                  <c:v>11095.935020422321</c:v>
                </c:pt>
                <c:pt idx="56">
                  <c:v>11011.042721272161</c:v>
                </c:pt>
                <c:pt idx="57">
                  <c:v>10925.073076528879</c:v>
                </c:pt>
                <c:pt idx="58">
                  <c:v>10838.140631910339</c:v>
                </c:pt>
                <c:pt idx="59">
                  <c:v>10750.370820727008</c:v>
                </c:pt>
                <c:pt idx="60">
                  <c:v>10661.915980781467</c:v>
                </c:pt>
                <c:pt idx="61">
                  <c:v>10572.948099720816</c:v>
                </c:pt>
                <c:pt idx="62">
                  <c:v>10483.546465504322</c:v>
                </c:pt>
                <c:pt idx="63">
                  <c:v>10393.803916192661</c:v>
                </c:pt>
                <c:pt idx="64">
                  <c:v>10303.861567112373</c:v>
                </c:pt>
                <c:pt idx="65">
                  <c:v>10213.785773217924</c:v>
                </c:pt>
                <c:pt idx="66">
                  <c:v>10123.625223850049</c:v>
                </c:pt>
                <c:pt idx="67">
                  <c:v>10033.475369768119</c:v>
                </c:pt>
                <c:pt idx="68">
                  <c:v>9943.4358721046829</c:v>
                </c:pt>
                <c:pt idx="69">
                  <c:v>9853.5644851223551</c:v>
                </c:pt>
                <c:pt idx="70">
                  <c:v>9763.924041946213</c:v>
                </c:pt>
                <c:pt idx="71">
                  <c:v>9674.5816313164014</c:v>
                </c:pt>
                <c:pt idx="72">
                  <c:v>9585.5927684612634</c:v>
                </c:pt>
                <c:pt idx="73">
                  <c:v>9497.0081325328683</c:v>
                </c:pt>
                <c:pt idx="74">
                  <c:v>9408.8747644341802</c:v>
                </c:pt>
                <c:pt idx="75">
                  <c:v>9321.2360251680821</c:v>
                </c:pt>
                <c:pt idx="76">
                  <c:v>9234.1310423892191</c:v>
                </c:pt>
                <c:pt idx="77">
                  <c:v>9147.5951740168621</c:v>
                </c:pt>
                <c:pt idx="78">
                  <c:v>9061.6601727252837</c:v>
                </c:pt>
                <c:pt idx="79">
                  <c:v>8976.3539946234887</c:v>
                </c:pt>
                <c:pt idx="80">
                  <c:v>8891.7012609393714</c:v>
                </c:pt>
                <c:pt idx="81">
                  <c:v>8807.7235049582796</c:v>
                </c:pt>
                <c:pt idx="82">
                  <c:v>8724.4392160395055</c:v>
                </c:pt>
                <c:pt idx="83">
                  <c:v>8641.8640347407345</c:v>
                </c:pt>
                <c:pt idx="84">
                  <c:v>8560.010968599101</c:v>
                </c:pt>
                <c:pt idx="85">
                  <c:v>8478.8904825950194</c:v>
                </c:pt>
                <c:pt idx="86">
                  <c:v>8398.5105415763755</c:v>
                </c:pt>
                <c:pt idx="87">
                  <c:v>8318.8768307740993</c:v>
                </c:pt>
                <c:pt idx="88">
                  <c:v>8239.9929527778277</c:v>
                </c:pt>
                <c:pt idx="89">
                  <c:v>8161.8605799738843</c:v>
                </c:pt>
                <c:pt idx="90">
                  <c:v>8084.4795617019545</c:v>
                </c:pt>
                <c:pt idx="91">
                  <c:v>8007.848022648931</c:v>
                </c:pt>
                <c:pt idx="92">
                  <c:v>7931.9625298930623</c:v>
                </c:pt>
                <c:pt idx="93">
                  <c:v>7856.8182107687398</c:v>
                </c:pt>
                <c:pt idx="94">
                  <c:v>7782.4088560768396</c:v>
                </c:pt>
                <c:pt idx="95">
                  <c:v>7708.7270511846255</c:v>
                </c:pt>
                <c:pt idx="96">
                  <c:v>7635.7643094445884</c:v>
                </c:pt>
                <c:pt idx="97">
                  <c:v>7563.5111953383912</c:v>
                </c:pt>
                <c:pt idx="98">
                  <c:v>7491.9574223839272</c:v>
                </c:pt>
                <c:pt idx="99">
                  <c:v>7421.0919403833304</c:v>
                </c:pt>
                <c:pt idx="100">
                  <c:v>7350.9030437987631</c:v>
                </c:pt>
                <c:pt idx="101">
                  <c:v>7281.3784763318054</c:v>
                </c:pt>
                <c:pt idx="102">
                  <c:v>7212.5055189606192</c:v>
                </c:pt>
                <c:pt idx="103">
                  <c:v>7144.2710778890605</c:v>
                </c:pt>
                <c:pt idx="104">
                  <c:v>7076.6617677339982</c:v>
                </c:pt>
                <c:pt idx="105">
                  <c:v>7009.663990054406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7D4B-49C3-A552-FC8CD36DEB4C}"/>
            </c:ext>
          </c:extLst>
        </c:ser>
        <c:ser>
          <c:idx val="4"/>
          <c:order val="1"/>
          <c:tx>
            <c:strRef>
              <c:f>Sheet1!$F$1</c:f>
              <c:strCache>
                <c:ptCount val="1"/>
                <c:pt idx="0">
                  <c:v>C</c:v>
                </c:pt>
              </c:strCache>
            </c:strRef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cat>
            <c:numRef>
              <c:f>Sheet1!$A$2:$A$107</c:f>
              <c:numCache>
                <c:formatCode>m/d/yyyy</c:formatCode>
                <c:ptCount val="106"/>
                <c:pt idx="0">
                  <c:v>44242</c:v>
                </c:pt>
                <c:pt idx="1">
                  <c:v>44243</c:v>
                </c:pt>
                <c:pt idx="2">
                  <c:v>44244</c:v>
                </c:pt>
                <c:pt idx="3">
                  <c:v>44245</c:v>
                </c:pt>
                <c:pt idx="4">
                  <c:v>44246</c:v>
                </c:pt>
                <c:pt idx="5">
                  <c:v>44247</c:v>
                </c:pt>
                <c:pt idx="6">
                  <c:v>44248</c:v>
                </c:pt>
                <c:pt idx="7">
                  <c:v>44249</c:v>
                </c:pt>
                <c:pt idx="8">
                  <c:v>44250</c:v>
                </c:pt>
                <c:pt idx="9">
                  <c:v>44251</c:v>
                </c:pt>
                <c:pt idx="10">
                  <c:v>44252</c:v>
                </c:pt>
                <c:pt idx="11">
                  <c:v>44253</c:v>
                </c:pt>
                <c:pt idx="12">
                  <c:v>44254</c:v>
                </c:pt>
                <c:pt idx="13">
                  <c:v>44255</c:v>
                </c:pt>
                <c:pt idx="14">
                  <c:v>44256</c:v>
                </c:pt>
                <c:pt idx="15">
                  <c:v>44257</c:v>
                </c:pt>
                <c:pt idx="16">
                  <c:v>44258</c:v>
                </c:pt>
                <c:pt idx="17">
                  <c:v>44259</c:v>
                </c:pt>
                <c:pt idx="18">
                  <c:v>44260</c:v>
                </c:pt>
                <c:pt idx="19">
                  <c:v>44261</c:v>
                </c:pt>
                <c:pt idx="20">
                  <c:v>44262</c:v>
                </c:pt>
                <c:pt idx="21">
                  <c:v>44263</c:v>
                </c:pt>
                <c:pt idx="22">
                  <c:v>44264</c:v>
                </c:pt>
                <c:pt idx="23">
                  <c:v>44265</c:v>
                </c:pt>
                <c:pt idx="24">
                  <c:v>44266</c:v>
                </c:pt>
                <c:pt idx="25">
                  <c:v>44267</c:v>
                </c:pt>
                <c:pt idx="26">
                  <c:v>44268</c:v>
                </c:pt>
                <c:pt idx="27">
                  <c:v>44269</c:v>
                </c:pt>
                <c:pt idx="28">
                  <c:v>44270</c:v>
                </c:pt>
                <c:pt idx="29">
                  <c:v>44271</c:v>
                </c:pt>
                <c:pt idx="30">
                  <c:v>44272</c:v>
                </c:pt>
                <c:pt idx="31">
                  <c:v>44273</c:v>
                </c:pt>
                <c:pt idx="32">
                  <c:v>44274</c:v>
                </c:pt>
                <c:pt idx="33">
                  <c:v>44275</c:v>
                </c:pt>
                <c:pt idx="34">
                  <c:v>44276</c:v>
                </c:pt>
                <c:pt idx="35">
                  <c:v>44277</c:v>
                </c:pt>
                <c:pt idx="36">
                  <c:v>44278</c:v>
                </c:pt>
                <c:pt idx="37">
                  <c:v>44279</c:v>
                </c:pt>
                <c:pt idx="38">
                  <c:v>44280</c:v>
                </c:pt>
                <c:pt idx="39">
                  <c:v>44281</c:v>
                </c:pt>
                <c:pt idx="40">
                  <c:v>44282</c:v>
                </c:pt>
                <c:pt idx="41">
                  <c:v>44283</c:v>
                </c:pt>
                <c:pt idx="42">
                  <c:v>44284</c:v>
                </c:pt>
                <c:pt idx="43">
                  <c:v>44285</c:v>
                </c:pt>
                <c:pt idx="44">
                  <c:v>44286</c:v>
                </c:pt>
                <c:pt idx="45">
                  <c:v>44287</c:v>
                </c:pt>
                <c:pt idx="46">
                  <c:v>44288</c:v>
                </c:pt>
                <c:pt idx="47">
                  <c:v>44289</c:v>
                </c:pt>
                <c:pt idx="48">
                  <c:v>44290</c:v>
                </c:pt>
                <c:pt idx="49">
                  <c:v>44291</c:v>
                </c:pt>
                <c:pt idx="50">
                  <c:v>44292</c:v>
                </c:pt>
                <c:pt idx="51">
                  <c:v>44293</c:v>
                </c:pt>
                <c:pt idx="52">
                  <c:v>44294</c:v>
                </c:pt>
                <c:pt idx="53">
                  <c:v>44295</c:v>
                </c:pt>
                <c:pt idx="54">
                  <c:v>44296</c:v>
                </c:pt>
                <c:pt idx="55">
                  <c:v>44297</c:v>
                </c:pt>
                <c:pt idx="56">
                  <c:v>44298</c:v>
                </c:pt>
                <c:pt idx="57">
                  <c:v>44299</c:v>
                </c:pt>
                <c:pt idx="58">
                  <c:v>44300</c:v>
                </c:pt>
                <c:pt idx="59">
                  <c:v>44301</c:v>
                </c:pt>
                <c:pt idx="60">
                  <c:v>44302</c:v>
                </c:pt>
                <c:pt idx="61">
                  <c:v>44303</c:v>
                </c:pt>
                <c:pt idx="62">
                  <c:v>44304</c:v>
                </c:pt>
                <c:pt idx="63">
                  <c:v>44305</c:v>
                </c:pt>
                <c:pt idx="64">
                  <c:v>44306</c:v>
                </c:pt>
                <c:pt idx="65">
                  <c:v>44307</c:v>
                </c:pt>
                <c:pt idx="66">
                  <c:v>44308</c:v>
                </c:pt>
                <c:pt idx="67">
                  <c:v>44309</c:v>
                </c:pt>
                <c:pt idx="68">
                  <c:v>44310</c:v>
                </c:pt>
                <c:pt idx="69">
                  <c:v>44311</c:v>
                </c:pt>
                <c:pt idx="70">
                  <c:v>44312</c:v>
                </c:pt>
                <c:pt idx="71">
                  <c:v>44313</c:v>
                </c:pt>
                <c:pt idx="72">
                  <c:v>44314</c:v>
                </c:pt>
                <c:pt idx="73">
                  <c:v>44315</c:v>
                </c:pt>
                <c:pt idx="74">
                  <c:v>44316</c:v>
                </c:pt>
                <c:pt idx="75">
                  <c:v>44317</c:v>
                </c:pt>
                <c:pt idx="76">
                  <c:v>44318</c:v>
                </c:pt>
                <c:pt idx="77">
                  <c:v>44319</c:v>
                </c:pt>
                <c:pt idx="78">
                  <c:v>44320</c:v>
                </c:pt>
                <c:pt idx="79">
                  <c:v>44321</c:v>
                </c:pt>
                <c:pt idx="80">
                  <c:v>44322</c:v>
                </c:pt>
                <c:pt idx="81">
                  <c:v>44323</c:v>
                </c:pt>
                <c:pt idx="82">
                  <c:v>44324</c:v>
                </c:pt>
                <c:pt idx="83">
                  <c:v>44325</c:v>
                </c:pt>
                <c:pt idx="84">
                  <c:v>44326</c:v>
                </c:pt>
                <c:pt idx="85">
                  <c:v>44327</c:v>
                </c:pt>
                <c:pt idx="86">
                  <c:v>44328</c:v>
                </c:pt>
                <c:pt idx="87">
                  <c:v>44329</c:v>
                </c:pt>
                <c:pt idx="88">
                  <c:v>44330</c:v>
                </c:pt>
                <c:pt idx="89">
                  <c:v>44331</c:v>
                </c:pt>
                <c:pt idx="90">
                  <c:v>44332</c:v>
                </c:pt>
                <c:pt idx="91">
                  <c:v>44333</c:v>
                </c:pt>
                <c:pt idx="92">
                  <c:v>44334</c:v>
                </c:pt>
                <c:pt idx="93">
                  <c:v>44335</c:v>
                </c:pt>
                <c:pt idx="94">
                  <c:v>44336</c:v>
                </c:pt>
                <c:pt idx="95">
                  <c:v>44337</c:v>
                </c:pt>
                <c:pt idx="96">
                  <c:v>44338</c:v>
                </c:pt>
                <c:pt idx="97">
                  <c:v>44339</c:v>
                </c:pt>
                <c:pt idx="98">
                  <c:v>44340</c:v>
                </c:pt>
                <c:pt idx="99">
                  <c:v>44341</c:v>
                </c:pt>
                <c:pt idx="100">
                  <c:v>44342</c:v>
                </c:pt>
                <c:pt idx="101">
                  <c:v>44343</c:v>
                </c:pt>
                <c:pt idx="102">
                  <c:v>44344</c:v>
                </c:pt>
                <c:pt idx="103">
                  <c:v>44345</c:v>
                </c:pt>
                <c:pt idx="104">
                  <c:v>44346</c:v>
                </c:pt>
                <c:pt idx="105">
                  <c:v>44347</c:v>
                </c:pt>
              </c:numCache>
            </c:numRef>
          </c:cat>
          <c:val>
            <c:numRef>
              <c:f>Sheet1!$F$2:$F$107</c:f>
              <c:numCache>
                <c:formatCode>General</c:formatCode>
                <c:ptCount val="106"/>
                <c:pt idx="10">
                  <c:v>7445.066791190713</c:v>
                </c:pt>
                <c:pt idx="11">
                  <c:v>7683.2928553793045</c:v>
                </c:pt>
                <c:pt idx="12">
                  <c:v>7927.5036554373874</c:v>
                </c:pt>
                <c:pt idx="13">
                  <c:v>8178.8407071724523</c:v>
                </c:pt>
                <c:pt idx="14">
                  <c:v>8433.2297068548633</c:v>
                </c:pt>
                <c:pt idx="15">
                  <c:v>8683.4860314971902</c:v>
                </c:pt>
                <c:pt idx="16">
                  <c:v>8927.8341552411457</c:v>
                </c:pt>
                <c:pt idx="17">
                  <c:v>9158.9015366558306</c:v>
                </c:pt>
                <c:pt idx="18">
                  <c:v>9368.663691722064</c:v>
                </c:pt>
                <c:pt idx="19">
                  <c:v>9556.5085497429736</c:v>
                </c:pt>
                <c:pt idx="20">
                  <c:v>9721.9991608728033</c:v>
                </c:pt>
                <c:pt idx="21">
                  <c:v>9860.604538894615</c:v>
                </c:pt>
                <c:pt idx="22">
                  <c:v>9970.409506576616</c:v>
                </c:pt>
                <c:pt idx="23">
                  <c:v>10052.722249482642</c:v>
                </c:pt>
                <c:pt idx="24">
                  <c:v>10109.642928074862</c:v>
                </c:pt>
                <c:pt idx="25">
                  <c:v>10143.178943764886</c:v>
                </c:pt>
                <c:pt idx="26">
                  <c:v>10154.409892875401</c:v>
                </c:pt>
                <c:pt idx="27">
                  <c:v>10143.913370193412</c:v>
                </c:pt>
                <c:pt idx="28">
                  <c:v>10111.628752794104</c:v>
                </c:pt>
                <c:pt idx="29">
                  <c:v>10059.250531358719</c:v>
                </c:pt>
                <c:pt idx="30">
                  <c:v>9988.9190624145431</c:v>
                </c:pt>
                <c:pt idx="31">
                  <c:v>9902.3514265336453</c:v>
                </c:pt>
                <c:pt idx="32">
                  <c:v>9800.8373788582285</c:v>
                </c:pt>
                <c:pt idx="33">
                  <c:v>9686.0556333873883</c:v>
                </c:pt>
                <c:pt idx="34">
                  <c:v>9559.8669000297923</c:v>
                </c:pt>
                <c:pt idx="35">
                  <c:v>9423.3101085894687</c:v>
                </c:pt>
                <c:pt idx="36">
                  <c:v>9277.7862144212249</c:v>
                </c:pt>
                <c:pt idx="37">
                  <c:v>9124.5093254181265</c:v>
                </c:pt>
                <c:pt idx="38">
                  <c:v>8964.4131323599649</c:v>
                </c:pt>
                <c:pt idx="39">
                  <c:v>8798.7147582139787</c:v>
                </c:pt>
                <c:pt idx="40">
                  <c:v>8628.5864473178681</c:v>
                </c:pt>
                <c:pt idx="41">
                  <c:v>8454.7940666114318</c:v>
                </c:pt>
                <c:pt idx="42">
                  <c:v>8278.0384528384766</c:v>
                </c:pt>
                <c:pt idx="43">
                  <c:v>8099.1398565369373</c:v>
                </c:pt>
                <c:pt idx="44">
                  <c:v>7918.7090367630908</c:v>
                </c:pt>
                <c:pt idx="45">
                  <c:v>7737.3188344419905</c:v>
                </c:pt>
                <c:pt idx="46">
                  <c:v>7555.6237625192007</c:v>
                </c:pt>
                <c:pt idx="47">
                  <c:v>7374.0544184679966</c:v>
                </c:pt>
                <c:pt idx="48">
                  <c:v>7194.8907245393248</c:v>
                </c:pt>
                <c:pt idx="49">
                  <c:v>7018.4283971524101</c:v>
                </c:pt>
                <c:pt idx="50">
                  <c:v>6844.8206277902764</c:v>
                </c:pt>
                <c:pt idx="51">
                  <c:v>6674.2623915119702</c:v>
                </c:pt>
                <c:pt idx="52">
                  <c:v>6506.9242344970125</c:v>
                </c:pt>
                <c:pt idx="53">
                  <c:v>6342.9497603710461</c:v>
                </c:pt>
                <c:pt idx="54">
                  <c:v>6182.4807127655695</c:v>
                </c:pt>
                <c:pt idx="55">
                  <c:v>6025.6116742315899</c:v>
                </c:pt>
                <c:pt idx="56">
                  <c:v>5872.3909531744248</c:v>
                </c:pt>
                <c:pt idx="57">
                  <c:v>5722.818215296119</c:v>
                </c:pt>
                <c:pt idx="58">
                  <c:v>5576.880127703751</c:v>
                </c:pt>
                <c:pt idx="59">
                  <c:v>5434.5685766589741</c:v>
                </c:pt>
                <c:pt idx="60">
                  <c:v>5295.8979267290197</c:v>
                </c:pt>
                <c:pt idx="61">
                  <c:v>5160.8988644035244</c:v>
                </c:pt>
                <c:pt idx="62">
                  <c:v>5029.507415074765</c:v>
                </c:pt>
                <c:pt idx="63">
                  <c:v>4901.6722166798763</c:v>
                </c:pt>
                <c:pt idx="64">
                  <c:v>4777.3897357680271</c:v>
                </c:pt>
                <c:pt idx="65">
                  <c:v>4656.5814728264013</c:v>
                </c:pt>
                <c:pt idx="66">
                  <c:v>4539.1515768147619</c:v>
                </c:pt>
                <c:pt idx="67">
                  <c:v>4425.0521293648935</c:v>
                </c:pt>
                <c:pt idx="68">
                  <c:v>4314.2415428973018</c:v>
                </c:pt>
                <c:pt idx="69">
                  <c:v>4206.6384886395517</c:v>
                </c:pt>
                <c:pt idx="70">
                  <c:v>4102.169410650371</c:v>
                </c:pt>
                <c:pt idx="71">
                  <c:v>4000.7681398717559</c:v>
                </c:pt>
                <c:pt idx="72">
                  <c:v>3902.3602346390849</c:v>
                </c:pt>
                <c:pt idx="73">
                  <c:v>3806.8695634724681</c:v>
                </c:pt>
                <c:pt idx="74">
                  <c:v>3714.2197987895802</c:v>
                </c:pt>
                <c:pt idx="75">
                  <c:v>3624.3346292297729</c:v>
                </c:pt>
                <c:pt idx="76">
                  <c:v>3537.1373657322065</c:v>
                </c:pt>
                <c:pt idx="77">
                  <c:v>3452.5515163372265</c:v>
                </c:pt>
                <c:pt idx="78">
                  <c:v>3370.5010180504528</c:v>
                </c:pt>
                <c:pt idx="79">
                  <c:v>3290.9100809288525</c:v>
                </c:pt>
                <c:pt idx="80">
                  <c:v>3213.7036620639938</c:v>
                </c:pt>
                <c:pt idx="81">
                  <c:v>3138.8077139150005</c:v>
                </c:pt>
                <c:pt idx="82">
                  <c:v>3066.149209609529</c:v>
                </c:pt>
                <c:pt idx="83">
                  <c:v>2995.6563044153677</c:v>
                </c:pt>
                <c:pt idx="84">
                  <c:v>2927.2585040506242</c:v>
                </c:pt>
                <c:pt idx="85">
                  <c:v>2860.8866912581957</c:v>
                </c:pt>
                <c:pt idx="86">
                  <c:v>2796.4730925708832</c:v>
                </c:pt>
                <c:pt idx="87">
                  <c:v>2733.9514118582142</c:v>
                </c:pt>
                <c:pt idx="88">
                  <c:v>2673.2569309225064</c:v>
                </c:pt>
                <c:pt idx="89">
                  <c:v>2614.3265568015354</c:v>
                </c:pt>
                <c:pt idx="90">
                  <c:v>2557.0988177556069</c:v>
                </c:pt>
                <c:pt idx="91">
                  <c:v>2501.513845808237</c:v>
                </c:pt>
                <c:pt idx="92">
                  <c:v>2447.5134224730709</c:v>
                </c:pt>
                <c:pt idx="93">
                  <c:v>2395.0409723346834</c:v>
                </c:pt>
                <c:pt idx="94">
                  <c:v>2344.0415388401793</c:v>
                </c:pt>
                <c:pt idx="95">
                  <c:v>2294.4617873935317</c:v>
                </c:pt>
                <c:pt idx="96">
                  <c:v>2246.2500101165147</c:v>
                </c:pt>
                <c:pt idx="97">
                  <c:v>2199.356119954693</c:v>
                </c:pt>
                <c:pt idx="98">
                  <c:v>2153.7316205690654</c:v>
                </c:pt>
                <c:pt idx="99">
                  <c:v>2109.3295667916805</c:v>
                </c:pt>
                <c:pt idx="100">
                  <c:v>2066.1045478985202</c:v>
                </c:pt>
                <c:pt idx="101">
                  <c:v>2024.0126691892413</c:v>
                </c:pt>
                <c:pt idx="102">
                  <c:v>1983.0115196377828</c:v>
                </c:pt>
                <c:pt idx="103">
                  <c:v>1943.060142473583</c:v>
                </c:pt>
                <c:pt idx="104">
                  <c:v>1904.1190045077831</c:v>
                </c:pt>
                <c:pt idx="105">
                  <c:v>1866.149964280901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EDB9-4256-AE28-72A2561918A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07093791"/>
        <c:axId val="209778303"/>
      </c:lineChart>
      <c:dateAx>
        <c:axId val="207093791"/>
        <c:scaling>
          <c:orientation val="minMax"/>
        </c:scaling>
        <c:delete val="0"/>
        <c:axPos val="b"/>
        <c:numFmt formatCode="m/d/yyyy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209778303"/>
        <c:crosses val="autoZero"/>
        <c:auto val="1"/>
        <c:lblOffset val="100"/>
        <c:baseTimeUnit val="days"/>
      </c:dateAx>
      <c:valAx>
        <c:axId val="209778303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20709379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20000242690338468"/>
          <c:y val="4.6874997116449491E-2"/>
          <c:w val="0.63135654138833119"/>
          <c:h val="4.5085258053318276E-2"/>
        </c:manualLayout>
      </c:layout>
      <c:overlay val="1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cs-CZ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5"/>
          <c:order val="2"/>
          <c:tx>
            <c:strRef>
              <c:f>Sheet1!$G$1</c:f>
              <c:strCache>
                <c:ptCount val="1"/>
                <c:pt idx="0">
                  <c:v>Reálná data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Sheet1!$A$2:$A$107</c:f>
              <c:numCache>
                <c:formatCode>m/d/yyyy</c:formatCode>
                <c:ptCount val="106"/>
                <c:pt idx="0">
                  <c:v>44242</c:v>
                </c:pt>
                <c:pt idx="1">
                  <c:v>44243</c:v>
                </c:pt>
                <c:pt idx="2">
                  <c:v>44244</c:v>
                </c:pt>
                <c:pt idx="3">
                  <c:v>44245</c:v>
                </c:pt>
                <c:pt idx="4">
                  <c:v>44246</c:v>
                </c:pt>
                <c:pt idx="5">
                  <c:v>44247</c:v>
                </c:pt>
                <c:pt idx="6">
                  <c:v>44248</c:v>
                </c:pt>
                <c:pt idx="7">
                  <c:v>44249</c:v>
                </c:pt>
                <c:pt idx="8">
                  <c:v>44250</c:v>
                </c:pt>
                <c:pt idx="9">
                  <c:v>44251</c:v>
                </c:pt>
                <c:pt idx="10">
                  <c:v>44252</c:v>
                </c:pt>
                <c:pt idx="11">
                  <c:v>44253</c:v>
                </c:pt>
                <c:pt idx="12">
                  <c:v>44254</c:v>
                </c:pt>
                <c:pt idx="13">
                  <c:v>44255</c:v>
                </c:pt>
                <c:pt idx="14">
                  <c:v>44256</c:v>
                </c:pt>
                <c:pt idx="15">
                  <c:v>44257</c:v>
                </c:pt>
                <c:pt idx="16">
                  <c:v>44258</c:v>
                </c:pt>
                <c:pt idx="17">
                  <c:v>44259</c:v>
                </c:pt>
                <c:pt idx="18">
                  <c:v>44260</c:v>
                </c:pt>
                <c:pt idx="19">
                  <c:v>44261</c:v>
                </c:pt>
                <c:pt idx="20">
                  <c:v>44262</c:v>
                </c:pt>
                <c:pt idx="21">
                  <c:v>44263</c:v>
                </c:pt>
                <c:pt idx="22">
                  <c:v>44264</c:v>
                </c:pt>
                <c:pt idx="23">
                  <c:v>44265</c:v>
                </c:pt>
                <c:pt idx="24">
                  <c:v>44266</c:v>
                </c:pt>
                <c:pt idx="25">
                  <c:v>44267</c:v>
                </c:pt>
                <c:pt idx="26">
                  <c:v>44268</c:v>
                </c:pt>
                <c:pt idx="27">
                  <c:v>44269</c:v>
                </c:pt>
                <c:pt idx="28">
                  <c:v>44270</c:v>
                </c:pt>
                <c:pt idx="29">
                  <c:v>44271</c:v>
                </c:pt>
                <c:pt idx="30">
                  <c:v>44272</c:v>
                </c:pt>
                <c:pt idx="31">
                  <c:v>44273</c:v>
                </c:pt>
                <c:pt idx="32">
                  <c:v>44274</c:v>
                </c:pt>
                <c:pt idx="33">
                  <c:v>44275</c:v>
                </c:pt>
                <c:pt idx="34">
                  <c:v>44276</c:v>
                </c:pt>
                <c:pt idx="35">
                  <c:v>44277</c:v>
                </c:pt>
                <c:pt idx="36">
                  <c:v>44278</c:v>
                </c:pt>
                <c:pt idx="37">
                  <c:v>44279</c:v>
                </c:pt>
                <c:pt idx="38">
                  <c:v>44280</c:v>
                </c:pt>
                <c:pt idx="39">
                  <c:v>44281</c:v>
                </c:pt>
                <c:pt idx="40">
                  <c:v>44282</c:v>
                </c:pt>
                <c:pt idx="41">
                  <c:v>44283</c:v>
                </c:pt>
                <c:pt idx="42">
                  <c:v>44284</c:v>
                </c:pt>
                <c:pt idx="43">
                  <c:v>44285</c:v>
                </c:pt>
                <c:pt idx="44">
                  <c:v>44286</c:v>
                </c:pt>
                <c:pt idx="45">
                  <c:v>44287</c:v>
                </c:pt>
                <c:pt idx="46">
                  <c:v>44288</c:v>
                </c:pt>
                <c:pt idx="47">
                  <c:v>44289</c:v>
                </c:pt>
                <c:pt idx="48">
                  <c:v>44290</c:v>
                </c:pt>
                <c:pt idx="49">
                  <c:v>44291</c:v>
                </c:pt>
                <c:pt idx="50">
                  <c:v>44292</c:v>
                </c:pt>
                <c:pt idx="51">
                  <c:v>44293</c:v>
                </c:pt>
                <c:pt idx="52">
                  <c:v>44294</c:v>
                </c:pt>
                <c:pt idx="53">
                  <c:v>44295</c:v>
                </c:pt>
                <c:pt idx="54">
                  <c:v>44296</c:v>
                </c:pt>
                <c:pt idx="55">
                  <c:v>44297</c:v>
                </c:pt>
                <c:pt idx="56">
                  <c:v>44298</c:v>
                </c:pt>
                <c:pt idx="57">
                  <c:v>44299</c:v>
                </c:pt>
                <c:pt idx="58">
                  <c:v>44300</c:v>
                </c:pt>
                <c:pt idx="59">
                  <c:v>44301</c:v>
                </c:pt>
                <c:pt idx="60">
                  <c:v>44302</c:v>
                </c:pt>
                <c:pt idx="61">
                  <c:v>44303</c:v>
                </c:pt>
                <c:pt idx="62">
                  <c:v>44304</c:v>
                </c:pt>
                <c:pt idx="63">
                  <c:v>44305</c:v>
                </c:pt>
                <c:pt idx="64">
                  <c:v>44306</c:v>
                </c:pt>
                <c:pt idx="65">
                  <c:v>44307</c:v>
                </c:pt>
                <c:pt idx="66">
                  <c:v>44308</c:v>
                </c:pt>
                <c:pt idx="67">
                  <c:v>44309</c:v>
                </c:pt>
                <c:pt idx="68">
                  <c:v>44310</c:v>
                </c:pt>
                <c:pt idx="69">
                  <c:v>44311</c:v>
                </c:pt>
                <c:pt idx="70">
                  <c:v>44312</c:v>
                </c:pt>
                <c:pt idx="71">
                  <c:v>44313</c:v>
                </c:pt>
                <c:pt idx="72">
                  <c:v>44314</c:v>
                </c:pt>
                <c:pt idx="73">
                  <c:v>44315</c:v>
                </c:pt>
                <c:pt idx="74">
                  <c:v>44316</c:v>
                </c:pt>
                <c:pt idx="75">
                  <c:v>44317</c:v>
                </c:pt>
                <c:pt idx="76">
                  <c:v>44318</c:v>
                </c:pt>
                <c:pt idx="77">
                  <c:v>44319</c:v>
                </c:pt>
                <c:pt idx="78">
                  <c:v>44320</c:v>
                </c:pt>
                <c:pt idx="79">
                  <c:v>44321</c:v>
                </c:pt>
                <c:pt idx="80">
                  <c:v>44322</c:v>
                </c:pt>
                <c:pt idx="81">
                  <c:v>44323</c:v>
                </c:pt>
                <c:pt idx="82">
                  <c:v>44324</c:v>
                </c:pt>
                <c:pt idx="83">
                  <c:v>44325</c:v>
                </c:pt>
                <c:pt idx="84">
                  <c:v>44326</c:v>
                </c:pt>
                <c:pt idx="85">
                  <c:v>44327</c:v>
                </c:pt>
                <c:pt idx="86">
                  <c:v>44328</c:v>
                </c:pt>
                <c:pt idx="87">
                  <c:v>44329</c:v>
                </c:pt>
                <c:pt idx="88">
                  <c:v>44330</c:v>
                </c:pt>
                <c:pt idx="89">
                  <c:v>44331</c:v>
                </c:pt>
                <c:pt idx="90">
                  <c:v>44332</c:v>
                </c:pt>
                <c:pt idx="91">
                  <c:v>44333</c:v>
                </c:pt>
                <c:pt idx="92">
                  <c:v>44334</c:v>
                </c:pt>
                <c:pt idx="93">
                  <c:v>44335</c:v>
                </c:pt>
                <c:pt idx="94">
                  <c:v>44336</c:v>
                </c:pt>
                <c:pt idx="95">
                  <c:v>44337</c:v>
                </c:pt>
                <c:pt idx="96">
                  <c:v>44338</c:v>
                </c:pt>
                <c:pt idx="97">
                  <c:v>44339</c:v>
                </c:pt>
                <c:pt idx="98">
                  <c:v>44340</c:v>
                </c:pt>
                <c:pt idx="99">
                  <c:v>44341</c:v>
                </c:pt>
                <c:pt idx="100">
                  <c:v>44342</c:v>
                </c:pt>
                <c:pt idx="101">
                  <c:v>44343</c:v>
                </c:pt>
                <c:pt idx="102">
                  <c:v>44344</c:v>
                </c:pt>
                <c:pt idx="103">
                  <c:v>44345</c:v>
                </c:pt>
                <c:pt idx="104">
                  <c:v>44346</c:v>
                </c:pt>
                <c:pt idx="105">
                  <c:v>44347</c:v>
                </c:pt>
              </c:numCache>
            </c:numRef>
          </c:cat>
          <c:val>
            <c:numRef>
              <c:f>Sheet1!$G$2:$G$107</c:f>
              <c:numCache>
                <c:formatCode>General</c:formatCode>
                <c:ptCount val="106"/>
                <c:pt idx="0">
                  <c:v>1172</c:v>
                </c:pt>
                <c:pt idx="1">
                  <c:v>1216</c:v>
                </c:pt>
                <c:pt idx="2">
                  <c:v>1244</c:v>
                </c:pt>
                <c:pt idx="3">
                  <c:v>1269</c:v>
                </c:pt>
                <c:pt idx="4">
                  <c:v>1272</c:v>
                </c:pt>
                <c:pt idx="5">
                  <c:v>1272</c:v>
                </c:pt>
                <c:pt idx="6">
                  <c:v>1284</c:v>
                </c:pt>
                <c:pt idx="7">
                  <c:v>1366</c:v>
                </c:pt>
                <c:pt idx="8">
                  <c:v>1395</c:v>
                </c:pt>
                <c:pt idx="9">
                  <c:v>1412</c:v>
                </c:pt>
                <c:pt idx="10">
                  <c:v>1465</c:v>
                </c:pt>
                <c:pt idx="11">
                  <c:v>1441</c:v>
                </c:pt>
                <c:pt idx="12">
                  <c:v>1468</c:v>
                </c:pt>
                <c:pt idx="13">
                  <c:v>1505</c:v>
                </c:pt>
                <c:pt idx="14">
                  <c:v>1588</c:v>
                </c:pt>
                <c:pt idx="15">
                  <c:v>1600</c:v>
                </c:pt>
                <c:pt idx="16">
                  <c:v>1626</c:v>
                </c:pt>
                <c:pt idx="17">
                  <c:v>1651</c:v>
                </c:pt>
                <c:pt idx="18">
                  <c:v>1671</c:v>
                </c:pt>
                <c:pt idx="19">
                  <c:v>1674</c:v>
                </c:pt>
                <c:pt idx="20">
                  <c:v>1678</c:v>
                </c:pt>
                <c:pt idx="21">
                  <c:v>1772</c:v>
                </c:pt>
                <c:pt idx="22">
                  <c:v>1801</c:v>
                </c:pt>
                <c:pt idx="23">
                  <c:v>1831</c:v>
                </c:pt>
                <c:pt idx="24">
                  <c:v>1821</c:v>
                </c:pt>
                <c:pt idx="25">
                  <c:v>1836</c:v>
                </c:pt>
                <c:pt idx="26">
                  <c:v>1785</c:v>
                </c:pt>
                <c:pt idx="27">
                  <c:v>1833</c:v>
                </c:pt>
                <c:pt idx="28">
                  <c:v>1891</c:v>
                </c:pt>
                <c:pt idx="29">
                  <c:v>1897</c:v>
                </c:pt>
                <c:pt idx="30">
                  <c:v>1865</c:v>
                </c:pt>
                <c:pt idx="31">
                  <c:v>1864</c:v>
                </c:pt>
                <c:pt idx="32">
                  <c:v>1821</c:v>
                </c:pt>
                <c:pt idx="33">
                  <c:v>1783</c:v>
                </c:pt>
                <c:pt idx="34">
                  <c:v>1807</c:v>
                </c:pt>
                <c:pt idx="35">
                  <c:v>1824</c:v>
                </c:pt>
                <c:pt idx="36">
                  <c:v>1779</c:v>
                </c:pt>
                <c:pt idx="37">
                  <c:v>1746</c:v>
                </c:pt>
                <c:pt idx="38">
                  <c:v>1746</c:v>
                </c:pt>
                <c:pt idx="39">
                  <c:v>1686</c:v>
                </c:pt>
                <c:pt idx="40">
                  <c:v>1652</c:v>
                </c:pt>
                <c:pt idx="41">
                  <c:v>1660</c:v>
                </c:pt>
                <c:pt idx="42">
                  <c:v>1668</c:v>
                </c:pt>
                <c:pt idx="43">
                  <c:v>1620</c:v>
                </c:pt>
                <c:pt idx="44">
                  <c:v>1564</c:v>
                </c:pt>
                <c:pt idx="45">
                  <c:v>1518</c:v>
                </c:pt>
                <c:pt idx="46">
                  <c:v>1438</c:v>
                </c:pt>
                <c:pt idx="47">
                  <c:v>1413</c:v>
                </c:pt>
                <c:pt idx="48">
                  <c:v>1391</c:v>
                </c:pt>
                <c:pt idx="49">
                  <c:v>1362</c:v>
                </c:pt>
                <c:pt idx="50">
                  <c:v>1412</c:v>
                </c:pt>
                <c:pt idx="51">
                  <c:v>1385</c:v>
                </c:pt>
                <c:pt idx="52">
                  <c:v>1343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AE2-42EA-A44F-23A358B5B2E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207093791"/>
        <c:axId val="209778303"/>
      </c:barChart>
      <c:lineChart>
        <c:grouping val="standard"/>
        <c:varyColors val="0"/>
        <c:ser>
          <c:idx val="3"/>
          <c:order val="0"/>
          <c:tx>
            <c:strRef>
              <c:f>Sheet1!$E$1</c:f>
              <c:strCache>
                <c:ptCount val="1"/>
                <c:pt idx="0">
                  <c:v>B</c:v>
                </c:pt>
              </c:strCache>
            </c:strRef>
          </c:tx>
          <c:spPr>
            <a:ln w="28575" cap="rnd">
              <a:solidFill>
                <a:srgbClr val="305983"/>
              </a:solidFill>
              <a:round/>
            </a:ln>
            <a:effectLst/>
          </c:spPr>
          <c:marker>
            <c:symbol val="none"/>
          </c:marker>
          <c:cat>
            <c:numRef>
              <c:f>Sheet1!$A$2:$A$107</c:f>
              <c:numCache>
                <c:formatCode>m/d/yyyy</c:formatCode>
                <c:ptCount val="106"/>
                <c:pt idx="0">
                  <c:v>44242</c:v>
                </c:pt>
                <c:pt idx="1">
                  <c:v>44243</c:v>
                </c:pt>
                <c:pt idx="2">
                  <c:v>44244</c:v>
                </c:pt>
                <c:pt idx="3">
                  <c:v>44245</c:v>
                </c:pt>
                <c:pt idx="4">
                  <c:v>44246</c:v>
                </c:pt>
                <c:pt idx="5">
                  <c:v>44247</c:v>
                </c:pt>
                <c:pt idx="6">
                  <c:v>44248</c:v>
                </c:pt>
                <c:pt idx="7">
                  <c:v>44249</c:v>
                </c:pt>
                <c:pt idx="8">
                  <c:v>44250</c:v>
                </c:pt>
                <c:pt idx="9">
                  <c:v>44251</c:v>
                </c:pt>
                <c:pt idx="10">
                  <c:v>44252</c:v>
                </c:pt>
                <c:pt idx="11">
                  <c:v>44253</c:v>
                </c:pt>
                <c:pt idx="12">
                  <c:v>44254</c:v>
                </c:pt>
                <c:pt idx="13">
                  <c:v>44255</c:v>
                </c:pt>
                <c:pt idx="14">
                  <c:v>44256</c:v>
                </c:pt>
                <c:pt idx="15">
                  <c:v>44257</c:v>
                </c:pt>
                <c:pt idx="16">
                  <c:v>44258</c:v>
                </c:pt>
                <c:pt idx="17">
                  <c:v>44259</c:v>
                </c:pt>
                <c:pt idx="18">
                  <c:v>44260</c:v>
                </c:pt>
                <c:pt idx="19">
                  <c:v>44261</c:v>
                </c:pt>
                <c:pt idx="20">
                  <c:v>44262</c:v>
                </c:pt>
                <c:pt idx="21">
                  <c:v>44263</c:v>
                </c:pt>
                <c:pt idx="22">
                  <c:v>44264</c:v>
                </c:pt>
                <c:pt idx="23">
                  <c:v>44265</c:v>
                </c:pt>
                <c:pt idx="24">
                  <c:v>44266</c:v>
                </c:pt>
                <c:pt idx="25">
                  <c:v>44267</c:v>
                </c:pt>
                <c:pt idx="26">
                  <c:v>44268</c:v>
                </c:pt>
                <c:pt idx="27">
                  <c:v>44269</c:v>
                </c:pt>
                <c:pt idx="28">
                  <c:v>44270</c:v>
                </c:pt>
                <c:pt idx="29">
                  <c:v>44271</c:v>
                </c:pt>
                <c:pt idx="30">
                  <c:v>44272</c:v>
                </c:pt>
                <c:pt idx="31">
                  <c:v>44273</c:v>
                </c:pt>
                <c:pt idx="32">
                  <c:v>44274</c:v>
                </c:pt>
                <c:pt idx="33">
                  <c:v>44275</c:v>
                </c:pt>
                <c:pt idx="34">
                  <c:v>44276</c:v>
                </c:pt>
                <c:pt idx="35">
                  <c:v>44277</c:v>
                </c:pt>
                <c:pt idx="36">
                  <c:v>44278</c:v>
                </c:pt>
                <c:pt idx="37">
                  <c:v>44279</c:v>
                </c:pt>
                <c:pt idx="38">
                  <c:v>44280</c:v>
                </c:pt>
                <c:pt idx="39">
                  <c:v>44281</c:v>
                </c:pt>
                <c:pt idx="40">
                  <c:v>44282</c:v>
                </c:pt>
                <c:pt idx="41">
                  <c:v>44283</c:v>
                </c:pt>
                <c:pt idx="42">
                  <c:v>44284</c:v>
                </c:pt>
                <c:pt idx="43">
                  <c:v>44285</c:v>
                </c:pt>
                <c:pt idx="44">
                  <c:v>44286</c:v>
                </c:pt>
                <c:pt idx="45">
                  <c:v>44287</c:v>
                </c:pt>
                <c:pt idx="46">
                  <c:v>44288</c:v>
                </c:pt>
                <c:pt idx="47">
                  <c:v>44289</c:v>
                </c:pt>
                <c:pt idx="48">
                  <c:v>44290</c:v>
                </c:pt>
                <c:pt idx="49">
                  <c:v>44291</c:v>
                </c:pt>
                <c:pt idx="50">
                  <c:v>44292</c:v>
                </c:pt>
                <c:pt idx="51">
                  <c:v>44293</c:v>
                </c:pt>
                <c:pt idx="52">
                  <c:v>44294</c:v>
                </c:pt>
                <c:pt idx="53">
                  <c:v>44295</c:v>
                </c:pt>
                <c:pt idx="54">
                  <c:v>44296</c:v>
                </c:pt>
                <c:pt idx="55">
                  <c:v>44297</c:v>
                </c:pt>
                <c:pt idx="56">
                  <c:v>44298</c:v>
                </c:pt>
                <c:pt idx="57">
                  <c:v>44299</c:v>
                </c:pt>
                <c:pt idx="58">
                  <c:v>44300</c:v>
                </c:pt>
                <c:pt idx="59">
                  <c:v>44301</c:v>
                </c:pt>
                <c:pt idx="60">
                  <c:v>44302</c:v>
                </c:pt>
                <c:pt idx="61">
                  <c:v>44303</c:v>
                </c:pt>
                <c:pt idx="62">
                  <c:v>44304</c:v>
                </c:pt>
                <c:pt idx="63">
                  <c:v>44305</c:v>
                </c:pt>
                <c:pt idx="64">
                  <c:v>44306</c:v>
                </c:pt>
                <c:pt idx="65">
                  <c:v>44307</c:v>
                </c:pt>
                <c:pt idx="66">
                  <c:v>44308</c:v>
                </c:pt>
                <c:pt idx="67">
                  <c:v>44309</c:v>
                </c:pt>
                <c:pt idx="68">
                  <c:v>44310</c:v>
                </c:pt>
                <c:pt idx="69">
                  <c:v>44311</c:v>
                </c:pt>
                <c:pt idx="70">
                  <c:v>44312</c:v>
                </c:pt>
                <c:pt idx="71">
                  <c:v>44313</c:v>
                </c:pt>
                <c:pt idx="72">
                  <c:v>44314</c:v>
                </c:pt>
                <c:pt idx="73">
                  <c:v>44315</c:v>
                </c:pt>
                <c:pt idx="74">
                  <c:v>44316</c:v>
                </c:pt>
                <c:pt idx="75">
                  <c:v>44317</c:v>
                </c:pt>
                <c:pt idx="76">
                  <c:v>44318</c:v>
                </c:pt>
                <c:pt idx="77">
                  <c:v>44319</c:v>
                </c:pt>
                <c:pt idx="78">
                  <c:v>44320</c:v>
                </c:pt>
                <c:pt idx="79">
                  <c:v>44321</c:v>
                </c:pt>
                <c:pt idx="80">
                  <c:v>44322</c:v>
                </c:pt>
                <c:pt idx="81">
                  <c:v>44323</c:v>
                </c:pt>
                <c:pt idx="82">
                  <c:v>44324</c:v>
                </c:pt>
                <c:pt idx="83">
                  <c:v>44325</c:v>
                </c:pt>
                <c:pt idx="84">
                  <c:v>44326</c:v>
                </c:pt>
                <c:pt idx="85">
                  <c:v>44327</c:v>
                </c:pt>
                <c:pt idx="86">
                  <c:v>44328</c:v>
                </c:pt>
                <c:pt idx="87">
                  <c:v>44329</c:v>
                </c:pt>
                <c:pt idx="88">
                  <c:v>44330</c:v>
                </c:pt>
                <c:pt idx="89">
                  <c:v>44331</c:v>
                </c:pt>
                <c:pt idx="90">
                  <c:v>44332</c:v>
                </c:pt>
                <c:pt idx="91">
                  <c:v>44333</c:v>
                </c:pt>
                <c:pt idx="92">
                  <c:v>44334</c:v>
                </c:pt>
                <c:pt idx="93">
                  <c:v>44335</c:v>
                </c:pt>
                <c:pt idx="94">
                  <c:v>44336</c:v>
                </c:pt>
                <c:pt idx="95">
                  <c:v>44337</c:v>
                </c:pt>
                <c:pt idx="96">
                  <c:v>44338</c:v>
                </c:pt>
                <c:pt idx="97">
                  <c:v>44339</c:v>
                </c:pt>
                <c:pt idx="98">
                  <c:v>44340</c:v>
                </c:pt>
                <c:pt idx="99">
                  <c:v>44341</c:v>
                </c:pt>
                <c:pt idx="100">
                  <c:v>44342</c:v>
                </c:pt>
                <c:pt idx="101">
                  <c:v>44343</c:v>
                </c:pt>
                <c:pt idx="102">
                  <c:v>44344</c:v>
                </c:pt>
                <c:pt idx="103">
                  <c:v>44345</c:v>
                </c:pt>
                <c:pt idx="104">
                  <c:v>44346</c:v>
                </c:pt>
                <c:pt idx="105">
                  <c:v>44347</c:v>
                </c:pt>
              </c:numCache>
            </c:numRef>
          </c:cat>
          <c:val>
            <c:numRef>
              <c:f>Sheet1!$E$2:$E$107</c:f>
              <c:numCache>
                <c:formatCode>General</c:formatCode>
                <c:ptCount val="106"/>
                <c:pt idx="10">
                  <c:v>1489.0133582381427</c:v>
                </c:pt>
                <c:pt idx="11">
                  <c:v>1536.6585710758609</c:v>
                </c:pt>
                <c:pt idx="12">
                  <c:v>1586.3104547602886</c:v>
                </c:pt>
                <c:pt idx="13">
                  <c:v>1638.7589873652551</c:v>
                </c:pt>
                <c:pt idx="14">
                  <c:v>1693.523085677781</c:v>
                </c:pt>
                <c:pt idx="15">
                  <c:v>1749.3825945983685</c:v>
                </c:pt>
                <c:pt idx="16">
                  <c:v>1806.1384933227346</c:v>
                </c:pt>
                <c:pt idx="17">
                  <c:v>1862.4414149520505</c:v>
                </c:pt>
                <c:pt idx="18">
                  <c:v>1916.7861251052313</c:v>
                </c:pt>
                <c:pt idx="19">
                  <c:v>1969.1167545968406</c:v>
                </c:pt>
                <c:pt idx="20">
                  <c:v>2019.361583830326</c:v>
                </c:pt>
                <c:pt idx="21">
                  <c:v>2066.5817071413694</c:v>
                </c:pt>
                <c:pt idx="22">
                  <c:v>2110.3087143467642</c:v>
                </c:pt>
                <c:pt idx="23">
                  <c:v>2150.6648585453836</c:v>
                </c:pt>
                <c:pt idx="24">
                  <c:v>2187.8941664819549</c:v>
                </c:pt>
                <c:pt idx="25">
                  <c:v>2222.2044664862956</c:v>
                </c:pt>
                <c:pt idx="26">
                  <c:v>2253.6071247603572</c:v>
                </c:pt>
                <c:pt idx="27">
                  <c:v>2282.0047982718852</c:v>
                </c:pt>
                <c:pt idx="28">
                  <c:v>2307.1696095755715</c:v>
                </c:pt>
                <c:pt idx="29">
                  <c:v>2329.2269691809834</c:v>
                </c:pt>
                <c:pt idx="30">
                  <c:v>2348.3981570852975</c:v>
                </c:pt>
                <c:pt idx="31">
                  <c:v>2364.8274775730456</c:v>
                </c:pt>
                <c:pt idx="32">
                  <c:v>2378.5807712925471</c:v>
                </c:pt>
                <c:pt idx="33">
                  <c:v>2389.8076447026392</c:v>
                </c:pt>
                <c:pt idx="34">
                  <c:v>2398.702609290754</c:v>
                </c:pt>
                <c:pt idx="35">
                  <c:v>2405.3090688519924</c:v>
                </c:pt>
                <c:pt idx="36">
                  <c:v>2409.7572223255302</c:v>
                </c:pt>
                <c:pt idx="37">
                  <c:v>2412.1534000248585</c:v>
                </c:pt>
                <c:pt idx="38">
                  <c:v>2412.5596992266123</c:v>
                </c:pt>
                <c:pt idx="39">
                  <c:v>2411.1070888266368</c:v>
                </c:pt>
                <c:pt idx="40">
                  <c:v>2407.9286510796333</c:v>
                </c:pt>
                <c:pt idx="41">
                  <c:v>2403.0869531614171</c:v>
                </c:pt>
                <c:pt idx="42">
                  <c:v>2396.6420073806648</c:v>
                </c:pt>
                <c:pt idx="43">
                  <c:v>2388.6872474238439</c:v>
                </c:pt>
                <c:pt idx="44">
                  <c:v>2379.2839086213148</c:v>
                </c:pt>
                <c:pt idx="45">
                  <c:v>2368.4948749344403</c:v>
                </c:pt>
                <c:pt idx="46">
                  <c:v>2356.4078473510149</c:v>
                </c:pt>
                <c:pt idx="47">
                  <c:v>2343.0734068450347</c:v>
                </c:pt>
                <c:pt idx="48">
                  <c:v>2329.1497022912918</c:v>
                </c:pt>
                <c:pt idx="49">
                  <c:v>2314.6955163245343</c:v>
                </c:pt>
                <c:pt idx="50">
                  <c:v>2299.7458731795346</c:v>
                </c:pt>
                <c:pt idx="51">
                  <c:v>2284.348412797844</c:v>
                </c:pt>
                <c:pt idx="52">
                  <c:v>2268.5494810288283</c:v>
                </c:pt>
                <c:pt idx="53">
                  <c:v>2252.3931607174782</c:v>
                </c:pt>
                <c:pt idx="54">
                  <c:v>2235.9259012830057</c:v>
                </c:pt>
                <c:pt idx="55">
                  <c:v>2219.1870040844642</c:v>
                </c:pt>
                <c:pt idx="56">
                  <c:v>2202.2085442544321</c:v>
                </c:pt>
                <c:pt idx="57">
                  <c:v>2185.0146153057758</c:v>
                </c:pt>
                <c:pt idx="58">
                  <c:v>2167.6281263820679</c:v>
                </c:pt>
                <c:pt idx="59">
                  <c:v>2150.0741641454019</c:v>
                </c:pt>
                <c:pt idx="60">
                  <c:v>2132.3831961562933</c:v>
                </c:pt>
                <c:pt idx="61">
                  <c:v>2114.5896199441631</c:v>
                </c:pt>
                <c:pt idx="62">
                  <c:v>2096.7092931008642</c:v>
                </c:pt>
                <c:pt idx="63">
                  <c:v>2078.7607832385324</c:v>
                </c:pt>
                <c:pt idx="64">
                  <c:v>2060.7723134224748</c:v>
                </c:pt>
                <c:pt idx="65">
                  <c:v>2042.7571546435847</c:v>
                </c:pt>
                <c:pt idx="66">
                  <c:v>2024.7250447700098</c:v>
                </c:pt>
                <c:pt idx="67">
                  <c:v>2006.6950739536239</c:v>
                </c:pt>
                <c:pt idx="68">
                  <c:v>1988.6871744209366</c:v>
                </c:pt>
                <c:pt idx="69">
                  <c:v>1970.7128970244712</c:v>
                </c:pt>
                <c:pt idx="70">
                  <c:v>1952.7848083892427</c:v>
                </c:pt>
                <c:pt idx="71">
                  <c:v>1934.9163262632803</c:v>
                </c:pt>
                <c:pt idx="72">
                  <c:v>1917.1185536922528</c:v>
                </c:pt>
                <c:pt idx="73">
                  <c:v>1899.4016265065738</c:v>
                </c:pt>
                <c:pt idx="74">
                  <c:v>1881.7749528868362</c:v>
                </c:pt>
                <c:pt idx="75">
                  <c:v>1864.2472050336164</c:v>
                </c:pt>
                <c:pt idx="76">
                  <c:v>1846.8262084778439</c:v>
                </c:pt>
                <c:pt idx="77">
                  <c:v>1829.5190348033725</c:v>
                </c:pt>
                <c:pt idx="78">
                  <c:v>1812.3320345450568</c:v>
                </c:pt>
                <c:pt idx="79">
                  <c:v>1795.2707989246978</c:v>
                </c:pt>
                <c:pt idx="80">
                  <c:v>1778.3402521878743</c:v>
                </c:pt>
                <c:pt idx="81">
                  <c:v>1761.5447009916561</c:v>
                </c:pt>
                <c:pt idx="82">
                  <c:v>1744.8878432079011</c:v>
                </c:pt>
                <c:pt idx="83">
                  <c:v>1728.3728069481469</c:v>
                </c:pt>
                <c:pt idx="84">
                  <c:v>1712.0021937198203</c:v>
                </c:pt>
                <c:pt idx="85">
                  <c:v>1695.7780965190041</c:v>
                </c:pt>
                <c:pt idx="86">
                  <c:v>1679.7021083152752</c:v>
                </c:pt>
                <c:pt idx="87">
                  <c:v>1663.7753661548199</c:v>
                </c:pt>
                <c:pt idx="88">
                  <c:v>1647.9985905555657</c:v>
                </c:pt>
                <c:pt idx="89">
                  <c:v>1632.372115994777</c:v>
                </c:pt>
                <c:pt idx="90">
                  <c:v>1616.8959123403911</c:v>
                </c:pt>
                <c:pt idx="91">
                  <c:v>1601.5696045297864</c:v>
                </c:pt>
                <c:pt idx="92">
                  <c:v>1586.3925059786125</c:v>
                </c:pt>
                <c:pt idx="93">
                  <c:v>1571.3636421537481</c:v>
                </c:pt>
                <c:pt idx="94">
                  <c:v>1556.4817712153681</c:v>
                </c:pt>
                <c:pt idx="95">
                  <c:v>1541.7454102369252</c:v>
                </c:pt>
                <c:pt idx="96">
                  <c:v>1527.1528618889179</c:v>
                </c:pt>
                <c:pt idx="97">
                  <c:v>1512.7022390676784</c:v>
                </c:pt>
                <c:pt idx="98">
                  <c:v>1498.3914844767855</c:v>
                </c:pt>
                <c:pt idx="99">
                  <c:v>1484.2183880766661</c:v>
                </c:pt>
                <c:pt idx="100">
                  <c:v>1470.1806087597527</c:v>
                </c:pt>
                <c:pt idx="101">
                  <c:v>1456.2756952663613</c:v>
                </c:pt>
                <c:pt idx="102">
                  <c:v>1442.501103792124</c:v>
                </c:pt>
                <c:pt idx="103">
                  <c:v>1428.8542155778123</c:v>
                </c:pt>
                <c:pt idx="104">
                  <c:v>1415.3323535467998</c:v>
                </c:pt>
                <c:pt idx="105">
                  <c:v>1401.9327980108812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DAE2-42EA-A44F-23A358B5B2EF}"/>
            </c:ext>
          </c:extLst>
        </c:ser>
        <c:ser>
          <c:idx val="4"/>
          <c:order val="1"/>
          <c:tx>
            <c:strRef>
              <c:f>Sheet1!$F$1</c:f>
              <c:strCache>
                <c:ptCount val="1"/>
                <c:pt idx="0">
                  <c:v>C</c:v>
                </c:pt>
              </c:strCache>
            </c:strRef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cat>
            <c:numRef>
              <c:f>Sheet1!$A$2:$A$107</c:f>
              <c:numCache>
                <c:formatCode>m/d/yyyy</c:formatCode>
                <c:ptCount val="106"/>
                <c:pt idx="0">
                  <c:v>44242</c:v>
                </c:pt>
                <c:pt idx="1">
                  <c:v>44243</c:v>
                </c:pt>
                <c:pt idx="2">
                  <c:v>44244</c:v>
                </c:pt>
                <c:pt idx="3">
                  <c:v>44245</c:v>
                </c:pt>
                <c:pt idx="4">
                  <c:v>44246</c:v>
                </c:pt>
                <c:pt idx="5">
                  <c:v>44247</c:v>
                </c:pt>
                <c:pt idx="6">
                  <c:v>44248</c:v>
                </c:pt>
                <c:pt idx="7">
                  <c:v>44249</c:v>
                </c:pt>
                <c:pt idx="8">
                  <c:v>44250</c:v>
                </c:pt>
                <c:pt idx="9">
                  <c:v>44251</c:v>
                </c:pt>
                <c:pt idx="10">
                  <c:v>44252</c:v>
                </c:pt>
                <c:pt idx="11">
                  <c:v>44253</c:v>
                </c:pt>
                <c:pt idx="12">
                  <c:v>44254</c:v>
                </c:pt>
                <c:pt idx="13">
                  <c:v>44255</c:v>
                </c:pt>
                <c:pt idx="14">
                  <c:v>44256</c:v>
                </c:pt>
                <c:pt idx="15">
                  <c:v>44257</c:v>
                </c:pt>
                <c:pt idx="16">
                  <c:v>44258</c:v>
                </c:pt>
                <c:pt idx="17">
                  <c:v>44259</c:v>
                </c:pt>
                <c:pt idx="18">
                  <c:v>44260</c:v>
                </c:pt>
                <c:pt idx="19">
                  <c:v>44261</c:v>
                </c:pt>
                <c:pt idx="20">
                  <c:v>44262</c:v>
                </c:pt>
                <c:pt idx="21">
                  <c:v>44263</c:v>
                </c:pt>
                <c:pt idx="22">
                  <c:v>44264</c:v>
                </c:pt>
                <c:pt idx="23">
                  <c:v>44265</c:v>
                </c:pt>
                <c:pt idx="24">
                  <c:v>44266</c:v>
                </c:pt>
                <c:pt idx="25">
                  <c:v>44267</c:v>
                </c:pt>
                <c:pt idx="26">
                  <c:v>44268</c:v>
                </c:pt>
                <c:pt idx="27">
                  <c:v>44269</c:v>
                </c:pt>
                <c:pt idx="28">
                  <c:v>44270</c:v>
                </c:pt>
                <c:pt idx="29">
                  <c:v>44271</c:v>
                </c:pt>
                <c:pt idx="30">
                  <c:v>44272</c:v>
                </c:pt>
                <c:pt idx="31">
                  <c:v>44273</c:v>
                </c:pt>
                <c:pt idx="32">
                  <c:v>44274</c:v>
                </c:pt>
                <c:pt idx="33">
                  <c:v>44275</c:v>
                </c:pt>
                <c:pt idx="34">
                  <c:v>44276</c:v>
                </c:pt>
                <c:pt idx="35">
                  <c:v>44277</c:v>
                </c:pt>
                <c:pt idx="36">
                  <c:v>44278</c:v>
                </c:pt>
                <c:pt idx="37">
                  <c:v>44279</c:v>
                </c:pt>
                <c:pt idx="38">
                  <c:v>44280</c:v>
                </c:pt>
                <c:pt idx="39">
                  <c:v>44281</c:v>
                </c:pt>
                <c:pt idx="40">
                  <c:v>44282</c:v>
                </c:pt>
                <c:pt idx="41">
                  <c:v>44283</c:v>
                </c:pt>
                <c:pt idx="42">
                  <c:v>44284</c:v>
                </c:pt>
                <c:pt idx="43">
                  <c:v>44285</c:v>
                </c:pt>
                <c:pt idx="44">
                  <c:v>44286</c:v>
                </c:pt>
                <c:pt idx="45">
                  <c:v>44287</c:v>
                </c:pt>
                <c:pt idx="46">
                  <c:v>44288</c:v>
                </c:pt>
                <c:pt idx="47">
                  <c:v>44289</c:v>
                </c:pt>
                <c:pt idx="48">
                  <c:v>44290</c:v>
                </c:pt>
                <c:pt idx="49">
                  <c:v>44291</c:v>
                </c:pt>
                <c:pt idx="50">
                  <c:v>44292</c:v>
                </c:pt>
                <c:pt idx="51">
                  <c:v>44293</c:v>
                </c:pt>
                <c:pt idx="52">
                  <c:v>44294</c:v>
                </c:pt>
                <c:pt idx="53">
                  <c:v>44295</c:v>
                </c:pt>
                <c:pt idx="54">
                  <c:v>44296</c:v>
                </c:pt>
                <c:pt idx="55">
                  <c:v>44297</c:v>
                </c:pt>
                <c:pt idx="56">
                  <c:v>44298</c:v>
                </c:pt>
                <c:pt idx="57">
                  <c:v>44299</c:v>
                </c:pt>
                <c:pt idx="58">
                  <c:v>44300</c:v>
                </c:pt>
                <c:pt idx="59">
                  <c:v>44301</c:v>
                </c:pt>
                <c:pt idx="60">
                  <c:v>44302</c:v>
                </c:pt>
                <c:pt idx="61">
                  <c:v>44303</c:v>
                </c:pt>
                <c:pt idx="62">
                  <c:v>44304</c:v>
                </c:pt>
                <c:pt idx="63">
                  <c:v>44305</c:v>
                </c:pt>
                <c:pt idx="64">
                  <c:v>44306</c:v>
                </c:pt>
                <c:pt idx="65">
                  <c:v>44307</c:v>
                </c:pt>
                <c:pt idx="66">
                  <c:v>44308</c:v>
                </c:pt>
                <c:pt idx="67">
                  <c:v>44309</c:v>
                </c:pt>
                <c:pt idx="68">
                  <c:v>44310</c:v>
                </c:pt>
                <c:pt idx="69">
                  <c:v>44311</c:v>
                </c:pt>
                <c:pt idx="70">
                  <c:v>44312</c:v>
                </c:pt>
                <c:pt idx="71">
                  <c:v>44313</c:v>
                </c:pt>
                <c:pt idx="72">
                  <c:v>44314</c:v>
                </c:pt>
                <c:pt idx="73">
                  <c:v>44315</c:v>
                </c:pt>
                <c:pt idx="74">
                  <c:v>44316</c:v>
                </c:pt>
                <c:pt idx="75">
                  <c:v>44317</c:v>
                </c:pt>
                <c:pt idx="76">
                  <c:v>44318</c:v>
                </c:pt>
                <c:pt idx="77">
                  <c:v>44319</c:v>
                </c:pt>
                <c:pt idx="78">
                  <c:v>44320</c:v>
                </c:pt>
                <c:pt idx="79">
                  <c:v>44321</c:v>
                </c:pt>
                <c:pt idx="80">
                  <c:v>44322</c:v>
                </c:pt>
                <c:pt idx="81">
                  <c:v>44323</c:v>
                </c:pt>
                <c:pt idx="82">
                  <c:v>44324</c:v>
                </c:pt>
                <c:pt idx="83">
                  <c:v>44325</c:v>
                </c:pt>
                <c:pt idx="84">
                  <c:v>44326</c:v>
                </c:pt>
                <c:pt idx="85">
                  <c:v>44327</c:v>
                </c:pt>
                <c:pt idx="86">
                  <c:v>44328</c:v>
                </c:pt>
                <c:pt idx="87">
                  <c:v>44329</c:v>
                </c:pt>
                <c:pt idx="88">
                  <c:v>44330</c:v>
                </c:pt>
                <c:pt idx="89">
                  <c:v>44331</c:v>
                </c:pt>
                <c:pt idx="90">
                  <c:v>44332</c:v>
                </c:pt>
                <c:pt idx="91">
                  <c:v>44333</c:v>
                </c:pt>
                <c:pt idx="92">
                  <c:v>44334</c:v>
                </c:pt>
                <c:pt idx="93">
                  <c:v>44335</c:v>
                </c:pt>
                <c:pt idx="94">
                  <c:v>44336</c:v>
                </c:pt>
                <c:pt idx="95">
                  <c:v>44337</c:v>
                </c:pt>
                <c:pt idx="96">
                  <c:v>44338</c:v>
                </c:pt>
                <c:pt idx="97">
                  <c:v>44339</c:v>
                </c:pt>
                <c:pt idx="98">
                  <c:v>44340</c:v>
                </c:pt>
                <c:pt idx="99">
                  <c:v>44341</c:v>
                </c:pt>
                <c:pt idx="100">
                  <c:v>44342</c:v>
                </c:pt>
                <c:pt idx="101">
                  <c:v>44343</c:v>
                </c:pt>
                <c:pt idx="102">
                  <c:v>44344</c:v>
                </c:pt>
                <c:pt idx="103">
                  <c:v>44345</c:v>
                </c:pt>
                <c:pt idx="104">
                  <c:v>44346</c:v>
                </c:pt>
                <c:pt idx="105">
                  <c:v>44347</c:v>
                </c:pt>
              </c:numCache>
            </c:numRef>
          </c:cat>
          <c:val>
            <c:numRef>
              <c:f>Sheet1!$F$2:$F$107</c:f>
              <c:numCache>
                <c:formatCode>General</c:formatCode>
                <c:ptCount val="106"/>
                <c:pt idx="10">
                  <c:v>1489.0133582381427</c:v>
                </c:pt>
                <c:pt idx="11">
                  <c:v>1536.6585710758609</c:v>
                </c:pt>
                <c:pt idx="12">
                  <c:v>1585.5007310874776</c:v>
                </c:pt>
                <c:pt idx="13">
                  <c:v>1635.7681414344906</c:v>
                </c:pt>
                <c:pt idx="14">
                  <c:v>1686.6459413709727</c:v>
                </c:pt>
                <c:pt idx="15">
                  <c:v>1736.6972062994382</c:v>
                </c:pt>
                <c:pt idx="16">
                  <c:v>1785.5668310482292</c:v>
                </c:pt>
                <c:pt idx="17">
                  <c:v>1831.7803073311661</c:v>
                </c:pt>
                <c:pt idx="18">
                  <c:v>1873.7327383444128</c:v>
                </c:pt>
                <c:pt idx="19">
                  <c:v>1911.3017099485949</c:v>
                </c:pt>
                <c:pt idx="20">
                  <c:v>1944.3998321745607</c:v>
                </c:pt>
                <c:pt idx="21">
                  <c:v>1972.1209077789231</c:v>
                </c:pt>
                <c:pt idx="22">
                  <c:v>1994.0819013153232</c:v>
                </c:pt>
                <c:pt idx="23">
                  <c:v>2010.5444498965285</c:v>
                </c:pt>
                <c:pt idx="24">
                  <c:v>2021.9285856149725</c:v>
                </c:pt>
                <c:pt idx="25">
                  <c:v>2028.6357887529773</c:v>
                </c:pt>
                <c:pt idx="26">
                  <c:v>2030.8819785750802</c:v>
                </c:pt>
                <c:pt idx="27">
                  <c:v>2028.7826740386824</c:v>
                </c:pt>
                <c:pt idx="28">
                  <c:v>2022.3257505588208</c:v>
                </c:pt>
                <c:pt idx="29">
                  <c:v>2011.8501062717439</c:v>
                </c:pt>
                <c:pt idx="30">
                  <c:v>1997.7838124829086</c:v>
                </c:pt>
                <c:pt idx="31">
                  <c:v>1980.4702853067292</c:v>
                </c:pt>
                <c:pt idx="32">
                  <c:v>1960.1674757716457</c:v>
                </c:pt>
                <c:pt idx="33">
                  <c:v>1937.2111266774778</c:v>
                </c:pt>
                <c:pt idx="34">
                  <c:v>1911.9733800059585</c:v>
                </c:pt>
                <c:pt idx="35">
                  <c:v>1884.6620217178938</c:v>
                </c:pt>
                <c:pt idx="36">
                  <c:v>1855.5572428842452</c:v>
                </c:pt>
                <c:pt idx="37">
                  <c:v>1824.9018650836254</c:v>
                </c:pt>
                <c:pt idx="38">
                  <c:v>1792.882626471993</c:v>
                </c:pt>
                <c:pt idx="39">
                  <c:v>1759.7429516427958</c:v>
                </c:pt>
                <c:pt idx="40">
                  <c:v>1725.7172894635737</c:v>
                </c:pt>
                <c:pt idx="41">
                  <c:v>1690.9588133222865</c:v>
                </c:pt>
                <c:pt idx="42">
                  <c:v>1655.6076905676955</c:v>
                </c:pt>
                <c:pt idx="43">
                  <c:v>1619.8279713073875</c:v>
                </c:pt>
                <c:pt idx="44">
                  <c:v>1583.7418073526183</c:v>
                </c:pt>
                <c:pt idx="45">
                  <c:v>1547.4637668883981</c:v>
                </c:pt>
                <c:pt idx="46">
                  <c:v>1511.1247525038402</c:v>
                </c:pt>
                <c:pt idx="47">
                  <c:v>1474.8108836935994</c:v>
                </c:pt>
                <c:pt idx="48">
                  <c:v>1438.978144907865</c:v>
                </c:pt>
                <c:pt idx="49">
                  <c:v>1403.6856794304822</c:v>
                </c:pt>
                <c:pt idx="50">
                  <c:v>1368.9641255580555</c:v>
                </c:pt>
                <c:pt idx="51">
                  <c:v>1334.852478302394</c:v>
                </c:pt>
                <c:pt idx="52">
                  <c:v>1301.3848468994026</c:v>
                </c:pt>
                <c:pt idx="53">
                  <c:v>1268.5899520742094</c:v>
                </c:pt>
                <c:pt idx="54">
                  <c:v>1236.4961425531139</c:v>
                </c:pt>
                <c:pt idx="55">
                  <c:v>1205.1223348463179</c:v>
                </c:pt>
                <c:pt idx="56">
                  <c:v>1174.4781906348851</c:v>
                </c:pt>
                <c:pt idx="57">
                  <c:v>1144.5636430592238</c:v>
                </c:pt>
                <c:pt idx="58">
                  <c:v>1115.3760255407503</c:v>
                </c:pt>
                <c:pt idx="59">
                  <c:v>1086.9137153317949</c:v>
                </c:pt>
                <c:pt idx="60">
                  <c:v>1059.1795853458041</c:v>
                </c:pt>
                <c:pt idx="61">
                  <c:v>1032.1797728807048</c:v>
                </c:pt>
                <c:pt idx="62">
                  <c:v>1005.9014830149531</c:v>
                </c:pt>
                <c:pt idx="63">
                  <c:v>980.33444333597527</c:v>
                </c:pt>
                <c:pt idx="64">
                  <c:v>955.47794715360544</c:v>
                </c:pt>
                <c:pt idx="65">
                  <c:v>931.31629456528026</c:v>
                </c:pt>
                <c:pt idx="66">
                  <c:v>907.83031536295243</c:v>
                </c:pt>
                <c:pt idx="67">
                  <c:v>885.01042587297877</c:v>
                </c:pt>
                <c:pt idx="68">
                  <c:v>862.84830857946042</c:v>
                </c:pt>
                <c:pt idx="69">
                  <c:v>841.32769772791039</c:v>
                </c:pt>
                <c:pt idx="70">
                  <c:v>820.43388213007427</c:v>
                </c:pt>
                <c:pt idx="71">
                  <c:v>800.15362797435125</c:v>
                </c:pt>
                <c:pt idx="72">
                  <c:v>780.47204692781702</c:v>
                </c:pt>
                <c:pt idx="73">
                  <c:v>761.3739126944937</c:v>
                </c:pt>
                <c:pt idx="74">
                  <c:v>742.84395975791608</c:v>
                </c:pt>
                <c:pt idx="75">
                  <c:v>724.8669258459546</c:v>
                </c:pt>
                <c:pt idx="76">
                  <c:v>707.42747314644134</c:v>
                </c:pt>
                <c:pt idx="77">
                  <c:v>690.51030326744535</c:v>
                </c:pt>
                <c:pt idx="78">
                  <c:v>674.1002036100906</c:v>
                </c:pt>
                <c:pt idx="79">
                  <c:v>658.18201618577052</c:v>
                </c:pt>
                <c:pt idx="80">
                  <c:v>642.74073241279882</c:v>
                </c:pt>
                <c:pt idx="81">
                  <c:v>627.7615427830001</c:v>
                </c:pt>
                <c:pt idx="82">
                  <c:v>613.22984192190586</c:v>
                </c:pt>
                <c:pt idx="83">
                  <c:v>599.13126088307354</c:v>
                </c:pt>
                <c:pt idx="84">
                  <c:v>585.45170081012486</c:v>
                </c:pt>
                <c:pt idx="85">
                  <c:v>572.17733825163918</c:v>
                </c:pt>
                <c:pt idx="86">
                  <c:v>559.2946185141767</c:v>
                </c:pt>
                <c:pt idx="87">
                  <c:v>546.79028237164289</c:v>
                </c:pt>
                <c:pt idx="88">
                  <c:v>534.65138618450135</c:v>
                </c:pt>
                <c:pt idx="89">
                  <c:v>522.86531136030715</c:v>
                </c:pt>
                <c:pt idx="90">
                  <c:v>511.41976355112138</c:v>
                </c:pt>
                <c:pt idx="91">
                  <c:v>500.3027691616474</c:v>
                </c:pt>
                <c:pt idx="92">
                  <c:v>489.50268449461419</c:v>
                </c:pt>
                <c:pt idx="93">
                  <c:v>479.00819446693669</c:v>
                </c:pt>
                <c:pt idx="94">
                  <c:v>468.80830776803589</c:v>
                </c:pt>
                <c:pt idx="95">
                  <c:v>458.89235747870634</c:v>
                </c:pt>
                <c:pt idx="96">
                  <c:v>449.25000202330295</c:v>
                </c:pt>
                <c:pt idx="97">
                  <c:v>439.87122399093863</c:v>
                </c:pt>
                <c:pt idx="98">
                  <c:v>430.7463241138131</c:v>
                </c:pt>
                <c:pt idx="99">
                  <c:v>421.86591335833612</c:v>
                </c:pt>
                <c:pt idx="100">
                  <c:v>413.22090957970408</c:v>
                </c:pt>
                <c:pt idx="101">
                  <c:v>404.80253383784827</c:v>
                </c:pt>
                <c:pt idx="102">
                  <c:v>396.60230392755659</c:v>
                </c:pt>
                <c:pt idx="103">
                  <c:v>388.61202849471664</c:v>
                </c:pt>
                <c:pt idx="104">
                  <c:v>380.82380090155664</c:v>
                </c:pt>
                <c:pt idx="105">
                  <c:v>373.22999285618022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DAE2-42EA-A44F-23A358B5B2E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07093791"/>
        <c:axId val="209778303"/>
      </c:lineChart>
      <c:dateAx>
        <c:axId val="207093791"/>
        <c:scaling>
          <c:orientation val="minMax"/>
        </c:scaling>
        <c:delete val="0"/>
        <c:axPos val="b"/>
        <c:numFmt formatCode="m/d/yyyy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209778303"/>
        <c:crosses val="autoZero"/>
        <c:auto val="1"/>
        <c:lblOffset val="100"/>
        <c:baseTimeUnit val="days"/>
      </c:dateAx>
      <c:valAx>
        <c:axId val="209778303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20709379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20000242690338468"/>
          <c:y val="4.6874997116449491E-2"/>
          <c:w val="0.63135654138833119"/>
          <c:h val="4.5085258053318276E-2"/>
        </c:manualLayout>
      </c:layout>
      <c:overlay val="1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cs-CZ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Sheet1!$A$2:$A$99</c:f>
              <c:numCache>
                <c:formatCode>m/d/yyyy</c:formatCode>
                <c:ptCount val="98"/>
                <c:pt idx="0">
                  <c:v>44197</c:v>
                </c:pt>
                <c:pt idx="1">
                  <c:v>44198</c:v>
                </c:pt>
                <c:pt idx="2">
                  <c:v>44199</c:v>
                </c:pt>
                <c:pt idx="3">
                  <c:v>44200</c:v>
                </c:pt>
                <c:pt idx="4">
                  <c:v>44201</c:v>
                </c:pt>
                <c:pt idx="5">
                  <c:v>44202</c:v>
                </c:pt>
                <c:pt idx="6">
                  <c:v>44203</c:v>
                </c:pt>
                <c:pt idx="7">
                  <c:v>44204</c:v>
                </c:pt>
                <c:pt idx="8">
                  <c:v>44205</c:v>
                </c:pt>
                <c:pt idx="9">
                  <c:v>44206</c:v>
                </c:pt>
                <c:pt idx="10">
                  <c:v>44207</c:v>
                </c:pt>
                <c:pt idx="11">
                  <c:v>44208</c:v>
                </c:pt>
                <c:pt idx="12">
                  <c:v>44209</c:v>
                </c:pt>
                <c:pt idx="13">
                  <c:v>44210</c:v>
                </c:pt>
                <c:pt idx="14">
                  <c:v>44211</c:v>
                </c:pt>
                <c:pt idx="15">
                  <c:v>44212</c:v>
                </c:pt>
                <c:pt idx="16">
                  <c:v>44213</c:v>
                </c:pt>
                <c:pt idx="17">
                  <c:v>44214</c:v>
                </c:pt>
                <c:pt idx="18">
                  <c:v>44215</c:v>
                </c:pt>
                <c:pt idx="19">
                  <c:v>44216</c:v>
                </c:pt>
                <c:pt idx="20">
                  <c:v>44217</c:v>
                </c:pt>
                <c:pt idx="21">
                  <c:v>44218</c:v>
                </c:pt>
                <c:pt idx="22">
                  <c:v>44219</c:v>
                </c:pt>
                <c:pt idx="23">
                  <c:v>44220</c:v>
                </c:pt>
                <c:pt idx="24">
                  <c:v>44221</c:v>
                </c:pt>
                <c:pt idx="25">
                  <c:v>44222</c:v>
                </c:pt>
                <c:pt idx="26">
                  <c:v>44223</c:v>
                </c:pt>
                <c:pt idx="27">
                  <c:v>44224</c:v>
                </c:pt>
                <c:pt idx="28">
                  <c:v>44225</c:v>
                </c:pt>
                <c:pt idx="29">
                  <c:v>44226</c:v>
                </c:pt>
                <c:pt idx="30">
                  <c:v>44227</c:v>
                </c:pt>
                <c:pt idx="31">
                  <c:v>44228</c:v>
                </c:pt>
                <c:pt idx="32">
                  <c:v>44229</c:v>
                </c:pt>
                <c:pt idx="33">
                  <c:v>44230</c:v>
                </c:pt>
                <c:pt idx="34">
                  <c:v>44231</c:v>
                </c:pt>
                <c:pt idx="35">
                  <c:v>44232</c:v>
                </c:pt>
                <c:pt idx="36">
                  <c:v>44233</c:v>
                </c:pt>
                <c:pt idx="37">
                  <c:v>44234</c:v>
                </c:pt>
                <c:pt idx="38">
                  <c:v>44235</c:v>
                </c:pt>
                <c:pt idx="39">
                  <c:v>44236</c:v>
                </c:pt>
                <c:pt idx="40">
                  <c:v>44237</c:v>
                </c:pt>
                <c:pt idx="41">
                  <c:v>44238</c:v>
                </c:pt>
                <c:pt idx="42">
                  <c:v>44239</c:v>
                </c:pt>
                <c:pt idx="43">
                  <c:v>44240</c:v>
                </c:pt>
                <c:pt idx="44">
                  <c:v>44241</c:v>
                </c:pt>
                <c:pt idx="45">
                  <c:v>44242</c:v>
                </c:pt>
                <c:pt idx="46">
                  <c:v>44243</c:v>
                </c:pt>
                <c:pt idx="47">
                  <c:v>44244</c:v>
                </c:pt>
                <c:pt idx="48">
                  <c:v>44245</c:v>
                </c:pt>
                <c:pt idx="49">
                  <c:v>44246</c:v>
                </c:pt>
                <c:pt idx="50">
                  <c:v>44247</c:v>
                </c:pt>
                <c:pt idx="51">
                  <c:v>44248</c:v>
                </c:pt>
                <c:pt idx="52">
                  <c:v>44249</c:v>
                </c:pt>
                <c:pt idx="53">
                  <c:v>44250</c:v>
                </c:pt>
                <c:pt idx="54">
                  <c:v>44251</c:v>
                </c:pt>
                <c:pt idx="55">
                  <c:v>44252</c:v>
                </c:pt>
                <c:pt idx="56">
                  <c:v>44253</c:v>
                </c:pt>
                <c:pt idx="57">
                  <c:v>44254</c:v>
                </c:pt>
                <c:pt idx="58">
                  <c:v>44255</c:v>
                </c:pt>
                <c:pt idx="59">
                  <c:v>44256</c:v>
                </c:pt>
                <c:pt idx="60">
                  <c:v>44257</c:v>
                </c:pt>
                <c:pt idx="61">
                  <c:v>44258</c:v>
                </c:pt>
                <c:pt idx="62">
                  <c:v>44259</c:v>
                </c:pt>
                <c:pt idx="63">
                  <c:v>44260</c:v>
                </c:pt>
                <c:pt idx="64">
                  <c:v>44261</c:v>
                </c:pt>
                <c:pt idx="65">
                  <c:v>44262</c:v>
                </c:pt>
                <c:pt idx="66">
                  <c:v>44263</c:v>
                </c:pt>
                <c:pt idx="67">
                  <c:v>44264</c:v>
                </c:pt>
                <c:pt idx="68">
                  <c:v>44265</c:v>
                </c:pt>
                <c:pt idx="69">
                  <c:v>44266</c:v>
                </c:pt>
                <c:pt idx="70">
                  <c:v>44267</c:v>
                </c:pt>
                <c:pt idx="71">
                  <c:v>44268</c:v>
                </c:pt>
                <c:pt idx="72">
                  <c:v>44269</c:v>
                </c:pt>
                <c:pt idx="73">
                  <c:v>44270</c:v>
                </c:pt>
                <c:pt idx="74">
                  <c:v>44271</c:v>
                </c:pt>
                <c:pt idx="75">
                  <c:v>44272</c:v>
                </c:pt>
                <c:pt idx="76">
                  <c:v>44273</c:v>
                </c:pt>
                <c:pt idx="77">
                  <c:v>44274</c:v>
                </c:pt>
                <c:pt idx="78">
                  <c:v>44275</c:v>
                </c:pt>
                <c:pt idx="79">
                  <c:v>44276</c:v>
                </c:pt>
                <c:pt idx="80">
                  <c:v>44277</c:v>
                </c:pt>
                <c:pt idx="81">
                  <c:v>44278</c:v>
                </c:pt>
                <c:pt idx="82">
                  <c:v>44279</c:v>
                </c:pt>
                <c:pt idx="83">
                  <c:v>44280</c:v>
                </c:pt>
                <c:pt idx="84">
                  <c:v>44281</c:v>
                </c:pt>
                <c:pt idx="85">
                  <c:v>44282</c:v>
                </c:pt>
                <c:pt idx="86">
                  <c:v>44283</c:v>
                </c:pt>
                <c:pt idx="87">
                  <c:v>44284</c:v>
                </c:pt>
                <c:pt idx="88">
                  <c:v>44285</c:v>
                </c:pt>
                <c:pt idx="89">
                  <c:v>44286</c:v>
                </c:pt>
                <c:pt idx="90">
                  <c:v>44287</c:v>
                </c:pt>
                <c:pt idx="91">
                  <c:v>44288</c:v>
                </c:pt>
                <c:pt idx="92">
                  <c:v>44289</c:v>
                </c:pt>
                <c:pt idx="93">
                  <c:v>44290</c:v>
                </c:pt>
                <c:pt idx="94">
                  <c:v>44291</c:v>
                </c:pt>
                <c:pt idx="95">
                  <c:v>44292</c:v>
                </c:pt>
                <c:pt idx="96">
                  <c:v>44293</c:v>
                </c:pt>
                <c:pt idx="97">
                  <c:v>44294</c:v>
                </c:pt>
              </c:numCache>
            </c:numRef>
          </c:cat>
          <c:val>
            <c:numRef>
              <c:f>Sheet1!$B$2:$B$99</c:f>
              <c:numCache>
                <c:formatCode>###0</c:formatCode>
                <c:ptCount val="98"/>
                <c:pt idx="0">
                  <c:v>5051</c:v>
                </c:pt>
                <c:pt idx="1">
                  <c:v>15505</c:v>
                </c:pt>
                <c:pt idx="2">
                  <c:v>14311</c:v>
                </c:pt>
                <c:pt idx="3">
                  <c:v>55226</c:v>
                </c:pt>
                <c:pt idx="4">
                  <c:v>35080</c:v>
                </c:pt>
                <c:pt idx="5">
                  <c:v>29858</c:v>
                </c:pt>
                <c:pt idx="6">
                  <c:v>28239</c:v>
                </c:pt>
                <c:pt idx="7">
                  <c:v>30878</c:v>
                </c:pt>
                <c:pt idx="8">
                  <c:v>14340</c:v>
                </c:pt>
                <c:pt idx="9">
                  <c:v>12523</c:v>
                </c:pt>
                <c:pt idx="10">
                  <c:v>49995</c:v>
                </c:pt>
                <c:pt idx="11">
                  <c:v>30189</c:v>
                </c:pt>
                <c:pt idx="12">
                  <c:v>28153</c:v>
                </c:pt>
                <c:pt idx="13">
                  <c:v>26121</c:v>
                </c:pt>
                <c:pt idx="14">
                  <c:v>28866</c:v>
                </c:pt>
                <c:pt idx="15">
                  <c:v>9919</c:v>
                </c:pt>
                <c:pt idx="16">
                  <c:v>8765</c:v>
                </c:pt>
                <c:pt idx="17">
                  <c:v>41420</c:v>
                </c:pt>
                <c:pt idx="18">
                  <c:v>23659</c:v>
                </c:pt>
                <c:pt idx="19">
                  <c:v>22545</c:v>
                </c:pt>
                <c:pt idx="20">
                  <c:v>23263</c:v>
                </c:pt>
                <c:pt idx="21">
                  <c:v>28366</c:v>
                </c:pt>
                <c:pt idx="22">
                  <c:v>12420</c:v>
                </c:pt>
                <c:pt idx="23">
                  <c:v>10035</c:v>
                </c:pt>
                <c:pt idx="24">
                  <c:v>47199</c:v>
                </c:pt>
                <c:pt idx="25">
                  <c:v>28162</c:v>
                </c:pt>
                <c:pt idx="26">
                  <c:v>28740</c:v>
                </c:pt>
                <c:pt idx="27">
                  <c:v>28241</c:v>
                </c:pt>
                <c:pt idx="28">
                  <c:v>31323</c:v>
                </c:pt>
                <c:pt idx="29">
                  <c:v>16511</c:v>
                </c:pt>
                <c:pt idx="30">
                  <c:v>14815</c:v>
                </c:pt>
                <c:pt idx="31">
                  <c:v>54462</c:v>
                </c:pt>
                <c:pt idx="32">
                  <c:v>33661</c:v>
                </c:pt>
                <c:pt idx="33">
                  <c:v>33035</c:v>
                </c:pt>
                <c:pt idx="34">
                  <c:v>33705</c:v>
                </c:pt>
                <c:pt idx="35">
                  <c:v>36408</c:v>
                </c:pt>
                <c:pt idx="36">
                  <c:v>17163</c:v>
                </c:pt>
                <c:pt idx="37">
                  <c:v>16714</c:v>
                </c:pt>
                <c:pt idx="38">
                  <c:v>55238</c:v>
                </c:pt>
                <c:pt idx="39">
                  <c:v>36603</c:v>
                </c:pt>
                <c:pt idx="40">
                  <c:v>34840</c:v>
                </c:pt>
                <c:pt idx="41">
                  <c:v>35330</c:v>
                </c:pt>
                <c:pt idx="42">
                  <c:v>40530</c:v>
                </c:pt>
                <c:pt idx="43">
                  <c:v>19445</c:v>
                </c:pt>
                <c:pt idx="44">
                  <c:v>20474</c:v>
                </c:pt>
                <c:pt idx="45">
                  <c:v>63291</c:v>
                </c:pt>
                <c:pt idx="46">
                  <c:v>44460</c:v>
                </c:pt>
                <c:pt idx="47">
                  <c:v>43176</c:v>
                </c:pt>
                <c:pt idx="48">
                  <c:v>44829</c:v>
                </c:pt>
                <c:pt idx="49">
                  <c:v>48873</c:v>
                </c:pt>
                <c:pt idx="50">
                  <c:v>21179</c:v>
                </c:pt>
                <c:pt idx="51">
                  <c:v>25329</c:v>
                </c:pt>
                <c:pt idx="52">
                  <c:v>74849</c:v>
                </c:pt>
                <c:pt idx="53">
                  <c:v>55732</c:v>
                </c:pt>
                <c:pt idx="54">
                  <c:v>56821</c:v>
                </c:pt>
                <c:pt idx="55">
                  <c:v>56897</c:v>
                </c:pt>
                <c:pt idx="56">
                  <c:v>60500</c:v>
                </c:pt>
                <c:pt idx="57">
                  <c:v>27218</c:v>
                </c:pt>
                <c:pt idx="58">
                  <c:v>28339</c:v>
                </c:pt>
                <c:pt idx="59">
                  <c:v>89305</c:v>
                </c:pt>
                <c:pt idx="60">
                  <c:v>70265</c:v>
                </c:pt>
                <c:pt idx="61">
                  <c:v>72512</c:v>
                </c:pt>
                <c:pt idx="62">
                  <c:v>84215</c:v>
                </c:pt>
                <c:pt idx="63">
                  <c:v>89922</c:v>
                </c:pt>
                <c:pt idx="64">
                  <c:v>34648</c:v>
                </c:pt>
                <c:pt idx="65">
                  <c:v>34631</c:v>
                </c:pt>
                <c:pt idx="66">
                  <c:v>156757</c:v>
                </c:pt>
                <c:pt idx="67">
                  <c:v>154264</c:v>
                </c:pt>
                <c:pt idx="68">
                  <c:v>156701</c:v>
                </c:pt>
                <c:pt idx="69">
                  <c:v>165380</c:v>
                </c:pt>
                <c:pt idx="70">
                  <c:v>143876</c:v>
                </c:pt>
                <c:pt idx="71">
                  <c:v>48026</c:v>
                </c:pt>
                <c:pt idx="72">
                  <c:v>50501</c:v>
                </c:pt>
                <c:pt idx="73">
                  <c:v>209374</c:v>
                </c:pt>
                <c:pt idx="74">
                  <c:v>173090</c:v>
                </c:pt>
                <c:pt idx="75">
                  <c:v>174494</c:v>
                </c:pt>
                <c:pt idx="76">
                  <c:v>172804</c:v>
                </c:pt>
                <c:pt idx="77">
                  <c:v>140666</c:v>
                </c:pt>
                <c:pt idx="78">
                  <c:v>46240</c:v>
                </c:pt>
                <c:pt idx="79">
                  <c:v>48131</c:v>
                </c:pt>
                <c:pt idx="80">
                  <c:v>227177</c:v>
                </c:pt>
                <c:pt idx="81">
                  <c:v>200379</c:v>
                </c:pt>
                <c:pt idx="82">
                  <c:v>188255</c:v>
                </c:pt>
                <c:pt idx="83">
                  <c:v>184601</c:v>
                </c:pt>
                <c:pt idx="84">
                  <c:v>145507</c:v>
                </c:pt>
                <c:pt idx="85">
                  <c:v>38230</c:v>
                </c:pt>
                <c:pt idx="86">
                  <c:v>42912</c:v>
                </c:pt>
                <c:pt idx="87">
                  <c:v>233447</c:v>
                </c:pt>
                <c:pt idx="88">
                  <c:v>192778</c:v>
                </c:pt>
                <c:pt idx="89">
                  <c:v>186884</c:v>
                </c:pt>
                <c:pt idx="90">
                  <c:v>205676</c:v>
                </c:pt>
                <c:pt idx="91">
                  <c:v>44244</c:v>
                </c:pt>
                <c:pt idx="92">
                  <c:v>31966</c:v>
                </c:pt>
                <c:pt idx="93">
                  <c:v>31629</c:v>
                </c:pt>
                <c:pt idx="94">
                  <c:v>45936</c:v>
                </c:pt>
                <c:pt idx="95">
                  <c:v>274611</c:v>
                </c:pt>
                <c:pt idx="96">
                  <c:v>187702</c:v>
                </c:pt>
                <c:pt idx="97">
                  <c:v>155638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5AB-4866-986E-8380A89F16B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"/>
        <c:overlap val="-27"/>
        <c:axId val="1603348144"/>
        <c:axId val="1603208848"/>
      </c:barChart>
      <c:dateAx>
        <c:axId val="1603348144"/>
        <c:scaling>
          <c:orientation val="minMax"/>
        </c:scaling>
        <c:delete val="0"/>
        <c:axPos val="b"/>
        <c:numFmt formatCode="m/d/yyyy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1603208848"/>
        <c:crosses val="autoZero"/>
        <c:auto val="1"/>
        <c:lblOffset val="100"/>
        <c:baseTimeUnit val="days"/>
        <c:majorUnit val="3"/>
      </c:dateAx>
      <c:valAx>
        <c:axId val="1603208848"/>
        <c:scaling>
          <c:orientation val="minMax"/>
        </c:scaling>
        <c:delete val="0"/>
        <c:axPos val="l"/>
        <c:numFmt formatCode="###0" sourceLinked="1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160334814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265896097904626E-2"/>
          <c:y val="0.11216137656970669"/>
          <c:w val="0.91692139603581668"/>
          <c:h val="0.71344666460445894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rgbClr val="C00000"/>
            </a:solidFill>
            <a:ln w="19050">
              <a:solidFill>
                <a:srgbClr val="C00000"/>
              </a:solidFill>
            </a:ln>
            <a:effectLst/>
          </c:spPr>
          <c:invertIfNegative val="0"/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-5400000" spcFirstLastPara="1" vertOverflow="ellipsis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Sheet1!$A$1:$A$67</c:f>
              <c:numCache>
                <c:formatCode>m/d/yyyy</c:formatCode>
                <c:ptCount val="67"/>
                <c:pt idx="0">
                  <c:v>44228</c:v>
                </c:pt>
                <c:pt idx="1">
                  <c:v>44229</c:v>
                </c:pt>
                <c:pt idx="2">
                  <c:v>44230</c:v>
                </c:pt>
                <c:pt idx="3">
                  <c:v>44231</c:v>
                </c:pt>
                <c:pt idx="4">
                  <c:v>44232</c:v>
                </c:pt>
                <c:pt idx="5">
                  <c:v>44233</c:v>
                </c:pt>
                <c:pt idx="6">
                  <c:v>44234</c:v>
                </c:pt>
                <c:pt idx="7">
                  <c:v>44235</c:v>
                </c:pt>
                <c:pt idx="8">
                  <c:v>44236</c:v>
                </c:pt>
                <c:pt idx="9">
                  <c:v>44237</c:v>
                </c:pt>
                <c:pt idx="10">
                  <c:v>44238</c:v>
                </c:pt>
                <c:pt idx="11">
                  <c:v>44239</c:v>
                </c:pt>
                <c:pt idx="12">
                  <c:v>44240</c:v>
                </c:pt>
                <c:pt idx="13">
                  <c:v>44241</c:v>
                </c:pt>
                <c:pt idx="14">
                  <c:v>44242</c:v>
                </c:pt>
                <c:pt idx="15">
                  <c:v>44243</c:v>
                </c:pt>
                <c:pt idx="16">
                  <c:v>44244</c:v>
                </c:pt>
                <c:pt idx="17">
                  <c:v>44245</c:v>
                </c:pt>
                <c:pt idx="18">
                  <c:v>44246</c:v>
                </c:pt>
                <c:pt idx="19">
                  <c:v>44247</c:v>
                </c:pt>
                <c:pt idx="20">
                  <c:v>44248</c:v>
                </c:pt>
                <c:pt idx="21">
                  <c:v>44249</c:v>
                </c:pt>
                <c:pt idx="22">
                  <c:v>44250</c:v>
                </c:pt>
                <c:pt idx="23">
                  <c:v>44251</c:v>
                </c:pt>
                <c:pt idx="24">
                  <c:v>44252</c:v>
                </c:pt>
                <c:pt idx="25">
                  <c:v>44253</c:v>
                </c:pt>
                <c:pt idx="26">
                  <c:v>44254</c:v>
                </c:pt>
                <c:pt idx="27">
                  <c:v>44255</c:v>
                </c:pt>
                <c:pt idx="28">
                  <c:v>44256</c:v>
                </c:pt>
                <c:pt idx="29">
                  <c:v>44257</c:v>
                </c:pt>
                <c:pt idx="30">
                  <c:v>44258</c:v>
                </c:pt>
                <c:pt idx="31">
                  <c:v>44259</c:v>
                </c:pt>
                <c:pt idx="32">
                  <c:v>44260</c:v>
                </c:pt>
                <c:pt idx="33">
                  <c:v>44261</c:v>
                </c:pt>
                <c:pt idx="34">
                  <c:v>44262</c:v>
                </c:pt>
                <c:pt idx="35">
                  <c:v>44263</c:v>
                </c:pt>
                <c:pt idx="36">
                  <c:v>44264</c:v>
                </c:pt>
                <c:pt idx="37">
                  <c:v>44265</c:v>
                </c:pt>
                <c:pt idx="38">
                  <c:v>44266</c:v>
                </c:pt>
                <c:pt idx="39">
                  <c:v>44267</c:v>
                </c:pt>
                <c:pt idx="40">
                  <c:v>44268</c:v>
                </c:pt>
                <c:pt idx="41">
                  <c:v>44269</c:v>
                </c:pt>
                <c:pt idx="42">
                  <c:v>44270</c:v>
                </c:pt>
                <c:pt idx="43">
                  <c:v>44271</c:v>
                </c:pt>
                <c:pt idx="44">
                  <c:v>44272</c:v>
                </c:pt>
                <c:pt idx="45">
                  <c:v>44273</c:v>
                </c:pt>
                <c:pt idx="46">
                  <c:v>44274</c:v>
                </c:pt>
                <c:pt idx="47">
                  <c:v>44275</c:v>
                </c:pt>
                <c:pt idx="48">
                  <c:v>44276</c:v>
                </c:pt>
                <c:pt idx="49">
                  <c:v>44277</c:v>
                </c:pt>
                <c:pt idx="50">
                  <c:v>44278</c:v>
                </c:pt>
                <c:pt idx="51">
                  <c:v>44279</c:v>
                </c:pt>
                <c:pt idx="52">
                  <c:v>44280</c:v>
                </c:pt>
                <c:pt idx="53">
                  <c:v>44281</c:v>
                </c:pt>
                <c:pt idx="54">
                  <c:v>44282</c:v>
                </c:pt>
                <c:pt idx="55">
                  <c:v>44283</c:v>
                </c:pt>
                <c:pt idx="56">
                  <c:v>44284</c:v>
                </c:pt>
                <c:pt idx="57">
                  <c:v>44285</c:v>
                </c:pt>
                <c:pt idx="58">
                  <c:v>44286</c:v>
                </c:pt>
                <c:pt idx="59">
                  <c:v>44287</c:v>
                </c:pt>
                <c:pt idx="60">
                  <c:v>44288</c:v>
                </c:pt>
                <c:pt idx="61">
                  <c:v>44289</c:v>
                </c:pt>
                <c:pt idx="62">
                  <c:v>44290</c:v>
                </c:pt>
                <c:pt idx="63">
                  <c:v>44291</c:v>
                </c:pt>
                <c:pt idx="64">
                  <c:v>44292</c:v>
                </c:pt>
                <c:pt idx="65">
                  <c:v>44293</c:v>
                </c:pt>
                <c:pt idx="66">
                  <c:v>44294</c:v>
                </c:pt>
              </c:numCache>
            </c:numRef>
          </c:cat>
          <c:val>
            <c:numRef>
              <c:f>Sheet1!$B$1:$B$67</c:f>
              <c:numCache>
                <c:formatCode>###0</c:formatCode>
                <c:ptCount val="67"/>
                <c:pt idx="0">
                  <c:v>27495</c:v>
                </c:pt>
                <c:pt idx="1">
                  <c:v>29984</c:v>
                </c:pt>
                <c:pt idx="2">
                  <c:v>31796</c:v>
                </c:pt>
                <c:pt idx="3">
                  <c:v>27744</c:v>
                </c:pt>
                <c:pt idx="4">
                  <c:v>31194</c:v>
                </c:pt>
                <c:pt idx="5">
                  <c:v>14899</c:v>
                </c:pt>
                <c:pt idx="6">
                  <c:v>7819</c:v>
                </c:pt>
                <c:pt idx="7">
                  <c:v>25605</c:v>
                </c:pt>
                <c:pt idx="8">
                  <c:v>31375</c:v>
                </c:pt>
                <c:pt idx="9">
                  <c:v>29928</c:v>
                </c:pt>
                <c:pt idx="10">
                  <c:v>28230</c:v>
                </c:pt>
                <c:pt idx="11">
                  <c:v>31058</c:v>
                </c:pt>
                <c:pt idx="12">
                  <c:v>16458</c:v>
                </c:pt>
                <c:pt idx="13">
                  <c:v>8388</c:v>
                </c:pt>
                <c:pt idx="14">
                  <c:v>29117</c:v>
                </c:pt>
                <c:pt idx="15">
                  <c:v>34541</c:v>
                </c:pt>
                <c:pt idx="16">
                  <c:v>32781</c:v>
                </c:pt>
                <c:pt idx="17">
                  <c:v>34073</c:v>
                </c:pt>
                <c:pt idx="18">
                  <c:v>37505</c:v>
                </c:pt>
                <c:pt idx="19">
                  <c:v>18806</c:v>
                </c:pt>
                <c:pt idx="20">
                  <c:v>9572</c:v>
                </c:pt>
                <c:pt idx="21">
                  <c:v>33899</c:v>
                </c:pt>
                <c:pt idx="22">
                  <c:v>40914</c:v>
                </c:pt>
                <c:pt idx="23">
                  <c:v>40169</c:v>
                </c:pt>
                <c:pt idx="24">
                  <c:v>39765</c:v>
                </c:pt>
                <c:pt idx="25">
                  <c:v>41855</c:v>
                </c:pt>
                <c:pt idx="26">
                  <c:v>23064</c:v>
                </c:pt>
                <c:pt idx="27">
                  <c:v>11706</c:v>
                </c:pt>
                <c:pt idx="28">
                  <c:v>35103</c:v>
                </c:pt>
                <c:pt idx="29">
                  <c:v>44561</c:v>
                </c:pt>
                <c:pt idx="30">
                  <c:v>41145</c:v>
                </c:pt>
                <c:pt idx="31">
                  <c:v>39854</c:v>
                </c:pt>
                <c:pt idx="32">
                  <c:v>42795</c:v>
                </c:pt>
                <c:pt idx="33">
                  <c:v>22005</c:v>
                </c:pt>
                <c:pt idx="34">
                  <c:v>11096</c:v>
                </c:pt>
                <c:pt idx="35">
                  <c:v>32802</c:v>
                </c:pt>
                <c:pt idx="36">
                  <c:v>39767</c:v>
                </c:pt>
                <c:pt idx="37">
                  <c:v>40974</c:v>
                </c:pt>
                <c:pt idx="38">
                  <c:v>35277</c:v>
                </c:pt>
                <c:pt idx="39">
                  <c:v>39756</c:v>
                </c:pt>
                <c:pt idx="40">
                  <c:v>17575</c:v>
                </c:pt>
                <c:pt idx="41">
                  <c:v>8271</c:v>
                </c:pt>
                <c:pt idx="42">
                  <c:v>33473</c:v>
                </c:pt>
                <c:pt idx="43">
                  <c:v>37363</c:v>
                </c:pt>
                <c:pt idx="44">
                  <c:v>34331</c:v>
                </c:pt>
                <c:pt idx="45">
                  <c:v>30842</c:v>
                </c:pt>
                <c:pt idx="46">
                  <c:v>32085</c:v>
                </c:pt>
                <c:pt idx="47">
                  <c:v>17104</c:v>
                </c:pt>
                <c:pt idx="48">
                  <c:v>7951</c:v>
                </c:pt>
                <c:pt idx="49">
                  <c:v>29594</c:v>
                </c:pt>
                <c:pt idx="50">
                  <c:v>33537</c:v>
                </c:pt>
                <c:pt idx="51">
                  <c:v>28208</c:v>
                </c:pt>
                <c:pt idx="52">
                  <c:v>27649</c:v>
                </c:pt>
                <c:pt idx="53">
                  <c:v>27101</c:v>
                </c:pt>
                <c:pt idx="54">
                  <c:v>12613</c:v>
                </c:pt>
                <c:pt idx="55">
                  <c:v>6308</c:v>
                </c:pt>
                <c:pt idx="56">
                  <c:v>26996</c:v>
                </c:pt>
                <c:pt idx="57">
                  <c:v>28964</c:v>
                </c:pt>
                <c:pt idx="58">
                  <c:v>26000</c:v>
                </c:pt>
                <c:pt idx="59">
                  <c:v>24831</c:v>
                </c:pt>
                <c:pt idx="60">
                  <c:v>14627</c:v>
                </c:pt>
                <c:pt idx="61">
                  <c:v>8347</c:v>
                </c:pt>
                <c:pt idx="62">
                  <c:v>7087</c:v>
                </c:pt>
                <c:pt idx="63">
                  <c:v>7572</c:v>
                </c:pt>
                <c:pt idx="64">
                  <c:v>25661</c:v>
                </c:pt>
                <c:pt idx="65">
                  <c:v>27782</c:v>
                </c:pt>
                <c:pt idx="66">
                  <c:v>22163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6A9-49A4-8C71-454A9909913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417147840"/>
        <c:axId val="419321824"/>
      </c:barChart>
      <c:dateAx>
        <c:axId val="417147840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low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19321824"/>
        <c:crosses val="autoZero"/>
        <c:auto val="1"/>
        <c:lblOffset val="100"/>
        <c:baseTimeUnit val="days"/>
        <c:majorUnit val="1"/>
      </c:dateAx>
      <c:valAx>
        <c:axId val="419321824"/>
        <c:scaling>
          <c:orientation val="minMax"/>
          <c:min val="0"/>
        </c:scaling>
        <c:delete val="0"/>
        <c:axPos val="l"/>
        <c:numFmt formatCode="#,##0" sourceLinked="0"/>
        <c:majorTickMark val="out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1714784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cs-CZ"/>
    </a:p>
  </c:txPr>
  <c:externalData r:id="rId3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8251231934911546E-2"/>
          <c:y val="0.13807894736842105"/>
          <c:w val="0.91692139603581668"/>
          <c:h val="0.657744883040935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Denní počet případů</c:v>
                </c:pt>
              </c:strCache>
            </c:strRef>
          </c:tx>
          <c:spPr>
            <a:solidFill>
              <a:srgbClr val="C00000"/>
            </a:solidFill>
            <a:ln w="19050">
              <a:solidFill>
                <a:srgbClr val="C00000"/>
              </a:solidFill>
            </a:ln>
            <a:effectLst/>
          </c:spPr>
          <c:invertIfNegative val="0"/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-5400000" spcFirstLastPara="1" vertOverflow="ellipsis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Sheet1!$A$77:$A$222</c:f>
              <c:numCache>
                <c:formatCode>m/d/yyyy</c:formatCode>
                <c:ptCount val="146"/>
                <c:pt idx="0">
                  <c:v>44150</c:v>
                </c:pt>
                <c:pt idx="1">
                  <c:v>44151</c:v>
                </c:pt>
                <c:pt idx="2">
                  <c:v>44152</c:v>
                </c:pt>
                <c:pt idx="3">
                  <c:v>44153</c:v>
                </c:pt>
                <c:pt idx="4">
                  <c:v>44154</c:v>
                </c:pt>
                <c:pt idx="5">
                  <c:v>44155</c:v>
                </c:pt>
                <c:pt idx="6">
                  <c:v>44156</c:v>
                </c:pt>
                <c:pt idx="7">
                  <c:v>44157</c:v>
                </c:pt>
                <c:pt idx="8">
                  <c:v>44158</c:v>
                </c:pt>
                <c:pt idx="9">
                  <c:v>44159</c:v>
                </c:pt>
                <c:pt idx="10">
                  <c:v>44160</c:v>
                </c:pt>
                <c:pt idx="11">
                  <c:v>44161</c:v>
                </c:pt>
                <c:pt idx="12">
                  <c:v>44162</c:v>
                </c:pt>
                <c:pt idx="13">
                  <c:v>44163</c:v>
                </c:pt>
                <c:pt idx="14">
                  <c:v>44164</c:v>
                </c:pt>
                <c:pt idx="15">
                  <c:v>44165</c:v>
                </c:pt>
                <c:pt idx="16">
                  <c:v>44166</c:v>
                </c:pt>
                <c:pt idx="17">
                  <c:v>44167</c:v>
                </c:pt>
                <c:pt idx="18">
                  <c:v>44168</c:v>
                </c:pt>
                <c:pt idx="19">
                  <c:v>44169</c:v>
                </c:pt>
                <c:pt idx="20">
                  <c:v>44170</c:v>
                </c:pt>
                <c:pt idx="21">
                  <c:v>44171</c:v>
                </c:pt>
                <c:pt idx="22">
                  <c:v>44172</c:v>
                </c:pt>
                <c:pt idx="23">
                  <c:v>44173</c:v>
                </c:pt>
                <c:pt idx="24">
                  <c:v>44174</c:v>
                </c:pt>
                <c:pt idx="25">
                  <c:v>44175</c:v>
                </c:pt>
                <c:pt idx="26">
                  <c:v>44176</c:v>
                </c:pt>
                <c:pt idx="27">
                  <c:v>44177</c:v>
                </c:pt>
                <c:pt idx="28">
                  <c:v>44178</c:v>
                </c:pt>
                <c:pt idx="29">
                  <c:v>44179</c:v>
                </c:pt>
                <c:pt idx="30">
                  <c:v>44180</c:v>
                </c:pt>
                <c:pt idx="31">
                  <c:v>44181</c:v>
                </c:pt>
                <c:pt idx="32">
                  <c:v>44182</c:v>
                </c:pt>
                <c:pt idx="33">
                  <c:v>44183</c:v>
                </c:pt>
                <c:pt idx="34">
                  <c:v>44184</c:v>
                </c:pt>
                <c:pt idx="35">
                  <c:v>44185</c:v>
                </c:pt>
                <c:pt idx="36">
                  <c:v>44186</c:v>
                </c:pt>
                <c:pt idx="37">
                  <c:v>44187</c:v>
                </c:pt>
                <c:pt idx="38">
                  <c:v>44188</c:v>
                </c:pt>
                <c:pt idx="39">
                  <c:v>44189</c:v>
                </c:pt>
                <c:pt idx="40">
                  <c:v>44190</c:v>
                </c:pt>
                <c:pt idx="41">
                  <c:v>44191</c:v>
                </c:pt>
                <c:pt idx="42">
                  <c:v>44192</c:v>
                </c:pt>
                <c:pt idx="43">
                  <c:v>44193</c:v>
                </c:pt>
                <c:pt idx="44">
                  <c:v>44194</c:v>
                </c:pt>
                <c:pt idx="45">
                  <c:v>44195</c:v>
                </c:pt>
                <c:pt idx="46">
                  <c:v>44196</c:v>
                </c:pt>
                <c:pt idx="47">
                  <c:v>44197</c:v>
                </c:pt>
                <c:pt idx="48">
                  <c:v>44198</c:v>
                </c:pt>
                <c:pt idx="49">
                  <c:v>44199</c:v>
                </c:pt>
                <c:pt idx="50">
                  <c:v>44200</c:v>
                </c:pt>
                <c:pt idx="51">
                  <c:v>44201</c:v>
                </c:pt>
                <c:pt idx="52">
                  <c:v>44202</c:v>
                </c:pt>
                <c:pt idx="53">
                  <c:v>44203</c:v>
                </c:pt>
                <c:pt idx="54">
                  <c:v>44204</c:v>
                </c:pt>
                <c:pt idx="55">
                  <c:v>44205</c:v>
                </c:pt>
                <c:pt idx="56">
                  <c:v>44206</c:v>
                </c:pt>
                <c:pt idx="57">
                  <c:v>44207</c:v>
                </c:pt>
                <c:pt idx="58">
                  <c:v>44208</c:v>
                </c:pt>
                <c:pt idx="59">
                  <c:v>44209</c:v>
                </c:pt>
                <c:pt idx="60">
                  <c:v>44210</c:v>
                </c:pt>
                <c:pt idx="61">
                  <c:v>44211</c:v>
                </c:pt>
                <c:pt idx="62">
                  <c:v>44212</c:v>
                </c:pt>
                <c:pt idx="63">
                  <c:v>44213</c:v>
                </c:pt>
                <c:pt idx="64">
                  <c:v>44214</c:v>
                </c:pt>
                <c:pt idx="65">
                  <c:v>44215</c:v>
                </c:pt>
                <c:pt idx="66">
                  <c:v>44216</c:v>
                </c:pt>
                <c:pt idx="67">
                  <c:v>44217</c:v>
                </c:pt>
                <c:pt idx="68">
                  <c:v>44218</c:v>
                </c:pt>
                <c:pt idx="69">
                  <c:v>44219</c:v>
                </c:pt>
                <c:pt idx="70">
                  <c:v>44220</c:v>
                </c:pt>
                <c:pt idx="71">
                  <c:v>44221</c:v>
                </c:pt>
                <c:pt idx="72">
                  <c:v>44222</c:v>
                </c:pt>
                <c:pt idx="73">
                  <c:v>44223</c:v>
                </c:pt>
                <c:pt idx="74">
                  <c:v>44224</c:v>
                </c:pt>
                <c:pt idx="75">
                  <c:v>44225</c:v>
                </c:pt>
                <c:pt idx="76">
                  <c:v>44226</c:v>
                </c:pt>
                <c:pt idx="77">
                  <c:v>44227</c:v>
                </c:pt>
                <c:pt idx="78">
                  <c:v>44228</c:v>
                </c:pt>
                <c:pt idx="79">
                  <c:v>44229</c:v>
                </c:pt>
                <c:pt idx="80">
                  <c:v>44230</c:v>
                </c:pt>
                <c:pt idx="81">
                  <c:v>44231</c:v>
                </c:pt>
                <c:pt idx="82">
                  <c:v>44232</c:v>
                </c:pt>
                <c:pt idx="83">
                  <c:v>44233</c:v>
                </c:pt>
                <c:pt idx="84">
                  <c:v>44234</c:v>
                </c:pt>
                <c:pt idx="85">
                  <c:v>44235</c:v>
                </c:pt>
                <c:pt idx="86">
                  <c:v>44236</c:v>
                </c:pt>
                <c:pt idx="87">
                  <c:v>44237</c:v>
                </c:pt>
                <c:pt idx="88">
                  <c:v>44238</c:v>
                </c:pt>
                <c:pt idx="89">
                  <c:v>44239</c:v>
                </c:pt>
                <c:pt idx="90">
                  <c:v>44240</c:v>
                </c:pt>
                <c:pt idx="91">
                  <c:v>44241</c:v>
                </c:pt>
                <c:pt idx="92">
                  <c:v>44242</c:v>
                </c:pt>
                <c:pt idx="93">
                  <c:v>44243</c:v>
                </c:pt>
                <c:pt idx="94">
                  <c:v>44244</c:v>
                </c:pt>
                <c:pt idx="95">
                  <c:v>44245</c:v>
                </c:pt>
                <c:pt idx="96">
                  <c:v>44246</c:v>
                </c:pt>
                <c:pt idx="97">
                  <c:v>44247</c:v>
                </c:pt>
                <c:pt idx="98">
                  <c:v>44248</c:v>
                </c:pt>
                <c:pt idx="99">
                  <c:v>44249</c:v>
                </c:pt>
                <c:pt idx="100">
                  <c:v>44250</c:v>
                </c:pt>
                <c:pt idx="101">
                  <c:v>44251</c:v>
                </c:pt>
                <c:pt idx="102">
                  <c:v>44252</c:v>
                </c:pt>
                <c:pt idx="103">
                  <c:v>44253</c:v>
                </c:pt>
                <c:pt idx="104">
                  <c:v>44254</c:v>
                </c:pt>
                <c:pt idx="105">
                  <c:v>44255</c:v>
                </c:pt>
                <c:pt idx="106">
                  <c:v>44256</c:v>
                </c:pt>
                <c:pt idx="107">
                  <c:v>44257</c:v>
                </c:pt>
                <c:pt idx="108">
                  <c:v>44258</c:v>
                </c:pt>
                <c:pt idx="109">
                  <c:v>44259</c:v>
                </c:pt>
                <c:pt idx="110">
                  <c:v>44260</c:v>
                </c:pt>
                <c:pt idx="111">
                  <c:v>44261</c:v>
                </c:pt>
                <c:pt idx="112">
                  <c:v>44262</c:v>
                </c:pt>
                <c:pt idx="113">
                  <c:v>44263</c:v>
                </c:pt>
                <c:pt idx="114">
                  <c:v>44264</c:v>
                </c:pt>
                <c:pt idx="115">
                  <c:v>44265</c:v>
                </c:pt>
                <c:pt idx="116">
                  <c:v>44266</c:v>
                </c:pt>
                <c:pt idx="117">
                  <c:v>44267</c:v>
                </c:pt>
                <c:pt idx="118">
                  <c:v>44268</c:v>
                </c:pt>
                <c:pt idx="119">
                  <c:v>44269</c:v>
                </c:pt>
                <c:pt idx="120">
                  <c:v>44270</c:v>
                </c:pt>
                <c:pt idx="121">
                  <c:v>44271</c:v>
                </c:pt>
                <c:pt idx="122">
                  <c:v>44272</c:v>
                </c:pt>
                <c:pt idx="123">
                  <c:v>44273</c:v>
                </c:pt>
                <c:pt idx="124">
                  <c:v>44274</c:v>
                </c:pt>
                <c:pt idx="125">
                  <c:v>44275</c:v>
                </c:pt>
                <c:pt idx="126">
                  <c:v>44276</c:v>
                </c:pt>
                <c:pt idx="127">
                  <c:v>44277</c:v>
                </c:pt>
                <c:pt idx="128">
                  <c:v>44278</c:v>
                </c:pt>
                <c:pt idx="129">
                  <c:v>44279</c:v>
                </c:pt>
                <c:pt idx="130">
                  <c:v>44280</c:v>
                </c:pt>
                <c:pt idx="131">
                  <c:v>44281</c:v>
                </c:pt>
                <c:pt idx="132">
                  <c:v>44282</c:v>
                </c:pt>
                <c:pt idx="133">
                  <c:v>44283</c:v>
                </c:pt>
                <c:pt idx="134">
                  <c:v>44284</c:v>
                </c:pt>
                <c:pt idx="135">
                  <c:v>44285</c:v>
                </c:pt>
                <c:pt idx="136">
                  <c:v>44286</c:v>
                </c:pt>
                <c:pt idx="137">
                  <c:v>44287</c:v>
                </c:pt>
                <c:pt idx="138">
                  <c:v>44288</c:v>
                </c:pt>
                <c:pt idx="139">
                  <c:v>44289</c:v>
                </c:pt>
                <c:pt idx="140">
                  <c:v>44290</c:v>
                </c:pt>
                <c:pt idx="141">
                  <c:v>44291</c:v>
                </c:pt>
                <c:pt idx="142">
                  <c:v>44292</c:v>
                </c:pt>
                <c:pt idx="143">
                  <c:v>44293</c:v>
                </c:pt>
                <c:pt idx="144">
                  <c:v>44294</c:v>
                </c:pt>
                <c:pt idx="145">
                  <c:v>44295</c:v>
                </c:pt>
              </c:numCache>
            </c:numRef>
          </c:cat>
          <c:val>
            <c:numRef>
              <c:f>Sheet1!$B$77:$B$222</c:f>
              <c:numCache>
                <c:formatCode>General</c:formatCode>
                <c:ptCount val="146"/>
                <c:pt idx="0">
                  <c:v>1622</c:v>
                </c:pt>
                <c:pt idx="1">
                  <c:v>4590</c:v>
                </c:pt>
                <c:pt idx="2">
                  <c:v>3737</c:v>
                </c:pt>
                <c:pt idx="3">
                  <c:v>4746</c:v>
                </c:pt>
                <c:pt idx="4">
                  <c:v>5687</c:v>
                </c:pt>
                <c:pt idx="5">
                  <c:v>5111</c:v>
                </c:pt>
                <c:pt idx="6">
                  <c:v>2818</c:v>
                </c:pt>
                <c:pt idx="7">
                  <c:v>1262</c:v>
                </c:pt>
                <c:pt idx="8">
                  <c:v>3787</c:v>
                </c:pt>
                <c:pt idx="9">
                  <c:v>5116</c:v>
                </c:pt>
                <c:pt idx="10">
                  <c:v>4211</c:v>
                </c:pt>
                <c:pt idx="11">
                  <c:v>3442</c:v>
                </c:pt>
                <c:pt idx="12">
                  <c:v>3722</c:v>
                </c:pt>
                <c:pt idx="13">
                  <c:v>2314</c:v>
                </c:pt>
                <c:pt idx="14">
                  <c:v>900</c:v>
                </c:pt>
                <c:pt idx="15">
                  <c:v>2978</c:v>
                </c:pt>
                <c:pt idx="16">
                  <c:v>4527</c:v>
                </c:pt>
                <c:pt idx="17">
                  <c:v>4046</c:v>
                </c:pt>
                <c:pt idx="18">
                  <c:v>4077</c:v>
                </c:pt>
                <c:pt idx="19">
                  <c:v>4136</c:v>
                </c:pt>
                <c:pt idx="20">
                  <c:v>2945</c:v>
                </c:pt>
                <c:pt idx="21">
                  <c:v>914</c:v>
                </c:pt>
                <c:pt idx="22">
                  <c:v>3665</c:v>
                </c:pt>
                <c:pt idx="23">
                  <c:v>5204</c:v>
                </c:pt>
                <c:pt idx="24">
                  <c:v>5777</c:v>
                </c:pt>
                <c:pt idx="25">
                  <c:v>5294</c:v>
                </c:pt>
                <c:pt idx="26">
                  <c:v>5563</c:v>
                </c:pt>
                <c:pt idx="27">
                  <c:v>3307</c:v>
                </c:pt>
                <c:pt idx="28">
                  <c:v>1720</c:v>
                </c:pt>
                <c:pt idx="29">
                  <c:v>4448</c:v>
                </c:pt>
                <c:pt idx="30">
                  <c:v>6957</c:v>
                </c:pt>
                <c:pt idx="31">
                  <c:v>7298</c:v>
                </c:pt>
                <c:pt idx="32">
                  <c:v>6670</c:v>
                </c:pt>
                <c:pt idx="33">
                  <c:v>7611</c:v>
                </c:pt>
                <c:pt idx="34">
                  <c:v>4311</c:v>
                </c:pt>
                <c:pt idx="35">
                  <c:v>2590</c:v>
                </c:pt>
                <c:pt idx="36">
                  <c:v>6271</c:v>
                </c:pt>
                <c:pt idx="37">
                  <c:v>9016</c:v>
                </c:pt>
                <c:pt idx="38">
                  <c:v>11749</c:v>
                </c:pt>
                <c:pt idx="39">
                  <c:v>3276</c:v>
                </c:pt>
                <c:pt idx="40">
                  <c:v>2084</c:v>
                </c:pt>
                <c:pt idx="41">
                  <c:v>2315</c:v>
                </c:pt>
                <c:pt idx="42">
                  <c:v>2753</c:v>
                </c:pt>
                <c:pt idx="43">
                  <c:v>8832</c:v>
                </c:pt>
                <c:pt idx="44">
                  <c:v>14121</c:v>
                </c:pt>
                <c:pt idx="45">
                  <c:v>14038</c:v>
                </c:pt>
                <c:pt idx="46">
                  <c:v>11083</c:v>
                </c:pt>
                <c:pt idx="47">
                  <c:v>2812</c:v>
                </c:pt>
                <c:pt idx="48">
                  <c:v>3660</c:v>
                </c:pt>
                <c:pt idx="49">
                  <c:v>4546</c:v>
                </c:pt>
                <c:pt idx="50">
                  <c:v>10282</c:v>
                </c:pt>
                <c:pt idx="51">
                  <c:v>14127</c:v>
                </c:pt>
                <c:pt idx="52">
                  <c:v>14874</c:v>
                </c:pt>
                <c:pt idx="53">
                  <c:v>12529</c:v>
                </c:pt>
                <c:pt idx="54">
                  <c:v>11086</c:v>
                </c:pt>
                <c:pt idx="55">
                  <c:v>7028</c:v>
                </c:pt>
                <c:pt idx="56">
                  <c:v>3229</c:v>
                </c:pt>
                <c:pt idx="57">
                  <c:v>7564</c:v>
                </c:pt>
                <c:pt idx="58">
                  <c:v>9073</c:v>
                </c:pt>
                <c:pt idx="59">
                  <c:v>9188</c:v>
                </c:pt>
                <c:pt idx="60">
                  <c:v>6648</c:v>
                </c:pt>
                <c:pt idx="61">
                  <c:v>7926</c:v>
                </c:pt>
                <c:pt idx="62">
                  <c:v>4299</c:v>
                </c:pt>
                <c:pt idx="63">
                  <c:v>2059</c:v>
                </c:pt>
                <c:pt idx="64">
                  <c:v>6275</c:v>
                </c:pt>
                <c:pt idx="65">
                  <c:v>8173</c:v>
                </c:pt>
                <c:pt idx="66">
                  <c:v>7048</c:v>
                </c:pt>
                <c:pt idx="67">
                  <c:v>6217</c:v>
                </c:pt>
                <c:pt idx="68">
                  <c:v>7054</c:v>
                </c:pt>
                <c:pt idx="69">
                  <c:v>3409</c:v>
                </c:pt>
                <c:pt idx="70">
                  <c:v>1821</c:v>
                </c:pt>
                <c:pt idx="71">
                  <c:v>5516</c:v>
                </c:pt>
                <c:pt idx="72">
                  <c:v>7769</c:v>
                </c:pt>
                <c:pt idx="73">
                  <c:v>7122</c:v>
                </c:pt>
                <c:pt idx="74">
                  <c:v>6844</c:v>
                </c:pt>
                <c:pt idx="75">
                  <c:v>6899</c:v>
                </c:pt>
                <c:pt idx="76">
                  <c:v>3257</c:v>
                </c:pt>
                <c:pt idx="77">
                  <c:v>1901</c:v>
                </c:pt>
                <c:pt idx="78">
                  <c:v>5828</c:v>
                </c:pt>
                <c:pt idx="79">
                  <c:v>7522</c:v>
                </c:pt>
                <c:pt idx="80">
                  <c:v>8110</c:v>
                </c:pt>
                <c:pt idx="81">
                  <c:v>6718</c:v>
                </c:pt>
                <c:pt idx="82">
                  <c:v>7146</c:v>
                </c:pt>
                <c:pt idx="83">
                  <c:v>3873</c:v>
                </c:pt>
                <c:pt idx="84">
                  <c:v>1705</c:v>
                </c:pt>
                <c:pt idx="85">
                  <c:v>6055</c:v>
                </c:pt>
                <c:pt idx="86">
                  <c:v>8610</c:v>
                </c:pt>
                <c:pt idx="87">
                  <c:v>7927</c:v>
                </c:pt>
                <c:pt idx="88">
                  <c:v>7411</c:v>
                </c:pt>
                <c:pt idx="89">
                  <c:v>7412</c:v>
                </c:pt>
                <c:pt idx="90">
                  <c:v>3981</c:v>
                </c:pt>
                <c:pt idx="91">
                  <c:v>1907</c:v>
                </c:pt>
                <c:pt idx="92">
                  <c:v>6980</c:v>
                </c:pt>
                <c:pt idx="93">
                  <c:v>10423</c:v>
                </c:pt>
                <c:pt idx="94">
                  <c:v>8906</c:v>
                </c:pt>
                <c:pt idx="95">
                  <c:v>9562</c:v>
                </c:pt>
                <c:pt idx="96">
                  <c:v>9391</c:v>
                </c:pt>
                <c:pt idx="97">
                  <c:v>5274</c:v>
                </c:pt>
                <c:pt idx="98">
                  <c:v>2802</c:v>
                </c:pt>
                <c:pt idx="99">
                  <c:v>9100</c:v>
                </c:pt>
                <c:pt idx="100">
                  <c:v>12953</c:v>
                </c:pt>
                <c:pt idx="101">
                  <c:v>11763</c:v>
                </c:pt>
                <c:pt idx="102">
                  <c:v>11907</c:v>
                </c:pt>
                <c:pt idx="103">
                  <c:v>11833</c:v>
                </c:pt>
                <c:pt idx="104">
                  <c:v>6031</c:v>
                </c:pt>
                <c:pt idx="105">
                  <c:v>3141</c:v>
                </c:pt>
                <c:pt idx="106">
                  <c:v>9745</c:v>
                </c:pt>
                <c:pt idx="107">
                  <c:v>13637</c:v>
                </c:pt>
                <c:pt idx="108">
                  <c:v>12459</c:v>
                </c:pt>
                <c:pt idx="109">
                  <c:v>11932</c:v>
                </c:pt>
                <c:pt idx="110">
                  <c:v>10664</c:v>
                </c:pt>
                <c:pt idx="111">
                  <c:v>7041</c:v>
                </c:pt>
                <c:pt idx="112">
                  <c:v>2675</c:v>
                </c:pt>
                <c:pt idx="113">
                  <c:v>8543</c:v>
                </c:pt>
                <c:pt idx="114">
                  <c:v>12341</c:v>
                </c:pt>
                <c:pt idx="115">
                  <c:v>11879</c:v>
                </c:pt>
                <c:pt idx="116">
                  <c:v>9037</c:v>
                </c:pt>
                <c:pt idx="117">
                  <c:v>11965</c:v>
                </c:pt>
                <c:pt idx="118">
                  <c:v>5133</c:v>
                </c:pt>
                <c:pt idx="119">
                  <c:v>2212</c:v>
                </c:pt>
                <c:pt idx="120">
                  <c:v>8600</c:v>
                </c:pt>
                <c:pt idx="121">
                  <c:v>11400</c:v>
                </c:pt>
                <c:pt idx="122">
                  <c:v>9838</c:v>
                </c:pt>
                <c:pt idx="123">
                  <c:v>8584</c:v>
                </c:pt>
                <c:pt idx="124">
                  <c:v>7629</c:v>
                </c:pt>
                <c:pt idx="125">
                  <c:v>4264</c:v>
                </c:pt>
                <c:pt idx="126">
                  <c:v>1690</c:v>
                </c:pt>
                <c:pt idx="127">
                  <c:v>6524</c:v>
                </c:pt>
                <c:pt idx="128">
                  <c:v>9197</c:v>
                </c:pt>
                <c:pt idx="129">
                  <c:v>7211</c:v>
                </c:pt>
                <c:pt idx="130">
                  <c:v>6247</c:v>
                </c:pt>
                <c:pt idx="131">
                  <c:v>6240</c:v>
                </c:pt>
                <c:pt idx="132">
                  <c:v>2963</c:v>
                </c:pt>
                <c:pt idx="133">
                  <c:v>1197</c:v>
                </c:pt>
                <c:pt idx="134">
                  <c:v>5717</c:v>
                </c:pt>
                <c:pt idx="135">
                  <c:v>7032</c:v>
                </c:pt>
                <c:pt idx="136">
                  <c:v>5858</c:v>
                </c:pt>
                <c:pt idx="137">
                  <c:v>5078</c:v>
                </c:pt>
                <c:pt idx="138">
                  <c:v>2885</c:v>
                </c:pt>
                <c:pt idx="139">
                  <c:v>1715</c:v>
                </c:pt>
                <c:pt idx="140">
                  <c:v>1302</c:v>
                </c:pt>
                <c:pt idx="141">
                  <c:v>996</c:v>
                </c:pt>
                <c:pt idx="142">
                  <c:v>4566</c:v>
                </c:pt>
                <c:pt idx="143">
                  <c:v>5863</c:v>
                </c:pt>
                <c:pt idx="144">
                  <c:v>4287</c:v>
                </c:pt>
                <c:pt idx="145">
                  <c:v>3925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FD6-40BF-820C-488D15CC751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524901576"/>
        <c:axId val="524901968"/>
      </c:barChart>
      <c:dateAx>
        <c:axId val="524901576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low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524901968"/>
        <c:crosses val="autoZero"/>
        <c:auto val="1"/>
        <c:lblOffset val="100"/>
        <c:baseTimeUnit val="days"/>
        <c:majorUnit val="2"/>
        <c:majorTimeUnit val="days"/>
      </c:dateAx>
      <c:valAx>
        <c:axId val="524901968"/>
        <c:scaling>
          <c:orientation val="minMax"/>
          <c:max val="22000"/>
        </c:scaling>
        <c:delete val="0"/>
        <c:axPos val="l"/>
        <c:numFmt formatCode="#,##0" sourceLinked="0"/>
        <c:majorTickMark val="out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524901576"/>
        <c:crosses val="autoZero"/>
        <c:crossBetween val="between"/>
        <c:majorUnit val="2000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cs-CZ"/>
    </a:p>
  </c:txPr>
  <c:externalData r:id="rId3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9.2813385876312507E-2"/>
          <c:y val="2.1062642868505919E-2"/>
          <c:w val="0.86437848759276137"/>
          <c:h val="0.85383159440952938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druhá dávka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Sheet1!$C$1:$DC$1</c:f>
              <c:strCache>
                <c:ptCount val="105"/>
                <c:pt idx="0">
                  <c:v>28-XII.</c:v>
                </c:pt>
                <c:pt idx="1">
                  <c:v>29-XII.</c:v>
                </c:pt>
                <c:pt idx="2">
                  <c:v>30-XII.</c:v>
                </c:pt>
                <c:pt idx="3">
                  <c:v>31-XII.</c:v>
                </c:pt>
                <c:pt idx="4">
                  <c:v>1-I.</c:v>
                </c:pt>
                <c:pt idx="5">
                  <c:v>2-I.</c:v>
                </c:pt>
                <c:pt idx="6">
                  <c:v>3-I.</c:v>
                </c:pt>
                <c:pt idx="7">
                  <c:v>4-I.</c:v>
                </c:pt>
                <c:pt idx="8">
                  <c:v>5-I.</c:v>
                </c:pt>
                <c:pt idx="9">
                  <c:v>6-I.</c:v>
                </c:pt>
                <c:pt idx="10">
                  <c:v>7-I.</c:v>
                </c:pt>
                <c:pt idx="11">
                  <c:v>8-I.</c:v>
                </c:pt>
                <c:pt idx="12">
                  <c:v>9-I.</c:v>
                </c:pt>
                <c:pt idx="13">
                  <c:v>10-I.</c:v>
                </c:pt>
                <c:pt idx="14">
                  <c:v>11-I.</c:v>
                </c:pt>
                <c:pt idx="15">
                  <c:v>12-I.</c:v>
                </c:pt>
                <c:pt idx="16">
                  <c:v>13-I.</c:v>
                </c:pt>
                <c:pt idx="17">
                  <c:v>14-I.</c:v>
                </c:pt>
                <c:pt idx="18">
                  <c:v>15-I.</c:v>
                </c:pt>
                <c:pt idx="19">
                  <c:v>16-I.</c:v>
                </c:pt>
                <c:pt idx="20">
                  <c:v>17-I.</c:v>
                </c:pt>
                <c:pt idx="21">
                  <c:v>18-I.</c:v>
                </c:pt>
                <c:pt idx="22">
                  <c:v>19-I.</c:v>
                </c:pt>
                <c:pt idx="23">
                  <c:v>20-I.</c:v>
                </c:pt>
                <c:pt idx="24">
                  <c:v>21-I.</c:v>
                </c:pt>
                <c:pt idx="25">
                  <c:v>22-I.</c:v>
                </c:pt>
                <c:pt idx="26">
                  <c:v>23-I.</c:v>
                </c:pt>
                <c:pt idx="27">
                  <c:v>24-I.</c:v>
                </c:pt>
                <c:pt idx="28">
                  <c:v>25-I.</c:v>
                </c:pt>
                <c:pt idx="29">
                  <c:v>26-I.</c:v>
                </c:pt>
                <c:pt idx="30">
                  <c:v>27-I.</c:v>
                </c:pt>
                <c:pt idx="31">
                  <c:v>28-I.</c:v>
                </c:pt>
                <c:pt idx="32">
                  <c:v>29-I.</c:v>
                </c:pt>
                <c:pt idx="33">
                  <c:v>30-I.</c:v>
                </c:pt>
                <c:pt idx="34">
                  <c:v>31-I.</c:v>
                </c:pt>
                <c:pt idx="35">
                  <c:v>1-II.</c:v>
                </c:pt>
                <c:pt idx="36">
                  <c:v>2-II.</c:v>
                </c:pt>
                <c:pt idx="37">
                  <c:v>3-II.</c:v>
                </c:pt>
                <c:pt idx="38">
                  <c:v>4-II.</c:v>
                </c:pt>
                <c:pt idx="39">
                  <c:v>5-II.</c:v>
                </c:pt>
                <c:pt idx="40">
                  <c:v>6-II.</c:v>
                </c:pt>
                <c:pt idx="41">
                  <c:v>7-II.</c:v>
                </c:pt>
                <c:pt idx="42">
                  <c:v>8-II.</c:v>
                </c:pt>
                <c:pt idx="43">
                  <c:v>9-II.</c:v>
                </c:pt>
                <c:pt idx="44">
                  <c:v>10-II.</c:v>
                </c:pt>
                <c:pt idx="45">
                  <c:v>11-II.</c:v>
                </c:pt>
                <c:pt idx="46">
                  <c:v>12-II.</c:v>
                </c:pt>
                <c:pt idx="47">
                  <c:v>13-II.</c:v>
                </c:pt>
                <c:pt idx="48">
                  <c:v>14-II.</c:v>
                </c:pt>
                <c:pt idx="49">
                  <c:v>15-II.</c:v>
                </c:pt>
                <c:pt idx="50">
                  <c:v>16-II.</c:v>
                </c:pt>
                <c:pt idx="51">
                  <c:v>17-II.</c:v>
                </c:pt>
                <c:pt idx="52">
                  <c:v>18-II.</c:v>
                </c:pt>
                <c:pt idx="53">
                  <c:v>19-II.</c:v>
                </c:pt>
                <c:pt idx="54">
                  <c:v>20-II.</c:v>
                </c:pt>
                <c:pt idx="55">
                  <c:v>21-II.</c:v>
                </c:pt>
                <c:pt idx="56">
                  <c:v>22-II.</c:v>
                </c:pt>
                <c:pt idx="57">
                  <c:v>23-II.</c:v>
                </c:pt>
                <c:pt idx="58">
                  <c:v>24-II.</c:v>
                </c:pt>
                <c:pt idx="59">
                  <c:v>25-II.</c:v>
                </c:pt>
                <c:pt idx="60">
                  <c:v>26-II.</c:v>
                </c:pt>
                <c:pt idx="61">
                  <c:v>27-II.</c:v>
                </c:pt>
                <c:pt idx="62">
                  <c:v>28-II.</c:v>
                </c:pt>
                <c:pt idx="63">
                  <c:v>1-III.</c:v>
                </c:pt>
                <c:pt idx="64">
                  <c:v>2-III.</c:v>
                </c:pt>
                <c:pt idx="65">
                  <c:v>3-III.</c:v>
                </c:pt>
                <c:pt idx="66">
                  <c:v>4-III.</c:v>
                </c:pt>
                <c:pt idx="67">
                  <c:v>5-III.</c:v>
                </c:pt>
                <c:pt idx="68">
                  <c:v>6-III.</c:v>
                </c:pt>
                <c:pt idx="69">
                  <c:v>7-III.</c:v>
                </c:pt>
                <c:pt idx="70">
                  <c:v>8-III.</c:v>
                </c:pt>
                <c:pt idx="71">
                  <c:v>9-III.</c:v>
                </c:pt>
                <c:pt idx="72">
                  <c:v>10-III.</c:v>
                </c:pt>
                <c:pt idx="73">
                  <c:v>11-III.</c:v>
                </c:pt>
                <c:pt idx="74">
                  <c:v>12-III.</c:v>
                </c:pt>
                <c:pt idx="75">
                  <c:v>13-III.</c:v>
                </c:pt>
                <c:pt idx="76">
                  <c:v>14-III.</c:v>
                </c:pt>
                <c:pt idx="77">
                  <c:v>15-III.</c:v>
                </c:pt>
                <c:pt idx="78">
                  <c:v>16-III.</c:v>
                </c:pt>
                <c:pt idx="79">
                  <c:v>17-III.</c:v>
                </c:pt>
                <c:pt idx="80">
                  <c:v>18-III.</c:v>
                </c:pt>
                <c:pt idx="81">
                  <c:v>19-III.</c:v>
                </c:pt>
                <c:pt idx="82">
                  <c:v>20-III.</c:v>
                </c:pt>
                <c:pt idx="83">
                  <c:v>21-III.</c:v>
                </c:pt>
                <c:pt idx="84">
                  <c:v>22-III.</c:v>
                </c:pt>
                <c:pt idx="85">
                  <c:v>23-III.</c:v>
                </c:pt>
                <c:pt idx="86">
                  <c:v>24-III.</c:v>
                </c:pt>
                <c:pt idx="87">
                  <c:v>25-III.</c:v>
                </c:pt>
                <c:pt idx="88">
                  <c:v>26-III.</c:v>
                </c:pt>
                <c:pt idx="89">
                  <c:v>27-III.</c:v>
                </c:pt>
                <c:pt idx="90">
                  <c:v>28-III.</c:v>
                </c:pt>
                <c:pt idx="91">
                  <c:v>29-III.</c:v>
                </c:pt>
                <c:pt idx="92">
                  <c:v>30-III.</c:v>
                </c:pt>
                <c:pt idx="93">
                  <c:v>31-III.</c:v>
                </c:pt>
                <c:pt idx="94">
                  <c:v>1-IV.</c:v>
                </c:pt>
                <c:pt idx="95">
                  <c:v>2-IV.</c:v>
                </c:pt>
                <c:pt idx="96">
                  <c:v>3-IV.</c:v>
                </c:pt>
                <c:pt idx="97">
                  <c:v>4-IV.</c:v>
                </c:pt>
                <c:pt idx="98">
                  <c:v>5-IV.</c:v>
                </c:pt>
                <c:pt idx="99">
                  <c:v>6-IV.</c:v>
                </c:pt>
                <c:pt idx="100">
                  <c:v>7-IV.</c:v>
                </c:pt>
                <c:pt idx="101">
                  <c:v>8-IV.</c:v>
                </c:pt>
                <c:pt idx="102">
                  <c:v>9-IV.</c:v>
                </c:pt>
                <c:pt idx="103">
                  <c:v>10-IV.</c:v>
                </c:pt>
                <c:pt idx="104">
                  <c:v>11-IV.</c:v>
                </c:pt>
              </c:strCache>
            </c:strRef>
          </c:cat>
          <c:val>
            <c:numRef>
              <c:f>Sheet1!$C$2:$DC$2</c:f>
              <c:numCache>
                <c:formatCode>General</c:formatCode>
                <c:ptCount val="105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2</c:v>
                </c:pt>
                <c:pt idx="20">
                  <c:v>633</c:v>
                </c:pt>
                <c:pt idx="21">
                  <c:v>2435</c:v>
                </c:pt>
                <c:pt idx="22">
                  <c:v>5133</c:v>
                </c:pt>
                <c:pt idx="23">
                  <c:v>7752</c:v>
                </c:pt>
                <c:pt idx="24">
                  <c:v>9469</c:v>
                </c:pt>
                <c:pt idx="25">
                  <c:v>10502</c:v>
                </c:pt>
                <c:pt idx="26">
                  <c:v>11367</c:v>
                </c:pt>
                <c:pt idx="27">
                  <c:v>12228</c:v>
                </c:pt>
                <c:pt idx="28">
                  <c:v>15167</c:v>
                </c:pt>
                <c:pt idx="29">
                  <c:v>19115</c:v>
                </c:pt>
                <c:pt idx="30">
                  <c:v>23593</c:v>
                </c:pt>
                <c:pt idx="31">
                  <c:v>29672</c:v>
                </c:pt>
                <c:pt idx="32">
                  <c:v>37452</c:v>
                </c:pt>
                <c:pt idx="33">
                  <c:v>38531</c:v>
                </c:pt>
                <c:pt idx="34">
                  <c:v>39668</c:v>
                </c:pt>
                <c:pt idx="35">
                  <c:v>47527</c:v>
                </c:pt>
                <c:pt idx="36">
                  <c:v>57675</c:v>
                </c:pt>
                <c:pt idx="37">
                  <c:v>68613</c:v>
                </c:pt>
                <c:pt idx="38">
                  <c:v>81505</c:v>
                </c:pt>
                <c:pt idx="39">
                  <c:v>92095</c:v>
                </c:pt>
                <c:pt idx="40">
                  <c:v>94423</c:v>
                </c:pt>
                <c:pt idx="41">
                  <c:v>96891</c:v>
                </c:pt>
                <c:pt idx="42">
                  <c:v>108209</c:v>
                </c:pt>
                <c:pt idx="43">
                  <c:v>120044</c:v>
                </c:pt>
                <c:pt idx="44">
                  <c:v>133120</c:v>
                </c:pt>
                <c:pt idx="45">
                  <c:v>149169</c:v>
                </c:pt>
                <c:pt idx="46">
                  <c:v>163767</c:v>
                </c:pt>
                <c:pt idx="47">
                  <c:v>166721</c:v>
                </c:pt>
                <c:pt idx="48">
                  <c:v>168087</c:v>
                </c:pt>
                <c:pt idx="49" formatCode="#,##0">
                  <c:v>177378</c:v>
                </c:pt>
                <c:pt idx="50" formatCode="#,##0">
                  <c:v>186291</c:v>
                </c:pt>
                <c:pt idx="51" formatCode="#,##0">
                  <c:v>194503</c:v>
                </c:pt>
                <c:pt idx="52" formatCode="#,##0">
                  <c:v>202465</c:v>
                </c:pt>
                <c:pt idx="53" formatCode="#,##0">
                  <c:v>209673</c:v>
                </c:pt>
                <c:pt idx="54" formatCode="#,##0">
                  <c:v>210835</c:v>
                </c:pt>
                <c:pt idx="55" formatCode="#,##0">
                  <c:v>211836</c:v>
                </c:pt>
                <c:pt idx="56" formatCode="#,##0">
                  <c:v>217808</c:v>
                </c:pt>
                <c:pt idx="57" formatCode="#,##0">
                  <c:v>224696</c:v>
                </c:pt>
                <c:pt idx="58" formatCode="#,##0">
                  <c:v>230669</c:v>
                </c:pt>
                <c:pt idx="59" formatCode="#,##0">
                  <c:v>236167</c:v>
                </c:pt>
                <c:pt idx="60" formatCode="#,##0">
                  <c:v>241419</c:v>
                </c:pt>
                <c:pt idx="61" formatCode="#,##0">
                  <c:v>241967</c:v>
                </c:pt>
                <c:pt idx="62" formatCode="#,##0">
                  <c:v>242506</c:v>
                </c:pt>
                <c:pt idx="63" formatCode="#,##0">
                  <c:v>245928</c:v>
                </c:pt>
                <c:pt idx="64" formatCode="#,##0">
                  <c:v>249431</c:v>
                </c:pt>
                <c:pt idx="65" formatCode="#,##0">
                  <c:v>253886</c:v>
                </c:pt>
                <c:pt idx="66" formatCode="#,##0">
                  <c:v>258482</c:v>
                </c:pt>
                <c:pt idx="67" formatCode="#,##0">
                  <c:v>263804</c:v>
                </c:pt>
                <c:pt idx="68" formatCode="#,##0">
                  <c:v>264636</c:v>
                </c:pt>
                <c:pt idx="69" formatCode="#,##0">
                  <c:v>265459</c:v>
                </c:pt>
                <c:pt idx="70" formatCode="#,##0">
                  <c:v>270245</c:v>
                </c:pt>
                <c:pt idx="71" formatCode="#,##0">
                  <c:v>276548</c:v>
                </c:pt>
                <c:pt idx="72" formatCode="#,##0">
                  <c:v>283423</c:v>
                </c:pt>
                <c:pt idx="73" formatCode="#,##0">
                  <c:v>291705</c:v>
                </c:pt>
                <c:pt idx="74" formatCode="#,##0">
                  <c:v>300038</c:v>
                </c:pt>
                <c:pt idx="75" formatCode="#,##0">
                  <c:v>301307</c:v>
                </c:pt>
                <c:pt idx="76" formatCode="#,##0">
                  <c:v>302426</c:v>
                </c:pt>
                <c:pt idx="77" formatCode="#,##0">
                  <c:v>311117</c:v>
                </c:pt>
                <c:pt idx="78" formatCode="#,##0">
                  <c:v>321528</c:v>
                </c:pt>
                <c:pt idx="79" formatCode="#,##0">
                  <c:v>331944</c:v>
                </c:pt>
                <c:pt idx="80" formatCode="#,##0">
                  <c:v>344252</c:v>
                </c:pt>
                <c:pt idx="81" formatCode="#,##0">
                  <c:v>357730</c:v>
                </c:pt>
                <c:pt idx="82" formatCode="#,##0">
                  <c:v>359726</c:v>
                </c:pt>
                <c:pt idx="83" formatCode="#,##0">
                  <c:v>361247</c:v>
                </c:pt>
                <c:pt idx="84" formatCode="#,##0">
                  <c:v>373580</c:v>
                </c:pt>
                <c:pt idx="85" formatCode="#,##0">
                  <c:v>386795</c:v>
                </c:pt>
                <c:pt idx="86" formatCode="#,##0">
                  <c:v>402367</c:v>
                </c:pt>
                <c:pt idx="87" formatCode="#,##0">
                  <c:v>420072</c:v>
                </c:pt>
                <c:pt idx="88" formatCode="#,##0">
                  <c:v>437391</c:v>
                </c:pt>
                <c:pt idx="89" formatCode="#,##0">
                  <c:v>442133</c:v>
                </c:pt>
                <c:pt idx="90" formatCode="#,##0">
                  <c:v>446215</c:v>
                </c:pt>
                <c:pt idx="91" formatCode="#,##0">
                  <c:v>466662</c:v>
                </c:pt>
                <c:pt idx="92" formatCode="#,##0">
                  <c:v>488610</c:v>
                </c:pt>
                <c:pt idx="93" formatCode="#,##0">
                  <c:v>515178</c:v>
                </c:pt>
                <c:pt idx="94" formatCode="#,##0">
                  <c:v>546794</c:v>
                </c:pt>
                <c:pt idx="95" formatCode="#,##0">
                  <c:v>559425</c:v>
                </c:pt>
                <c:pt idx="96" formatCode="#,##0">
                  <c:v>570262</c:v>
                </c:pt>
                <c:pt idx="97" formatCode="#,##0">
                  <c:v>578949</c:v>
                </c:pt>
                <c:pt idx="98" formatCode="#,##0">
                  <c:v>586062</c:v>
                </c:pt>
                <c:pt idx="99" formatCode="#,##0">
                  <c:v>614895</c:v>
                </c:pt>
                <c:pt idx="100" formatCode="#,##0">
                  <c:v>636468</c:v>
                </c:pt>
                <c:pt idx="101" formatCode="#,##0">
                  <c:v>666100</c:v>
                </c:pt>
                <c:pt idx="102" formatCode="#,##0">
                  <c:v>694450</c:v>
                </c:pt>
                <c:pt idx="103" formatCode="#,##0">
                  <c:v>709142</c:v>
                </c:pt>
                <c:pt idx="104" formatCode="#,##0">
                  <c:v>718765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D43-43C0-B046-DC96016FC492}"/>
            </c:ext>
          </c:extLst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první dávka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Sheet1!$C$1:$DC$1</c:f>
              <c:strCache>
                <c:ptCount val="105"/>
                <c:pt idx="0">
                  <c:v>28-XII.</c:v>
                </c:pt>
                <c:pt idx="1">
                  <c:v>29-XII.</c:v>
                </c:pt>
                <c:pt idx="2">
                  <c:v>30-XII.</c:v>
                </c:pt>
                <c:pt idx="3">
                  <c:v>31-XII.</c:v>
                </c:pt>
                <c:pt idx="4">
                  <c:v>1-I.</c:v>
                </c:pt>
                <c:pt idx="5">
                  <c:v>2-I.</c:v>
                </c:pt>
                <c:pt idx="6">
                  <c:v>3-I.</c:v>
                </c:pt>
                <c:pt idx="7">
                  <c:v>4-I.</c:v>
                </c:pt>
                <c:pt idx="8">
                  <c:v>5-I.</c:v>
                </c:pt>
                <c:pt idx="9">
                  <c:v>6-I.</c:v>
                </c:pt>
                <c:pt idx="10">
                  <c:v>7-I.</c:v>
                </c:pt>
                <c:pt idx="11">
                  <c:v>8-I.</c:v>
                </c:pt>
                <c:pt idx="12">
                  <c:v>9-I.</c:v>
                </c:pt>
                <c:pt idx="13">
                  <c:v>10-I.</c:v>
                </c:pt>
                <c:pt idx="14">
                  <c:v>11-I.</c:v>
                </c:pt>
                <c:pt idx="15">
                  <c:v>12-I.</c:v>
                </c:pt>
                <c:pt idx="16">
                  <c:v>13-I.</c:v>
                </c:pt>
                <c:pt idx="17">
                  <c:v>14-I.</c:v>
                </c:pt>
                <c:pt idx="18">
                  <c:v>15-I.</c:v>
                </c:pt>
                <c:pt idx="19">
                  <c:v>16-I.</c:v>
                </c:pt>
                <c:pt idx="20">
                  <c:v>17-I.</c:v>
                </c:pt>
                <c:pt idx="21">
                  <c:v>18-I.</c:v>
                </c:pt>
                <c:pt idx="22">
                  <c:v>19-I.</c:v>
                </c:pt>
                <c:pt idx="23">
                  <c:v>20-I.</c:v>
                </c:pt>
                <c:pt idx="24">
                  <c:v>21-I.</c:v>
                </c:pt>
                <c:pt idx="25">
                  <c:v>22-I.</c:v>
                </c:pt>
                <c:pt idx="26">
                  <c:v>23-I.</c:v>
                </c:pt>
                <c:pt idx="27">
                  <c:v>24-I.</c:v>
                </c:pt>
                <c:pt idx="28">
                  <c:v>25-I.</c:v>
                </c:pt>
                <c:pt idx="29">
                  <c:v>26-I.</c:v>
                </c:pt>
                <c:pt idx="30">
                  <c:v>27-I.</c:v>
                </c:pt>
                <c:pt idx="31">
                  <c:v>28-I.</c:v>
                </c:pt>
                <c:pt idx="32">
                  <c:v>29-I.</c:v>
                </c:pt>
                <c:pt idx="33">
                  <c:v>30-I.</c:v>
                </c:pt>
                <c:pt idx="34">
                  <c:v>31-I.</c:v>
                </c:pt>
                <c:pt idx="35">
                  <c:v>1-II.</c:v>
                </c:pt>
                <c:pt idx="36">
                  <c:v>2-II.</c:v>
                </c:pt>
                <c:pt idx="37">
                  <c:v>3-II.</c:v>
                </c:pt>
                <c:pt idx="38">
                  <c:v>4-II.</c:v>
                </c:pt>
                <c:pt idx="39">
                  <c:v>5-II.</c:v>
                </c:pt>
                <c:pt idx="40">
                  <c:v>6-II.</c:v>
                </c:pt>
                <c:pt idx="41">
                  <c:v>7-II.</c:v>
                </c:pt>
                <c:pt idx="42">
                  <c:v>8-II.</c:v>
                </c:pt>
                <c:pt idx="43">
                  <c:v>9-II.</c:v>
                </c:pt>
                <c:pt idx="44">
                  <c:v>10-II.</c:v>
                </c:pt>
                <c:pt idx="45">
                  <c:v>11-II.</c:v>
                </c:pt>
                <c:pt idx="46">
                  <c:v>12-II.</c:v>
                </c:pt>
                <c:pt idx="47">
                  <c:v>13-II.</c:v>
                </c:pt>
                <c:pt idx="48">
                  <c:v>14-II.</c:v>
                </c:pt>
                <c:pt idx="49">
                  <c:v>15-II.</c:v>
                </c:pt>
                <c:pt idx="50">
                  <c:v>16-II.</c:v>
                </c:pt>
                <c:pt idx="51">
                  <c:v>17-II.</c:v>
                </c:pt>
                <c:pt idx="52">
                  <c:v>18-II.</c:v>
                </c:pt>
                <c:pt idx="53">
                  <c:v>19-II.</c:v>
                </c:pt>
                <c:pt idx="54">
                  <c:v>20-II.</c:v>
                </c:pt>
                <c:pt idx="55">
                  <c:v>21-II.</c:v>
                </c:pt>
                <c:pt idx="56">
                  <c:v>22-II.</c:v>
                </c:pt>
                <c:pt idx="57">
                  <c:v>23-II.</c:v>
                </c:pt>
                <c:pt idx="58">
                  <c:v>24-II.</c:v>
                </c:pt>
                <c:pt idx="59">
                  <c:v>25-II.</c:v>
                </c:pt>
                <c:pt idx="60">
                  <c:v>26-II.</c:v>
                </c:pt>
                <c:pt idx="61">
                  <c:v>27-II.</c:v>
                </c:pt>
                <c:pt idx="62">
                  <c:v>28-II.</c:v>
                </c:pt>
                <c:pt idx="63">
                  <c:v>1-III.</c:v>
                </c:pt>
                <c:pt idx="64">
                  <c:v>2-III.</c:v>
                </c:pt>
                <c:pt idx="65">
                  <c:v>3-III.</c:v>
                </c:pt>
                <c:pt idx="66">
                  <c:v>4-III.</c:v>
                </c:pt>
                <c:pt idx="67">
                  <c:v>5-III.</c:v>
                </c:pt>
                <c:pt idx="68">
                  <c:v>6-III.</c:v>
                </c:pt>
                <c:pt idx="69">
                  <c:v>7-III.</c:v>
                </c:pt>
                <c:pt idx="70">
                  <c:v>8-III.</c:v>
                </c:pt>
                <c:pt idx="71">
                  <c:v>9-III.</c:v>
                </c:pt>
                <c:pt idx="72">
                  <c:v>10-III.</c:v>
                </c:pt>
                <c:pt idx="73">
                  <c:v>11-III.</c:v>
                </c:pt>
                <c:pt idx="74">
                  <c:v>12-III.</c:v>
                </c:pt>
                <c:pt idx="75">
                  <c:v>13-III.</c:v>
                </c:pt>
                <c:pt idx="76">
                  <c:v>14-III.</c:v>
                </c:pt>
                <c:pt idx="77">
                  <c:v>15-III.</c:v>
                </c:pt>
                <c:pt idx="78">
                  <c:v>16-III.</c:v>
                </c:pt>
                <c:pt idx="79">
                  <c:v>17-III.</c:v>
                </c:pt>
                <c:pt idx="80">
                  <c:v>18-III.</c:v>
                </c:pt>
                <c:pt idx="81">
                  <c:v>19-III.</c:v>
                </c:pt>
                <c:pt idx="82">
                  <c:v>20-III.</c:v>
                </c:pt>
                <c:pt idx="83">
                  <c:v>21-III.</c:v>
                </c:pt>
                <c:pt idx="84">
                  <c:v>22-III.</c:v>
                </c:pt>
                <c:pt idx="85">
                  <c:v>23-III.</c:v>
                </c:pt>
                <c:pt idx="86">
                  <c:v>24-III.</c:v>
                </c:pt>
                <c:pt idx="87">
                  <c:v>25-III.</c:v>
                </c:pt>
                <c:pt idx="88">
                  <c:v>26-III.</c:v>
                </c:pt>
                <c:pt idx="89">
                  <c:v>27-III.</c:v>
                </c:pt>
                <c:pt idx="90">
                  <c:v>28-III.</c:v>
                </c:pt>
                <c:pt idx="91">
                  <c:v>29-III.</c:v>
                </c:pt>
                <c:pt idx="92">
                  <c:v>30-III.</c:v>
                </c:pt>
                <c:pt idx="93">
                  <c:v>31-III.</c:v>
                </c:pt>
                <c:pt idx="94">
                  <c:v>1-IV.</c:v>
                </c:pt>
                <c:pt idx="95">
                  <c:v>2-IV.</c:v>
                </c:pt>
                <c:pt idx="96">
                  <c:v>3-IV.</c:v>
                </c:pt>
                <c:pt idx="97">
                  <c:v>4-IV.</c:v>
                </c:pt>
                <c:pt idx="98">
                  <c:v>5-IV.</c:v>
                </c:pt>
                <c:pt idx="99">
                  <c:v>6-IV.</c:v>
                </c:pt>
                <c:pt idx="100">
                  <c:v>7-IV.</c:v>
                </c:pt>
                <c:pt idx="101">
                  <c:v>8-IV.</c:v>
                </c:pt>
                <c:pt idx="102">
                  <c:v>9-IV.</c:v>
                </c:pt>
                <c:pt idx="103">
                  <c:v>10-IV.</c:v>
                </c:pt>
                <c:pt idx="104">
                  <c:v>11-IV.</c:v>
                </c:pt>
              </c:strCache>
            </c:strRef>
          </c:cat>
          <c:val>
            <c:numRef>
              <c:f>Sheet1!$C$3:$DC$3</c:f>
              <c:numCache>
                <c:formatCode>General</c:formatCode>
                <c:ptCount val="105"/>
                <c:pt idx="0">
                  <c:v>3542</c:v>
                </c:pt>
                <c:pt idx="1">
                  <c:v>6985</c:v>
                </c:pt>
                <c:pt idx="2">
                  <c:v>10451</c:v>
                </c:pt>
                <c:pt idx="3">
                  <c:v>11756</c:v>
                </c:pt>
                <c:pt idx="4">
                  <c:v>12016</c:v>
                </c:pt>
                <c:pt idx="5">
                  <c:v>13265</c:v>
                </c:pt>
                <c:pt idx="6">
                  <c:v>14178</c:v>
                </c:pt>
                <c:pt idx="7">
                  <c:v>17742</c:v>
                </c:pt>
                <c:pt idx="8">
                  <c:v>22234</c:v>
                </c:pt>
                <c:pt idx="9">
                  <c:v>28044</c:v>
                </c:pt>
                <c:pt idx="10">
                  <c:v>35994</c:v>
                </c:pt>
                <c:pt idx="11">
                  <c:v>45915</c:v>
                </c:pt>
                <c:pt idx="12">
                  <c:v>47923</c:v>
                </c:pt>
                <c:pt idx="13">
                  <c:v>49643</c:v>
                </c:pt>
                <c:pt idx="14">
                  <c:v>59421</c:v>
                </c:pt>
                <c:pt idx="15">
                  <c:v>72769</c:v>
                </c:pt>
                <c:pt idx="16">
                  <c:v>86235</c:v>
                </c:pt>
                <c:pt idx="17">
                  <c:v>101392</c:v>
                </c:pt>
                <c:pt idx="18">
                  <c:v>115305</c:v>
                </c:pt>
                <c:pt idx="19">
                  <c:v>118676</c:v>
                </c:pt>
                <c:pt idx="20">
                  <c:v>121269</c:v>
                </c:pt>
                <c:pt idx="21">
                  <c:v>133719</c:v>
                </c:pt>
                <c:pt idx="22">
                  <c:v>146152</c:v>
                </c:pt>
                <c:pt idx="23">
                  <c:v>159689</c:v>
                </c:pt>
                <c:pt idx="24">
                  <c:v>175202</c:v>
                </c:pt>
                <c:pt idx="25">
                  <c:v>189925</c:v>
                </c:pt>
                <c:pt idx="26">
                  <c:v>193190</c:v>
                </c:pt>
                <c:pt idx="27">
                  <c:v>195429</c:v>
                </c:pt>
                <c:pt idx="28">
                  <c:v>205027</c:v>
                </c:pt>
                <c:pt idx="29">
                  <c:v>215509</c:v>
                </c:pt>
                <c:pt idx="30">
                  <c:v>224479</c:v>
                </c:pt>
                <c:pt idx="31">
                  <c:v>231506</c:v>
                </c:pt>
                <c:pt idx="32">
                  <c:v>237679</c:v>
                </c:pt>
                <c:pt idx="33">
                  <c:v>238396</c:v>
                </c:pt>
                <c:pt idx="34">
                  <c:v>239096</c:v>
                </c:pt>
                <c:pt idx="35">
                  <c:v>243029</c:v>
                </c:pt>
                <c:pt idx="36">
                  <c:v>247143</c:v>
                </c:pt>
                <c:pt idx="37">
                  <c:v>251523</c:v>
                </c:pt>
                <c:pt idx="38">
                  <c:v>256386</c:v>
                </c:pt>
                <c:pt idx="39">
                  <c:v>261808</c:v>
                </c:pt>
                <c:pt idx="40">
                  <c:v>262642</c:v>
                </c:pt>
                <c:pt idx="41">
                  <c:v>263485</c:v>
                </c:pt>
                <c:pt idx="42">
                  <c:v>267489</c:v>
                </c:pt>
                <c:pt idx="43">
                  <c:v>272518</c:v>
                </c:pt>
                <c:pt idx="44">
                  <c:v>278030</c:v>
                </c:pt>
                <c:pt idx="45">
                  <c:v>284286</c:v>
                </c:pt>
                <c:pt idx="46">
                  <c:v>290973</c:v>
                </c:pt>
                <c:pt idx="47">
                  <c:v>292540</c:v>
                </c:pt>
                <c:pt idx="48">
                  <c:v>293527</c:v>
                </c:pt>
                <c:pt idx="49" formatCode="#,##0">
                  <c:v>299897</c:v>
                </c:pt>
                <c:pt idx="50" formatCode="#,##0">
                  <c:v>308509</c:v>
                </c:pt>
                <c:pt idx="51" formatCode="#,##0">
                  <c:v>318136</c:v>
                </c:pt>
                <c:pt idx="52" formatCode="#,##0">
                  <c:v>330363</c:v>
                </c:pt>
                <c:pt idx="53" formatCode="#,##0">
                  <c:v>342073</c:v>
                </c:pt>
                <c:pt idx="54" formatCode="#,##0">
                  <c:v>343985</c:v>
                </c:pt>
                <c:pt idx="55" formatCode="#,##0">
                  <c:v>345003</c:v>
                </c:pt>
                <c:pt idx="56" formatCode="#,##0">
                  <c:v>355048</c:v>
                </c:pt>
                <c:pt idx="57" formatCode="#,##0">
                  <c:v>367830</c:v>
                </c:pt>
                <c:pt idx="58" formatCode="#,##0">
                  <c:v>381577</c:v>
                </c:pt>
                <c:pt idx="59" formatCode="#,##0">
                  <c:v>399408</c:v>
                </c:pt>
                <c:pt idx="60" formatCode="#,##0">
                  <c:v>415397</c:v>
                </c:pt>
                <c:pt idx="61" formatCode="#,##0">
                  <c:v>418323</c:v>
                </c:pt>
                <c:pt idx="62" formatCode="#,##0">
                  <c:v>420645</c:v>
                </c:pt>
                <c:pt idx="63" formatCode="#,##0">
                  <c:v>439907</c:v>
                </c:pt>
                <c:pt idx="64" formatCode="#,##0">
                  <c:v>466602</c:v>
                </c:pt>
                <c:pt idx="65" formatCode="#,##0">
                  <c:v>496894</c:v>
                </c:pt>
                <c:pt idx="66" formatCode="#,##0">
                  <c:v>529493</c:v>
                </c:pt>
                <c:pt idx="67" formatCode="#,##0">
                  <c:v>557893</c:v>
                </c:pt>
                <c:pt idx="68" formatCode="#,##0">
                  <c:v>569838</c:v>
                </c:pt>
                <c:pt idx="69" formatCode="#,##0">
                  <c:v>581145</c:v>
                </c:pt>
                <c:pt idx="70" formatCode="#,##0">
                  <c:v>610515</c:v>
                </c:pt>
                <c:pt idx="71" formatCode="#,##0">
                  <c:v>646262</c:v>
                </c:pt>
                <c:pt idx="72" formatCode="#,##0">
                  <c:v>686996</c:v>
                </c:pt>
                <c:pt idx="73" formatCode="#,##0">
                  <c:v>731222</c:v>
                </c:pt>
                <c:pt idx="74" formatCode="#,##0">
                  <c:v>769450</c:v>
                </c:pt>
                <c:pt idx="75" formatCode="#,##0">
                  <c:v>786344</c:v>
                </c:pt>
                <c:pt idx="76" formatCode="#,##0">
                  <c:v>798326</c:v>
                </c:pt>
                <c:pt idx="77" formatCode="#,##0">
                  <c:v>826169</c:v>
                </c:pt>
                <c:pt idx="78" formatCode="#,##0">
                  <c:v>864452</c:v>
                </c:pt>
                <c:pt idx="79" formatCode="#,##0">
                  <c:v>901393</c:v>
                </c:pt>
                <c:pt idx="80" formatCode="#,##0">
                  <c:v>938532</c:v>
                </c:pt>
                <c:pt idx="81" formatCode="#,##0">
                  <c:v>972279</c:v>
                </c:pt>
                <c:pt idx="82" formatCode="#,##0">
                  <c:v>987117</c:v>
                </c:pt>
                <c:pt idx="83" formatCode="#,##0">
                  <c:v>994429</c:v>
                </c:pt>
                <c:pt idx="84" formatCode="#,##0">
                  <c:v>1018399</c:v>
                </c:pt>
                <c:pt idx="85" formatCode="#,##0">
                  <c:v>1044314</c:v>
                </c:pt>
                <c:pt idx="86" formatCode="#,##0">
                  <c:v>1070624</c:v>
                </c:pt>
                <c:pt idx="87" formatCode="#,##0">
                  <c:v>1096480</c:v>
                </c:pt>
                <c:pt idx="88" formatCode="#,##0">
                  <c:v>1120651</c:v>
                </c:pt>
                <c:pt idx="89" formatCode="#,##0">
                  <c:v>1128862</c:v>
                </c:pt>
                <c:pt idx="90" formatCode="#,##0">
                  <c:v>1134299</c:v>
                </c:pt>
                <c:pt idx="91" formatCode="#,##0">
                  <c:v>1153059</c:v>
                </c:pt>
                <c:pt idx="92" formatCode="#,##0">
                  <c:v>1177359</c:v>
                </c:pt>
                <c:pt idx="93" formatCode="#,##0">
                  <c:v>1199878</c:v>
                </c:pt>
                <c:pt idx="94" formatCode="#,##0">
                  <c:v>1224608</c:v>
                </c:pt>
                <c:pt idx="95" formatCode="#,##0">
                  <c:v>1231203</c:v>
                </c:pt>
                <c:pt idx="96" formatCode="#,##0">
                  <c:v>1234635</c:v>
                </c:pt>
                <c:pt idx="97" formatCode="#,##0">
                  <c:v>1237077</c:v>
                </c:pt>
                <c:pt idx="98" formatCode="#,##0">
                  <c:v>1239348</c:v>
                </c:pt>
                <c:pt idx="99" formatCode="#,##0">
                  <c:v>1255025</c:v>
                </c:pt>
                <c:pt idx="100" formatCode="#,##0">
                  <c:v>1277701</c:v>
                </c:pt>
                <c:pt idx="101" formatCode="#,##0">
                  <c:v>1313218</c:v>
                </c:pt>
                <c:pt idx="102" formatCode="#,##0">
                  <c:v>1348205</c:v>
                </c:pt>
                <c:pt idx="103" formatCode="#,##0">
                  <c:v>1362303</c:v>
                </c:pt>
                <c:pt idx="104" formatCode="#,##0">
                  <c:v>1370805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D43-43C0-B046-DC96016FC49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0"/>
        <c:overlap val="100"/>
        <c:axId val="383764288"/>
        <c:axId val="50879584"/>
      </c:barChart>
      <c:lineChart>
        <c:grouping val="standard"/>
        <c:varyColors val="0"/>
        <c:ser>
          <c:idx val="2"/>
          <c:order val="2"/>
          <c:tx>
            <c:strRef>
              <c:f>Sheet1!$A$4</c:f>
              <c:strCache>
                <c:ptCount val="1"/>
                <c:pt idx="0">
                  <c:v>celkem dávek v ČR</c:v>
                </c:pt>
              </c:strCache>
            </c:strRef>
          </c:tx>
          <c:spPr>
            <a:ln w="698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Sheet1!$C$1:$DC$1</c:f>
              <c:strCache>
                <c:ptCount val="105"/>
                <c:pt idx="0">
                  <c:v>28-XII.</c:v>
                </c:pt>
                <c:pt idx="1">
                  <c:v>29-XII.</c:v>
                </c:pt>
                <c:pt idx="2">
                  <c:v>30-XII.</c:v>
                </c:pt>
                <c:pt idx="3">
                  <c:v>31-XII.</c:v>
                </c:pt>
                <c:pt idx="4">
                  <c:v>1-I.</c:v>
                </c:pt>
                <c:pt idx="5">
                  <c:v>2-I.</c:v>
                </c:pt>
                <c:pt idx="6">
                  <c:v>3-I.</c:v>
                </c:pt>
                <c:pt idx="7">
                  <c:v>4-I.</c:v>
                </c:pt>
                <c:pt idx="8">
                  <c:v>5-I.</c:v>
                </c:pt>
                <c:pt idx="9">
                  <c:v>6-I.</c:v>
                </c:pt>
                <c:pt idx="10">
                  <c:v>7-I.</c:v>
                </c:pt>
                <c:pt idx="11">
                  <c:v>8-I.</c:v>
                </c:pt>
                <c:pt idx="12">
                  <c:v>9-I.</c:v>
                </c:pt>
                <c:pt idx="13">
                  <c:v>10-I.</c:v>
                </c:pt>
                <c:pt idx="14">
                  <c:v>11-I.</c:v>
                </c:pt>
                <c:pt idx="15">
                  <c:v>12-I.</c:v>
                </c:pt>
                <c:pt idx="16">
                  <c:v>13-I.</c:v>
                </c:pt>
                <c:pt idx="17">
                  <c:v>14-I.</c:v>
                </c:pt>
                <c:pt idx="18">
                  <c:v>15-I.</c:v>
                </c:pt>
                <c:pt idx="19">
                  <c:v>16-I.</c:v>
                </c:pt>
                <c:pt idx="20">
                  <c:v>17-I.</c:v>
                </c:pt>
                <c:pt idx="21">
                  <c:v>18-I.</c:v>
                </c:pt>
                <c:pt idx="22">
                  <c:v>19-I.</c:v>
                </c:pt>
                <c:pt idx="23">
                  <c:v>20-I.</c:v>
                </c:pt>
                <c:pt idx="24">
                  <c:v>21-I.</c:v>
                </c:pt>
                <c:pt idx="25">
                  <c:v>22-I.</c:v>
                </c:pt>
                <c:pt idx="26">
                  <c:v>23-I.</c:v>
                </c:pt>
                <c:pt idx="27">
                  <c:v>24-I.</c:v>
                </c:pt>
                <c:pt idx="28">
                  <c:v>25-I.</c:v>
                </c:pt>
                <c:pt idx="29">
                  <c:v>26-I.</c:v>
                </c:pt>
                <c:pt idx="30">
                  <c:v>27-I.</c:v>
                </c:pt>
                <c:pt idx="31">
                  <c:v>28-I.</c:v>
                </c:pt>
                <c:pt idx="32">
                  <c:v>29-I.</c:v>
                </c:pt>
                <c:pt idx="33">
                  <c:v>30-I.</c:v>
                </c:pt>
                <c:pt idx="34">
                  <c:v>31-I.</c:v>
                </c:pt>
                <c:pt idx="35">
                  <c:v>1-II.</c:v>
                </c:pt>
                <c:pt idx="36">
                  <c:v>2-II.</c:v>
                </c:pt>
                <c:pt idx="37">
                  <c:v>3-II.</c:v>
                </c:pt>
                <c:pt idx="38">
                  <c:v>4-II.</c:v>
                </c:pt>
                <c:pt idx="39">
                  <c:v>5-II.</c:v>
                </c:pt>
                <c:pt idx="40">
                  <c:v>6-II.</c:v>
                </c:pt>
                <c:pt idx="41">
                  <c:v>7-II.</c:v>
                </c:pt>
                <c:pt idx="42">
                  <c:v>8-II.</c:v>
                </c:pt>
                <c:pt idx="43">
                  <c:v>9-II.</c:v>
                </c:pt>
                <c:pt idx="44">
                  <c:v>10-II.</c:v>
                </c:pt>
                <c:pt idx="45">
                  <c:v>11-II.</c:v>
                </c:pt>
                <c:pt idx="46">
                  <c:v>12-II.</c:v>
                </c:pt>
                <c:pt idx="47">
                  <c:v>13-II.</c:v>
                </c:pt>
                <c:pt idx="48">
                  <c:v>14-II.</c:v>
                </c:pt>
                <c:pt idx="49">
                  <c:v>15-II.</c:v>
                </c:pt>
                <c:pt idx="50">
                  <c:v>16-II.</c:v>
                </c:pt>
                <c:pt idx="51">
                  <c:v>17-II.</c:v>
                </c:pt>
                <c:pt idx="52">
                  <c:v>18-II.</c:v>
                </c:pt>
                <c:pt idx="53">
                  <c:v>19-II.</c:v>
                </c:pt>
                <c:pt idx="54">
                  <c:v>20-II.</c:v>
                </c:pt>
                <c:pt idx="55">
                  <c:v>21-II.</c:v>
                </c:pt>
                <c:pt idx="56">
                  <c:v>22-II.</c:v>
                </c:pt>
                <c:pt idx="57">
                  <c:v>23-II.</c:v>
                </c:pt>
                <c:pt idx="58">
                  <c:v>24-II.</c:v>
                </c:pt>
                <c:pt idx="59">
                  <c:v>25-II.</c:v>
                </c:pt>
                <c:pt idx="60">
                  <c:v>26-II.</c:v>
                </c:pt>
                <c:pt idx="61">
                  <c:v>27-II.</c:v>
                </c:pt>
                <c:pt idx="62">
                  <c:v>28-II.</c:v>
                </c:pt>
                <c:pt idx="63">
                  <c:v>1-III.</c:v>
                </c:pt>
                <c:pt idx="64">
                  <c:v>2-III.</c:v>
                </c:pt>
                <c:pt idx="65">
                  <c:v>3-III.</c:v>
                </c:pt>
                <c:pt idx="66">
                  <c:v>4-III.</c:v>
                </c:pt>
                <c:pt idx="67">
                  <c:v>5-III.</c:v>
                </c:pt>
                <c:pt idx="68">
                  <c:v>6-III.</c:v>
                </c:pt>
                <c:pt idx="69">
                  <c:v>7-III.</c:v>
                </c:pt>
                <c:pt idx="70">
                  <c:v>8-III.</c:v>
                </c:pt>
                <c:pt idx="71">
                  <c:v>9-III.</c:v>
                </c:pt>
                <c:pt idx="72">
                  <c:v>10-III.</c:v>
                </c:pt>
                <c:pt idx="73">
                  <c:v>11-III.</c:v>
                </c:pt>
                <c:pt idx="74">
                  <c:v>12-III.</c:v>
                </c:pt>
                <c:pt idx="75">
                  <c:v>13-III.</c:v>
                </c:pt>
                <c:pt idx="76">
                  <c:v>14-III.</c:v>
                </c:pt>
                <c:pt idx="77">
                  <c:v>15-III.</c:v>
                </c:pt>
                <c:pt idx="78">
                  <c:v>16-III.</c:v>
                </c:pt>
                <c:pt idx="79">
                  <c:v>17-III.</c:v>
                </c:pt>
                <c:pt idx="80">
                  <c:v>18-III.</c:v>
                </c:pt>
                <c:pt idx="81">
                  <c:v>19-III.</c:v>
                </c:pt>
                <c:pt idx="82">
                  <c:v>20-III.</c:v>
                </c:pt>
                <c:pt idx="83">
                  <c:v>21-III.</c:v>
                </c:pt>
                <c:pt idx="84">
                  <c:v>22-III.</c:v>
                </c:pt>
                <c:pt idx="85">
                  <c:v>23-III.</c:v>
                </c:pt>
                <c:pt idx="86">
                  <c:v>24-III.</c:v>
                </c:pt>
                <c:pt idx="87">
                  <c:v>25-III.</c:v>
                </c:pt>
                <c:pt idx="88">
                  <c:v>26-III.</c:v>
                </c:pt>
                <c:pt idx="89">
                  <c:v>27-III.</c:v>
                </c:pt>
                <c:pt idx="90">
                  <c:v>28-III.</c:v>
                </c:pt>
                <c:pt idx="91">
                  <c:v>29-III.</c:v>
                </c:pt>
                <c:pt idx="92">
                  <c:v>30-III.</c:v>
                </c:pt>
                <c:pt idx="93">
                  <c:v>31-III.</c:v>
                </c:pt>
                <c:pt idx="94">
                  <c:v>1-IV.</c:v>
                </c:pt>
                <c:pt idx="95">
                  <c:v>2-IV.</c:v>
                </c:pt>
                <c:pt idx="96">
                  <c:v>3-IV.</c:v>
                </c:pt>
                <c:pt idx="97">
                  <c:v>4-IV.</c:v>
                </c:pt>
                <c:pt idx="98">
                  <c:v>5-IV.</c:v>
                </c:pt>
                <c:pt idx="99">
                  <c:v>6-IV.</c:v>
                </c:pt>
                <c:pt idx="100">
                  <c:v>7-IV.</c:v>
                </c:pt>
                <c:pt idx="101">
                  <c:v>8-IV.</c:v>
                </c:pt>
                <c:pt idx="102">
                  <c:v>9-IV.</c:v>
                </c:pt>
                <c:pt idx="103">
                  <c:v>10-IV.</c:v>
                </c:pt>
                <c:pt idx="104">
                  <c:v>11-IV.</c:v>
                </c:pt>
              </c:strCache>
            </c:strRef>
          </c:cat>
          <c:val>
            <c:numRef>
              <c:f>Sheet1!$C$4:$DC$4</c:f>
              <c:numCache>
                <c:formatCode>0</c:formatCode>
                <c:ptCount val="105"/>
                <c:pt idx="0">
                  <c:v>29250</c:v>
                </c:pt>
                <c:pt idx="1">
                  <c:v>29250</c:v>
                </c:pt>
                <c:pt idx="2">
                  <c:v>29250</c:v>
                </c:pt>
                <c:pt idx="3">
                  <c:v>29250</c:v>
                </c:pt>
                <c:pt idx="4">
                  <c:v>29250</c:v>
                </c:pt>
                <c:pt idx="5">
                  <c:v>29250</c:v>
                </c:pt>
                <c:pt idx="6">
                  <c:v>29250</c:v>
                </c:pt>
                <c:pt idx="7">
                  <c:v>98475</c:v>
                </c:pt>
                <c:pt idx="8">
                  <c:v>98475</c:v>
                </c:pt>
                <c:pt idx="9">
                  <c:v>98475</c:v>
                </c:pt>
                <c:pt idx="10">
                  <c:v>98475</c:v>
                </c:pt>
                <c:pt idx="11">
                  <c:v>98475</c:v>
                </c:pt>
                <c:pt idx="12">
                  <c:v>98475</c:v>
                </c:pt>
                <c:pt idx="13">
                  <c:v>98475</c:v>
                </c:pt>
                <c:pt idx="14">
                  <c:v>169650</c:v>
                </c:pt>
                <c:pt idx="15">
                  <c:v>178050</c:v>
                </c:pt>
                <c:pt idx="16">
                  <c:v>178050</c:v>
                </c:pt>
                <c:pt idx="17">
                  <c:v>178050</c:v>
                </c:pt>
                <c:pt idx="18">
                  <c:v>178050</c:v>
                </c:pt>
                <c:pt idx="19">
                  <c:v>178050</c:v>
                </c:pt>
                <c:pt idx="20">
                  <c:v>178050</c:v>
                </c:pt>
                <c:pt idx="21">
                  <c:v>272820</c:v>
                </c:pt>
                <c:pt idx="22">
                  <c:v>272820</c:v>
                </c:pt>
                <c:pt idx="23">
                  <c:v>272820</c:v>
                </c:pt>
                <c:pt idx="24">
                  <c:v>272820</c:v>
                </c:pt>
                <c:pt idx="25">
                  <c:v>272820</c:v>
                </c:pt>
                <c:pt idx="26">
                  <c:v>272820</c:v>
                </c:pt>
                <c:pt idx="27">
                  <c:v>272820</c:v>
                </c:pt>
                <c:pt idx="28">
                  <c:v>346530</c:v>
                </c:pt>
                <c:pt idx="29">
                  <c:v>346530</c:v>
                </c:pt>
                <c:pt idx="30">
                  <c:v>346530</c:v>
                </c:pt>
                <c:pt idx="31">
                  <c:v>346530</c:v>
                </c:pt>
                <c:pt idx="32">
                  <c:v>346530</c:v>
                </c:pt>
                <c:pt idx="33">
                  <c:v>346530</c:v>
                </c:pt>
                <c:pt idx="34">
                  <c:v>346530</c:v>
                </c:pt>
                <c:pt idx="35">
                  <c:v>426480</c:v>
                </c:pt>
                <c:pt idx="36">
                  <c:v>430680</c:v>
                </c:pt>
                <c:pt idx="37">
                  <c:v>433980</c:v>
                </c:pt>
                <c:pt idx="38">
                  <c:v>434580</c:v>
                </c:pt>
                <c:pt idx="39">
                  <c:v>435680</c:v>
                </c:pt>
                <c:pt idx="40">
                  <c:v>435680</c:v>
                </c:pt>
                <c:pt idx="41">
                  <c:v>435680</c:v>
                </c:pt>
                <c:pt idx="42">
                  <c:v>539800</c:v>
                </c:pt>
                <c:pt idx="43">
                  <c:v>543800</c:v>
                </c:pt>
                <c:pt idx="44">
                  <c:v>552500</c:v>
                </c:pt>
                <c:pt idx="45">
                  <c:v>555000</c:v>
                </c:pt>
                <c:pt idx="46">
                  <c:v>576600</c:v>
                </c:pt>
                <c:pt idx="47">
                  <c:v>576600</c:v>
                </c:pt>
                <c:pt idx="48">
                  <c:v>576600</c:v>
                </c:pt>
                <c:pt idx="49">
                  <c:v>576600</c:v>
                </c:pt>
                <c:pt idx="50">
                  <c:v>643290</c:v>
                </c:pt>
                <c:pt idx="51">
                  <c:v>667860</c:v>
                </c:pt>
                <c:pt idx="52">
                  <c:v>667860</c:v>
                </c:pt>
                <c:pt idx="53">
                  <c:v>703860</c:v>
                </c:pt>
                <c:pt idx="54">
                  <c:v>703860</c:v>
                </c:pt>
                <c:pt idx="55">
                  <c:v>703860</c:v>
                </c:pt>
                <c:pt idx="56" formatCode="#,##0">
                  <c:v>703860</c:v>
                </c:pt>
                <c:pt idx="57" formatCode="#,##0">
                  <c:v>797460</c:v>
                </c:pt>
                <c:pt idx="58" formatCode="#,##0">
                  <c:v>797460</c:v>
                </c:pt>
                <c:pt idx="59" formatCode="#,##0">
                  <c:v>797460</c:v>
                </c:pt>
                <c:pt idx="60" formatCode="#,##0">
                  <c:v>850360</c:v>
                </c:pt>
                <c:pt idx="61" formatCode="#,##0">
                  <c:v>867260</c:v>
                </c:pt>
                <c:pt idx="62">
                  <c:v>867260</c:v>
                </c:pt>
                <c:pt idx="63">
                  <c:v>872860</c:v>
                </c:pt>
                <c:pt idx="64">
                  <c:v>1001550</c:v>
                </c:pt>
                <c:pt idx="65">
                  <c:v>1008150</c:v>
                </c:pt>
                <c:pt idx="66">
                  <c:v>1008150</c:v>
                </c:pt>
                <c:pt idx="67">
                  <c:v>1027250</c:v>
                </c:pt>
                <c:pt idx="68">
                  <c:v>1027250</c:v>
                </c:pt>
                <c:pt idx="69">
                  <c:v>1027250</c:v>
                </c:pt>
                <c:pt idx="70">
                  <c:v>1043550</c:v>
                </c:pt>
                <c:pt idx="71">
                  <c:v>1267550</c:v>
                </c:pt>
                <c:pt idx="72">
                  <c:v>1274550</c:v>
                </c:pt>
                <c:pt idx="73">
                  <c:v>1279750</c:v>
                </c:pt>
                <c:pt idx="74">
                  <c:v>1314150</c:v>
                </c:pt>
                <c:pt idx="75">
                  <c:v>1332050</c:v>
                </c:pt>
                <c:pt idx="76">
                  <c:v>1340250</c:v>
                </c:pt>
                <c:pt idx="77">
                  <c:v>1354850</c:v>
                </c:pt>
                <c:pt idx="78">
                  <c:v>1485270</c:v>
                </c:pt>
                <c:pt idx="79" formatCode="#,##0">
                  <c:v>1493470</c:v>
                </c:pt>
                <c:pt idx="80" formatCode="#,##0">
                  <c:v>1499070</c:v>
                </c:pt>
                <c:pt idx="81" formatCode="#,##0">
                  <c:v>1504970</c:v>
                </c:pt>
                <c:pt idx="82" formatCode="#,##0">
                  <c:v>1504970</c:v>
                </c:pt>
                <c:pt idx="83" formatCode="#,##0">
                  <c:v>1504970</c:v>
                </c:pt>
                <c:pt idx="84" formatCode="#,##0">
                  <c:v>1507170</c:v>
                </c:pt>
                <c:pt idx="85" formatCode="#,##0">
                  <c:v>1671070</c:v>
                </c:pt>
                <c:pt idx="86" formatCode="#,##0">
                  <c:v>1671070</c:v>
                </c:pt>
                <c:pt idx="87" formatCode="#,##0">
                  <c:v>1671070</c:v>
                </c:pt>
                <c:pt idx="88" formatCode="#,##0">
                  <c:v>1728870</c:v>
                </c:pt>
                <c:pt idx="89" formatCode="#,##0">
                  <c:v>1760370</c:v>
                </c:pt>
                <c:pt idx="90" formatCode="#,##0">
                  <c:v>1766070</c:v>
                </c:pt>
                <c:pt idx="91" formatCode="General">
                  <c:v>1769470</c:v>
                </c:pt>
                <c:pt idx="92" formatCode="General">
                  <c:v>1933270</c:v>
                </c:pt>
                <c:pt idx="93" formatCode="General">
                  <c:v>1933270</c:v>
                </c:pt>
                <c:pt idx="94" formatCode="General">
                  <c:v>1964870</c:v>
                </c:pt>
                <c:pt idx="95" formatCode="General">
                  <c:v>1964870</c:v>
                </c:pt>
                <c:pt idx="96" formatCode="General">
                  <c:v>1964870</c:v>
                </c:pt>
                <c:pt idx="97" formatCode="General">
                  <c:v>1964870</c:v>
                </c:pt>
                <c:pt idx="98" formatCode="General">
                  <c:v>1964870</c:v>
                </c:pt>
                <c:pt idx="99" formatCode="General">
                  <c:v>1970170</c:v>
                </c:pt>
                <c:pt idx="100" formatCode="General">
                  <c:v>2255650</c:v>
                </c:pt>
                <c:pt idx="101" formatCode="General">
                  <c:v>2255650</c:v>
                </c:pt>
                <c:pt idx="102" formatCode="General">
                  <c:v>2354150</c:v>
                </c:pt>
                <c:pt idx="103" formatCode="General">
                  <c:v>2354150</c:v>
                </c:pt>
                <c:pt idx="104" formatCode="General">
                  <c:v>2354150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ED43-43C0-B046-DC96016FC49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83764288"/>
        <c:axId val="50879584"/>
      </c:lineChart>
      <c:catAx>
        <c:axId val="3837642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50879584"/>
        <c:crosses val="autoZero"/>
        <c:auto val="1"/>
        <c:lblAlgn val="ctr"/>
        <c:lblOffset val="100"/>
        <c:noMultiLvlLbl val="1"/>
      </c:catAx>
      <c:valAx>
        <c:axId val="508795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0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383764288"/>
        <c:crosses val="autoZero"/>
        <c:crossBetween val="between"/>
        <c:majorUnit val="200000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  <c:userShapes r:id="rId4"/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5.6315185741682282E-2"/>
          <c:y val="2.6417447585936279E-2"/>
          <c:w val="0.66727035727929074"/>
          <c:h val="0.83534302533904681"/>
        </c:manualLayout>
      </c:layout>
      <c:lineChart>
        <c:grouping val="standard"/>
        <c:varyColors val="0"/>
        <c:ser>
          <c:idx val="0"/>
          <c:order val="0"/>
          <c:tx>
            <c:strRef>
              <c:f>List1!$A$2</c:f>
              <c:strCache>
                <c:ptCount val="1"/>
                <c:pt idx="0">
                  <c:v>Osoby ve věku 70-79 celkem</c:v>
                </c:pt>
              </c:strCache>
            </c:strRef>
          </c:tx>
          <c:spPr>
            <a:ln w="28575" cap="rnd">
              <a:solidFill>
                <a:srgbClr val="FFC000"/>
              </a:solidFill>
              <a:round/>
            </a:ln>
            <a:effectLst/>
          </c:spPr>
          <c:marker>
            <c:symbol val="none"/>
          </c:marker>
          <c:cat>
            <c:strRef>
              <c:f>List1!$C$1:$DC$1</c:f>
              <c:strCache>
                <c:ptCount val="105"/>
                <c:pt idx="0">
                  <c:v>28-XII.</c:v>
                </c:pt>
                <c:pt idx="1">
                  <c:v>29-XII.</c:v>
                </c:pt>
                <c:pt idx="2">
                  <c:v>30-XII.</c:v>
                </c:pt>
                <c:pt idx="3">
                  <c:v>31-XII.</c:v>
                </c:pt>
                <c:pt idx="4">
                  <c:v>1-I.</c:v>
                </c:pt>
                <c:pt idx="5">
                  <c:v>2-I.</c:v>
                </c:pt>
                <c:pt idx="6">
                  <c:v>3-I.</c:v>
                </c:pt>
                <c:pt idx="7">
                  <c:v>4-I.</c:v>
                </c:pt>
                <c:pt idx="8">
                  <c:v>5-I.</c:v>
                </c:pt>
                <c:pt idx="9">
                  <c:v>6-I.</c:v>
                </c:pt>
                <c:pt idx="10">
                  <c:v>7-I.</c:v>
                </c:pt>
                <c:pt idx="11">
                  <c:v>8-I.</c:v>
                </c:pt>
                <c:pt idx="12">
                  <c:v>9-I.</c:v>
                </c:pt>
                <c:pt idx="13">
                  <c:v>10-I.</c:v>
                </c:pt>
                <c:pt idx="14">
                  <c:v>11-I.</c:v>
                </c:pt>
                <c:pt idx="15">
                  <c:v>12-I.</c:v>
                </c:pt>
                <c:pt idx="16">
                  <c:v>13-I.</c:v>
                </c:pt>
                <c:pt idx="17">
                  <c:v>14-I.</c:v>
                </c:pt>
                <c:pt idx="18">
                  <c:v>15-I.</c:v>
                </c:pt>
                <c:pt idx="19">
                  <c:v>16-I.</c:v>
                </c:pt>
                <c:pt idx="20">
                  <c:v>17-I.</c:v>
                </c:pt>
                <c:pt idx="21">
                  <c:v>18-I.</c:v>
                </c:pt>
                <c:pt idx="22">
                  <c:v>19-I.</c:v>
                </c:pt>
                <c:pt idx="23">
                  <c:v>20-I.</c:v>
                </c:pt>
                <c:pt idx="24">
                  <c:v>21-I.</c:v>
                </c:pt>
                <c:pt idx="25">
                  <c:v>22-I.</c:v>
                </c:pt>
                <c:pt idx="26">
                  <c:v>23-I.</c:v>
                </c:pt>
                <c:pt idx="27">
                  <c:v>24-I.</c:v>
                </c:pt>
                <c:pt idx="28">
                  <c:v>25-I.</c:v>
                </c:pt>
                <c:pt idx="29">
                  <c:v>26-I.</c:v>
                </c:pt>
                <c:pt idx="30">
                  <c:v>27-I.</c:v>
                </c:pt>
                <c:pt idx="31">
                  <c:v>28-I.</c:v>
                </c:pt>
                <c:pt idx="32">
                  <c:v>29-I.</c:v>
                </c:pt>
                <c:pt idx="33">
                  <c:v>30-I.</c:v>
                </c:pt>
                <c:pt idx="34">
                  <c:v>31-I.</c:v>
                </c:pt>
                <c:pt idx="35">
                  <c:v>1-II.</c:v>
                </c:pt>
                <c:pt idx="36">
                  <c:v>2-II.</c:v>
                </c:pt>
                <c:pt idx="37">
                  <c:v>3-II.</c:v>
                </c:pt>
                <c:pt idx="38">
                  <c:v>4-II.</c:v>
                </c:pt>
                <c:pt idx="39">
                  <c:v>5-II.</c:v>
                </c:pt>
                <c:pt idx="40">
                  <c:v>6-II.</c:v>
                </c:pt>
                <c:pt idx="41">
                  <c:v>7-II.</c:v>
                </c:pt>
                <c:pt idx="42">
                  <c:v>8-II.</c:v>
                </c:pt>
                <c:pt idx="43">
                  <c:v>9-II.</c:v>
                </c:pt>
                <c:pt idx="44">
                  <c:v>10-II.</c:v>
                </c:pt>
                <c:pt idx="45">
                  <c:v>11-II.</c:v>
                </c:pt>
                <c:pt idx="46">
                  <c:v>12-II.</c:v>
                </c:pt>
                <c:pt idx="47">
                  <c:v>13-II.</c:v>
                </c:pt>
                <c:pt idx="48">
                  <c:v>14-II.</c:v>
                </c:pt>
                <c:pt idx="49">
                  <c:v>15-II.</c:v>
                </c:pt>
                <c:pt idx="50">
                  <c:v>16-II.</c:v>
                </c:pt>
                <c:pt idx="51">
                  <c:v>17-II.</c:v>
                </c:pt>
                <c:pt idx="52">
                  <c:v>18-II.</c:v>
                </c:pt>
                <c:pt idx="53">
                  <c:v>19-II.</c:v>
                </c:pt>
                <c:pt idx="54">
                  <c:v>20-II.</c:v>
                </c:pt>
                <c:pt idx="55">
                  <c:v>21-II.</c:v>
                </c:pt>
                <c:pt idx="56">
                  <c:v>22-II.</c:v>
                </c:pt>
                <c:pt idx="57">
                  <c:v>23-II.</c:v>
                </c:pt>
                <c:pt idx="58">
                  <c:v>24-II.</c:v>
                </c:pt>
                <c:pt idx="59">
                  <c:v>25-II.</c:v>
                </c:pt>
                <c:pt idx="60">
                  <c:v>26-II.</c:v>
                </c:pt>
                <c:pt idx="61">
                  <c:v>27-II.</c:v>
                </c:pt>
                <c:pt idx="62">
                  <c:v>28-II.</c:v>
                </c:pt>
                <c:pt idx="63">
                  <c:v>1-III.</c:v>
                </c:pt>
                <c:pt idx="64">
                  <c:v>2-III.</c:v>
                </c:pt>
                <c:pt idx="65">
                  <c:v>3-III.</c:v>
                </c:pt>
                <c:pt idx="66">
                  <c:v>4-III.</c:v>
                </c:pt>
                <c:pt idx="67">
                  <c:v>5-III.</c:v>
                </c:pt>
                <c:pt idx="68">
                  <c:v>6-III.</c:v>
                </c:pt>
                <c:pt idx="69">
                  <c:v>7-III.</c:v>
                </c:pt>
                <c:pt idx="70">
                  <c:v>8-III.</c:v>
                </c:pt>
                <c:pt idx="71">
                  <c:v>9-III.</c:v>
                </c:pt>
                <c:pt idx="72">
                  <c:v>10-III.</c:v>
                </c:pt>
                <c:pt idx="73">
                  <c:v>11-III.</c:v>
                </c:pt>
                <c:pt idx="74">
                  <c:v>12-III.</c:v>
                </c:pt>
                <c:pt idx="75">
                  <c:v>13-III.</c:v>
                </c:pt>
                <c:pt idx="76">
                  <c:v>14-III.</c:v>
                </c:pt>
                <c:pt idx="77">
                  <c:v>15-III.</c:v>
                </c:pt>
                <c:pt idx="78">
                  <c:v>16-III.</c:v>
                </c:pt>
                <c:pt idx="79">
                  <c:v>17-III.</c:v>
                </c:pt>
                <c:pt idx="80">
                  <c:v>18-III.</c:v>
                </c:pt>
                <c:pt idx="81">
                  <c:v>19-III.</c:v>
                </c:pt>
                <c:pt idx="82">
                  <c:v>20-III.</c:v>
                </c:pt>
                <c:pt idx="83">
                  <c:v>21-III.</c:v>
                </c:pt>
                <c:pt idx="84">
                  <c:v>22-III.</c:v>
                </c:pt>
                <c:pt idx="85">
                  <c:v>23-III.</c:v>
                </c:pt>
                <c:pt idx="86">
                  <c:v>24-III.</c:v>
                </c:pt>
                <c:pt idx="87">
                  <c:v>25-III.</c:v>
                </c:pt>
                <c:pt idx="88">
                  <c:v>26-III.</c:v>
                </c:pt>
                <c:pt idx="89">
                  <c:v>27-III.</c:v>
                </c:pt>
                <c:pt idx="90">
                  <c:v>28-III.</c:v>
                </c:pt>
                <c:pt idx="91">
                  <c:v>29-III.</c:v>
                </c:pt>
                <c:pt idx="92">
                  <c:v>30-III.</c:v>
                </c:pt>
                <c:pt idx="93">
                  <c:v>31-III.</c:v>
                </c:pt>
                <c:pt idx="94">
                  <c:v>1-IV.</c:v>
                </c:pt>
                <c:pt idx="95">
                  <c:v>2-IV.</c:v>
                </c:pt>
                <c:pt idx="96">
                  <c:v>3-IV.</c:v>
                </c:pt>
                <c:pt idx="97">
                  <c:v>4-IV.</c:v>
                </c:pt>
                <c:pt idx="98">
                  <c:v>5-IV.</c:v>
                </c:pt>
                <c:pt idx="99">
                  <c:v>6-IV.</c:v>
                </c:pt>
                <c:pt idx="100">
                  <c:v>7-IV.</c:v>
                </c:pt>
                <c:pt idx="101">
                  <c:v>8-IV.</c:v>
                </c:pt>
                <c:pt idx="102">
                  <c:v>9-IV.</c:v>
                </c:pt>
                <c:pt idx="103">
                  <c:v>10-IV.</c:v>
                </c:pt>
                <c:pt idx="104">
                  <c:v>11-IV.</c:v>
                </c:pt>
              </c:strCache>
            </c:strRef>
          </c:cat>
          <c:val>
            <c:numRef>
              <c:f>List1!$C$2:$DC$2</c:f>
              <c:numCache>
                <c:formatCode>General</c:formatCode>
                <c:ptCount val="105"/>
                <c:pt idx="0">
                  <c:v>172</c:v>
                </c:pt>
                <c:pt idx="1">
                  <c:v>325</c:v>
                </c:pt>
                <c:pt idx="2">
                  <c:v>483</c:v>
                </c:pt>
                <c:pt idx="3">
                  <c:v>594</c:v>
                </c:pt>
                <c:pt idx="4">
                  <c:v>602</c:v>
                </c:pt>
                <c:pt idx="5">
                  <c:v>640</c:v>
                </c:pt>
                <c:pt idx="6">
                  <c:v>669</c:v>
                </c:pt>
                <c:pt idx="7">
                  <c:v>795</c:v>
                </c:pt>
                <c:pt idx="8">
                  <c:v>942</c:v>
                </c:pt>
                <c:pt idx="9">
                  <c:v>1173</c:v>
                </c:pt>
                <c:pt idx="10">
                  <c:v>1623</c:v>
                </c:pt>
                <c:pt idx="11">
                  <c:v>2124</c:v>
                </c:pt>
                <c:pt idx="12">
                  <c:v>2303</c:v>
                </c:pt>
                <c:pt idx="13">
                  <c:v>2442</c:v>
                </c:pt>
                <c:pt idx="14">
                  <c:v>2893</c:v>
                </c:pt>
                <c:pt idx="15">
                  <c:v>3793</c:v>
                </c:pt>
                <c:pt idx="16">
                  <c:v>4990</c:v>
                </c:pt>
                <c:pt idx="17">
                  <c:v>6406</c:v>
                </c:pt>
                <c:pt idx="18">
                  <c:v>7637</c:v>
                </c:pt>
                <c:pt idx="19">
                  <c:v>7988</c:v>
                </c:pt>
                <c:pt idx="20">
                  <c:v>8217</c:v>
                </c:pt>
                <c:pt idx="21">
                  <c:v>9223</c:v>
                </c:pt>
                <c:pt idx="22">
                  <c:v>10202</c:v>
                </c:pt>
                <c:pt idx="23">
                  <c:v>11325</c:v>
                </c:pt>
                <c:pt idx="24">
                  <c:v>12469</c:v>
                </c:pt>
                <c:pt idx="25">
                  <c:v>13331</c:v>
                </c:pt>
                <c:pt idx="26">
                  <c:v>13539</c:v>
                </c:pt>
                <c:pt idx="27">
                  <c:v>13671</c:v>
                </c:pt>
                <c:pt idx="28">
                  <c:v>14205</c:v>
                </c:pt>
                <c:pt idx="29">
                  <c:v>14844</c:v>
                </c:pt>
                <c:pt idx="30">
                  <c:v>15432</c:v>
                </c:pt>
                <c:pt idx="31">
                  <c:v>16035</c:v>
                </c:pt>
                <c:pt idx="32">
                  <c:v>16683</c:v>
                </c:pt>
                <c:pt idx="33">
                  <c:v>16816</c:v>
                </c:pt>
                <c:pt idx="34">
                  <c:v>16953</c:v>
                </c:pt>
                <c:pt idx="35">
                  <c:v>17565</c:v>
                </c:pt>
                <c:pt idx="36">
                  <c:v>18418</c:v>
                </c:pt>
                <c:pt idx="37">
                  <c:v>19556</c:v>
                </c:pt>
                <c:pt idx="38">
                  <c:v>20883</c:v>
                </c:pt>
                <c:pt idx="39">
                  <c:v>22021</c:v>
                </c:pt>
                <c:pt idx="40">
                  <c:v>22178</c:v>
                </c:pt>
                <c:pt idx="41">
                  <c:v>22344</c:v>
                </c:pt>
                <c:pt idx="42">
                  <c:v>23286</c:v>
                </c:pt>
                <c:pt idx="43">
                  <c:v>24407</c:v>
                </c:pt>
                <c:pt idx="44">
                  <c:v>25713</c:v>
                </c:pt>
                <c:pt idx="45">
                  <c:v>27427</c:v>
                </c:pt>
                <c:pt idx="46">
                  <c:v>28883</c:v>
                </c:pt>
                <c:pt idx="47">
                  <c:v>29214</c:v>
                </c:pt>
                <c:pt idx="48">
                  <c:v>29299</c:v>
                </c:pt>
                <c:pt idx="49">
                  <c:v>30247</c:v>
                </c:pt>
                <c:pt idx="50">
                  <c:v>31447</c:v>
                </c:pt>
                <c:pt idx="51">
                  <c:v>32725</c:v>
                </c:pt>
                <c:pt idx="52">
                  <c:v>34071</c:v>
                </c:pt>
                <c:pt idx="53">
                  <c:v>35338</c:v>
                </c:pt>
                <c:pt idx="54">
                  <c:v>35470</c:v>
                </c:pt>
                <c:pt idx="55">
                  <c:v>35533</c:v>
                </c:pt>
                <c:pt idx="56">
                  <c:v>36393</c:v>
                </c:pt>
                <c:pt idx="57">
                  <c:v>37431</c:v>
                </c:pt>
                <c:pt idx="58">
                  <c:v>38843</c:v>
                </c:pt>
                <c:pt idx="59">
                  <c:v>40509</c:v>
                </c:pt>
                <c:pt idx="60">
                  <c:v>42465</c:v>
                </c:pt>
                <c:pt idx="61">
                  <c:v>42778</c:v>
                </c:pt>
                <c:pt idx="62">
                  <c:v>42919</c:v>
                </c:pt>
                <c:pt idx="63">
                  <c:v>45567</c:v>
                </c:pt>
                <c:pt idx="64">
                  <c:v>50924</c:v>
                </c:pt>
                <c:pt idx="65">
                  <c:v>60098</c:v>
                </c:pt>
                <c:pt idx="66">
                  <c:v>72434</c:v>
                </c:pt>
                <c:pt idx="67">
                  <c:v>84523</c:v>
                </c:pt>
                <c:pt idx="68">
                  <c:v>89446</c:v>
                </c:pt>
                <c:pt idx="69">
                  <c:v>94078</c:v>
                </c:pt>
                <c:pt idx="70">
                  <c:v>108219</c:v>
                </c:pt>
                <c:pt idx="71">
                  <c:v>125710</c:v>
                </c:pt>
                <c:pt idx="72">
                  <c:v>148402</c:v>
                </c:pt>
                <c:pt idx="73">
                  <c:v>173344</c:v>
                </c:pt>
                <c:pt idx="74">
                  <c:v>195762</c:v>
                </c:pt>
                <c:pt idx="75">
                  <c:v>206260</c:v>
                </c:pt>
                <c:pt idx="76">
                  <c:v>213876</c:v>
                </c:pt>
                <c:pt idx="77">
                  <c:v>231578</c:v>
                </c:pt>
                <c:pt idx="78">
                  <c:v>254304</c:v>
                </c:pt>
                <c:pt idx="79">
                  <c:v>277485</c:v>
                </c:pt>
                <c:pt idx="80">
                  <c:v>300953</c:v>
                </c:pt>
                <c:pt idx="81">
                  <c:v>320626</c:v>
                </c:pt>
                <c:pt idx="82">
                  <c:v>329855</c:v>
                </c:pt>
                <c:pt idx="83">
                  <c:v>334706</c:v>
                </c:pt>
                <c:pt idx="84">
                  <c:v>350368</c:v>
                </c:pt>
                <c:pt idx="85">
                  <c:v>367803</c:v>
                </c:pt>
                <c:pt idx="86">
                  <c:v>386491</c:v>
                </c:pt>
                <c:pt idx="87">
                  <c:v>404830</c:v>
                </c:pt>
                <c:pt idx="88">
                  <c:v>421014</c:v>
                </c:pt>
                <c:pt idx="89">
                  <c:v>428003</c:v>
                </c:pt>
                <c:pt idx="90">
                  <c:v>432179</c:v>
                </c:pt>
                <c:pt idx="91">
                  <c:v>449204</c:v>
                </c:pt>
                <c:pt idx="92">
                  <c:v>470144</c:v>
                </c:pt>
                <c:pt idx="93">
                  <c:v>493451</c:v>
                </c:pt>
                <c:pt idx="94">
                  <c:v>520963</c:v>
                </c:pt>
                <c:pt idx="95">
                  <c:v>531197</c:v>
                </c:pt>
                <c:pt idx="96">
                  <c:v>538527</c:v>
                </c:pt>
                <c:pt idx="97">
                  <c:v>544307</c:v>
                </c:pt>
                <c:pt idx="98">
                  <c:v>549471</c:v>
                </c:pt>
                <c:pt idx="99">
                  <c:v>572276</c:v>
                </c:pt>
                <c:pt idx="100">
                  <c:v>595455</c:v>
                </c:pt>
                <c:pt idx="101">
                  <c:v>632551</c:v>
                </c:pt>
                <c:pt idx="102">
                  <c:v>665677</c:v>
                </c:pt>
                <c:pt idx="103">
                  <c:v>682142</c:v>
                </c:pt>
                <c:pt idx="104">
                  <c:v>693516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9B2-46E3-85FE-A83BCF6CC085}"/>
            </c:ext>
          </c:extLst>
        </c:ser>
        <c:ser>
          <c:idx val="1"/>
          <c:order val="1"/>
          <c:tx>
            <c:strRef>
              <c:f>List1!$A$3</c:f>
              <c:strCache>
                <c:ptCount val="1"/>
                <c:pt idx="0">
                  <c:v>Osoby ve věku 80+ celkem</c:v>
                </c:pt>
              </c:strCache>
            </c:strRef>
          </c:tx>
          <c:spPr>
            <a:ln w="28575" cap="rnd">
              <a:solidFill>
                <a:srgbClr val="C00000"/>
              </a:solidFill>
              <a:round/>
            </a:ln>
            <a:effectLst/>
          </c:spPr>
          <c:marker>
            <c:symbol val="none"/>
          </c:marker>
          <c:cat>
            <c:strRef>
              <c:f>List1!$C$1:$DC$1</c:f>
              <c:strCache>
                <c:ptCount val="105"/>
                <c:pt idx="0">
                  <c:v>28-XII.</c:v>
                </c:pt>
                <c:pt idx="1">
                  <c:v>29-XII.</c:v>
                </c:pt>
                <c:pt idx="2">
                  <c:v>30-XII.</c:v>
                </c:pt>
                <c:pt idx="3">
                  <c:v>31-XII.</c:v>
                </c:pt>
                <c:pt idx="4">
                  <c:v>1-I.</c:v>
                </c:pt>
                <c:pt idx="5">
                  <c:v>2-I.</c:v>
                </c:pt>
                <c:pt idx="6">
                  <c:v>3-I.</c:v>
                </c:pt>
                <c:pt idx="7">
                  <c:v>4-I.</c:v>
                </c:pt>
                <c:pt idx="8">
                  <c:v>5-I.</c:v>
                </c:pt>
                <c:pt idx="9">
                  <c:v>6-I.</c:v>
                </c:pt>
                <c:pt idx="10">
                  <c:v>7-I.</c:v>
                </c:pt>
                <c:pt idx="11">
                  <c:v>8-I.</c:v>
                </c:pt>
                <c:pt idx="12">
                  <c:v>9-I.</c:v>
                </c:pt>
                <c:pt idx="13">
                  <c:v>10-I.</c:v>
                </c:pt>
                <c:pt idx="14">
                  <c:v>11-I.</c:v>
                </c:pt>
                <c:pt idx="15">
                  <c:v>12-I.</c:v>
                </c:pt>
                <c:pt idx="16">
                  <c:v>13-I.</c:v>
                </c:pt>
                <c:pt idx="17">
                  <c:v>14-I.</c:v>
                </c:pt>
                <c:pt idx="18">
                  <c:v>15-I.</c:v>
                </c:pt>
                <c:pt idx="19">
                  <c:v>16-I.</c:v>
                </c:pt>
                <c:pt idx="20">
                  <c:v>17-I.</c:v>
                </c:pt>
                <c:pt idx="21">
                  <c:v>18-I.</c:v>
                </c:pt>
                <c:pt idx="22">
                  <c:v>19-I.</c:v>
                </c:pt>
                <c:pt idx="23">
                  <c:v>20-I.</c:v>
                </c:pt>
                <c:pt idx="24">
                  <c:v>21-I.</c:v>
                </c:pt>
                <c:pt idx="25">
                  <c:v>22-I.</c:v>
                </c:pt>
                <c:pt idx="26">
                  <c:v>23-I.</c:v>
                </c:pt>
                <c:pt idx="27">
                  <c:v>24-I.</c:v>
                </c:pt>
                <c:pt idx="28">
                  <c:v>25-I.</c:v>
                </c:pt>
                <c:pt idx="29">
                  <c:v>26-I.</c:v>
                </c:pt>
                <c:pt idx="30">
                  <c:v>27-I.</c:v>
                </c:pt>
                <c:pt idx="31">
                  <c:v>28-I.</c:v>
                </c:pt>
                <c:pt idx="32">
                  <c:v>29-I.</c:v>
                </c:pt>
                <c:pt idx="33">
                  <c:v>30-I.</c:v>
                </c:pt>
                <c:pt idx="34">
                  <c:v>31-I.</c:v>
                </c:pt>
                <c:pt idx="35">
                  <c:v>1-II.</c:v>
                </c:pt>
                <c:pt idx="36">
                  <c:v>2-II.</c:v>
                </c:pt>
                <c:pt idx="37">
                  <c:v>3-II.</c:v>
                </c:pt>
                <c:pt idx="38">
                  <c:v>4-II.</c:v>
                </c:pt>
                <c:pt idx="39">
                  <c:v>5-II.</c:v>
                </c:pt>
                <c:pt idx="40">
                  <c:v>6-II.</c:v>
                </c:pt>
                <c:pt idx="41">
                  <c:v>7-II.</c:v>
                </c:pt>
                <c:pt idx="42">
                  <c:v>8-II.</c:v>
                </c:pt>
                <c:pt idx="43">
                  <c:v>9-II.</c:v>
                </c:pt>
                <c:pt idx="44">
                  <c:v>10-II.</c:v>
                </c:pt>
                <c:pt idx="45">
                  <c:v>11-II.</c:v>
                </c:pt>
                <c:pt idx="46">
                  <c:v>12-II.</c:v>
                </c:pt>
                <c:pt idx="47">
                  <c:v>13-II.</c:v>
                </c:pt>
                <c:pt idx="48">
                  <c:v>14-II.</c:v>
                </c:pt>
                <c:pt idx="49">
                  <c:v>15-II.</c:v>
                </c:pt>
                <c:pt idx="50">
                  <c:v>16-II.</c:v>
                </c:pt>
                <c:pt idx="51">
                  <c:v>17-II.</c:v>
                </c:pt>
                <c:pt idx="52">
                  <c:v>18-II.</c:v>
                </c:pt>
                <c:pt idx="53">
                  <c:v>19-II.</c:v>
                </c:pt>
                <c:pt idx="54">
                  <c:v>20-II.</c:v>
                </c:pt>
                <c:pt idx="55">
                  <c:v>21-II.</c:v>
                </c:pt>
                <c:pt idx="56">
                  <c:v>22-II.</c:v>
                </c:pt>
                <c:pt idx="57">
                  <c:v>23-II.</c:v>
                </c:pt>
                <c:pt idx="58">
                  <c:v>24-II.</c:v>
                </c:pt>
                <c:pt idx="59">
                  <c:v>25-II.</c:v>
                </c:pt>
                <c:pt idx="60">
                  <c:v>26-II.</c:v>
                </c:pt>
                <c:pt idx="61">
                  <c:v>27-II.</c:v>
                </c:pt>
                <c:pt idx="62">
                  <c:v>28-II.</c:v>
                </c:pt>
                <c:pt idx="63">
                  <c:v>1-III.</c:v>
                </c:pt>
                <c:pt idx="64">
                  <c:v>2-III.</c:v>
                </c:pt>
                <c:pt idx="65">
                  <c:v>3-III.</c:v>
                </c:pt>
                <c:pt idx="66">
                  <c:v>4-III.</c:v>
                </c:pt>
                <c:pt idx="67">
                  <c:v>5-III.</c:v>
                </c:pt>
                <c:pt idx="68">
                  <c:v>6-III.</c:v>
                </c:pt>
                <c:pt idx="69">
                  <c:v>7-III.</c:v>
                </c:pt>
                <c:pt idx="70">
                  <c:v>8-III.</c:v>
                </c:pt>
                <c:pt idx="71">
                  <c:v>9-III.</c:v>
                </c:pt>
                <c:pt idx="72">
                  <c:v>10-III.</c:v>
                </c:pt>
                <c:pt idx="73">
                  <c:v>11-III.</c:v>
                </c:pt>
                <c:pt idx="74">
                  <c:v>12-III.</c:v>
                </c:pt>
                <c:pt idx="75">
                  <c:v>13-III.</c:v>
                </c:pt>
                <c:pt idx="76">
                  <c:v>14-III.</c:v>
                </c:pt>
                <c:pt idx="77">
                  <c:v>15-III.</c:v>
                </c:pt>
                <c:pt idx="78">
                  <c:v>16-III.</c:v>
                </c:pt>
                <c:pt idx="79">
                  <c:v>17-III.</c:v>
                </c:pt>
                <c:pt idx="80">
                  <c:v>18-III.</c:v>
                </c:pt>
                <c:pt idx="81">
                  <c:v>19-III.</c:v>
                </c:pt>
                <c:pt idx="82">
                  <c:v>20-III.</c:v>
                </c:pt>
                <c:pt idx="83">
                  <c:v>21-III.</c:v>
                </c:pt>
                <c:pt idx="84">
                  <c:v>22-III.</c:v>
                </c:pt>
                <c:pt idx="85">
                  <c:v>23-III.</c:v>
                </c:pt>
                <c:pt idx="86">
                  <c:v>24-III.</c:v>
                </c:pt>
                <c:pt idx="87">
                  <c:v>25-III.</c:v>
                </c:pt>
                <c:pt idx="88">
                  <c:v>26-III.</c:v>
                </c:pt>
                <c:pt idx="89">
                  <c:v>27-III.</c:v>
                </c:pt>
                <c:pt idx="90">
                  <c:v>28-III.</c:v>
                </c:pt>
                <c:pt idx="91">
                  <c:v>29-III.</c:v>
                </c:pt>
                <c:pt idx="92">
                  <c:v>30-III.</c:v>
                </c:pt>
                <c:pt idx="93">
                  <c:v>31-III.</c:v>
                </c:pt>
                <c:pt idx="94">
                  <c:v>1-IV.</c:v>
                </c:pt>
                <c:pt idx="95">
                  <c:v>2-IV.</c:v>
                </c:pt>
                <c:pt idx="96">
                  <c:v>3-IV.</c:v>
                </c:pt>
                <c:pt idx="97">
                  <c:v>4-IV.</c:v>
                </c:pt>
                <c:pt idx="98">
                  <c:v>5-IV.</c:v>
                </c:pt>
                <c:pt idx="99">
                  <c:v>6-IV.</c:v>
                </c:pt>
                <c:pt idx="100">
                  <c:v>7-IV.</c:v>
                </c:pt>
                <c:pt idx="101">
                  <c:v>8-IV.</c:v>
                </c:pt>
                <c:pt idx="102">
                  <c:v>9-IV.</c:v>
                </c:pt>
                <c:pt idx="103">
                  <c:v>10-IV.</c:v>
                </c:pt>
                <c:pt idx="104">
                  <c:v>11-IV.</c:v>
                </c:pt>
              </c:strCache>
            </c:strRef>
          </c:cat>
          <c:val>
            <c:numRef>
              <c:f>List1!$C$3:$DC$3</c:f>
              <c:numCache>
                <c:formatCode>General</c:formatCode>
                <c:ptCount val="105"/>
                <c:pt idx="0">
                  <c:v>123</c:v>
                </c:pt>
                <c:pt idx="1">
                  <c:v>403</c:v>
                </c:pt>
                <c:pt idx="2">
                  <c:v>587</c:v>
                </c:pt>
                <c:pt idx="3">
                  <c:v>705</c:v>
                </c:pt>
                <c:pt idx="4">
                  <c:v>708</c:v>
                </c:pt>
                <c:pt idx="5">
                  <c:v>720</c:v>
                </c:pt>
                <c:pt idx="6">
                  <c:v>723</c:v>
                </c:pt>
                <c:pt idx="7">
                  <c:v>754</c:v>
                </c:pt>
                <c:pt idx="8">
                  <c:v>795</c:v>
                </c:pt>
                <c:pt idx="9">
                  <c:v>862</c:v>
                </c:pt>
                <c:pt idx="10">
                  <c:v>1261</c:v>
                </c:pt>
                <c:pt idx="11">
                  <c:v>2118</c:v>
                </c:pt>
                <c:pt idx="12">
                  <c:v>2304</c:v>
                </c:pt>
                <c:pt idx="13">
                  <c:v>2411</c:v>
                </c:pt>
                <c:pt idx="14">
                  <c:v>3044</c:v>
                </c:pt>
                <c:pt idx="15">
                  <c:v>4695</c:v>
                </c:pt>
                <c:pt idx="16">
                  <c:v>6384</c:v>
                </c:pt>
                <c:pt idx="17">
                  <c:v>8665</c:v>
                </c:pt>
                <c:pt idx="18">
                  <c:v>10944</c:v>
                </c:pt>
                <c:pt idx="19">
                  <c:v>12451</c:v>
                </c:pt>
                <c:pt idx="20">
                  <c:v>14094</c:v>
                </c:pt>
                <c:pt idx="21">
                  <c:v>18836</c:v>
                </c:pt>
                <c:pt idx="22">
                  <c:v>24480</c:v>
                </c:pt>
                <c:pt idx="23">
                  <c:v>30997</c:v>
                </c:pt>
                <c:pt idx="24">
                  <c:v>39264</c:v>
                </c:pt>
                <c:pt idx="25">
                  <c:v>48172</c:v>
                </c:pt>
                <c:pt idx="26">
                  <c:v>50635</c:v>
                </c:pt>
                <c:pt idx="27">
                  <c:v>52466</c:v>
                </c:pt>
                <c:pt idx="28">
                  <c:v>58606</c:v>
                </c:pt>
                <c:pt idx="29">
                  <c:v>64952</c:v>
                </c:pt>
                <c:pt idx="30">
                  <c:v>70428</c:v>
                </c:pt>
                <c:pt idx="31">
                  <c:v>75064</c:v>
                </c:pt>
                <c:pt idx="32">
                  <c:v>79395</c:v>
                </c:pt>
                <c:pt idx="33">
                  <c:v>80023</c:v>
                </c:pt>
                <c:pt idx="34">
                  <c:v>80682</c:v>
                </c:pt>
                <c:pt idx="35">
                  <c:v>83612</c:v>
                </c:pt>
                <c:pt idx="36">
                  <c:v>86936</c:v>
                </c:pt>
                <c:pt idx="37">
                  <c:v>90527</c:v>
                </c:pt>
                <c:pt idx="38">
                  <c:v>95291</c:v>
                </c:pt>
                <c:pt idx="39">
                  <c:v>100028</c:v>
                </c:pt>
                <c:pt idx="40">
                  <c:v>101805</c:v>
                </c:pt>
                <c:pt idx="41">
                  <c:v>103907</c:v>
                </c:pt>
                <c:pt idx="42">
                  <c:v>109946</c:v>
                </c:pt>
                <c:pt idx="43">
                  <c:v>117466</c:v>
                </c:pt>
                <c:pt idx="44">
                  <c:v>126161</c:v>
                </c:pt>
                <c:pt idx="45">
                  <c:v>137298</c:v>
                </c:pt>
                <c:pt idx="46">
                  <c:v>148650</c:v>
                </c:pt>
                <c:pt idx="47">
                  <c:v>151548</c:v>
                </c:pt>
                <c:pt idx="48">
                  <c:v>153336</c:v>
                </c:pt>
                <c:pt idx="49">
                  <c:v>162203</c:v>
                </c:pt>
                <c:pt idx="50">
                  <c:v>172695</c:v>
                </c:pt>
                <c:pt idx="51">
                  <c:v>182821</c:v>
                </c:pt>
                <c:pt idx="52">
                  <c:v>194555</c:v>
                </c:pt>
                <c:pt idx="53">
                  <c:v>205613</c:v>
                </c:pt>
                <c:pt idx="54">
                  <c:v>207786</c:v>
                </c:pt>
                <c:pt idx="55">
                  <c:v>209404</c:v>
                </c:pt>
                <c:pt idx="56">
                  <c:v>219373</c:v>
                </c:pt>
                <c:pt idx="57">
                  <c:v>231267</c:v>
                </c:pt>
                <c:pt idx="58">
                  <c:v>242379</c:v>
                </c:pt>
                <c:pt idx="59">
                  <c:v>255642</c:v>
                </c:pt>
                <c:pt idx="60">
                  <c:v>266952</c:v>
                </c:pt>
                <c:pt idx="61">
                  <c:v>269158</c:v>
                </c:pt>
                <c:pt idx="62">
                  <c:v>270803</c:v>
                </c:pt>
                <c:pt idx="63">
                  <c:v>280657</c:v>
                </c:pt>
                <c:pt idx="64">
                  <c:v>290314</c:v>
                </c:pt>
                <c:pt idx="65">
                  <c:v>300401</c:v>
                </c:pt>
                <c:pt idx="66">
                  <c:v>310770</c:v>
                </c:pt>
                <c:pt idx="67">
                  <c:v>319227</c:v>
                </c:pt>
                <c:pt idx="68">
                  <c:v>321671</c:v>
                </c:pt>
                <c:pt idx="69">
                  <c:v>323845</c:v>
                </c:pt>
                <c:pt idx="70">
                  <c:v>331335</c:v>
                </c:pt>
                <c:pt idx="71">
                  <c:v>340499</c:v>
                </c:pt>
                <c:pt idx="72">
                  <c:v>350352</c:v>
                </c:pt>
                <c:pt idx="73">
                  <c:v>360683</c:v>
                </c:pt>
                <c:pt idx="74">
                  <c:v>368898</c:v>
                </c:pt>
                <c:pt idx="75">
                  <c:v>371190</c:v>
                </c:pt>
                <c:pt idx="76">
                  <c:v>372791</c:v>
                </c:pt>
                <c:pt idx="77">
                  <c:v>380205</c:v>
                </c:pt>
                <c:pt idx="78">
                  <c:v>390050</c:v>
                </c:pt>
                <c:pt idx="79">
                  <c:v>399402</c:v>
                </c:pt>
                <c:pt idx="80">
                  <c:v>410621</c:v>
                </c:pt>
                <c:pt idx="81">
                  <c:v>421362</c:v>
                </c:pt>
                <c:pt idx="82">
                  <c:v>423689</c:v>
                </c:pt>
                <c:pt idx="83">
                  <c:v>425278</c:v>
                </c:pt>
                <c:pt idx="84">
                  <c:v>432898</c:v>
                </c:pt>
                <c:pt idx="85">
                  <c:v>440644</c:v>
                </c:pt>
                <c:pt idx="86">
                  <c:v>448483</c:v>
                </c:pt>
                <c:pt idx="87">
                  <c:v>458091</c:v>
                </c:pt>
                <c:pt idx="88">
                  <c:v>465717</c:v>
                </c:pt>
                <c:pt idx="89">
                  <c:v>467518</c:v>
                </c:pt>
                <c:pt idx="90">
                  <c:v>468837</c:v>
                </c:pt>
                <c:pt idx="91">
                  <c:v>475250</c:v>
                </c:pt>
                <c:pt idx="92">
                  <c:v>481488</c:v>
                </c:pt>
                <c:pt idx="93">
                  <c:v>488292</c:v>
                </c:pt>
                <c:pt idx="94">
                  <c:v>495351</c:v>
                </c:pt>
                <c:pt idx="95">
                  <c:v>497363</c:v>
                </c:pt>
                <c:pt idx="96">
                  <c:v>498832</c:v>
                </c:pt>
                <c:pt idx="97">
                  <c:v>500156</c:v>
                </c:pt>
                <c:pt idx="98">
                  <c:v>501053</c:v>
                </c:pt>
                <c:pt idx="99">
                  <c:v>505344</c:v>
                </c:pt>
                <c:pt idx="100">
                  <c:v>509527</c:v>
                </c:pt>
                <c:pt idx="101">
                  <c:v>515155</c:v>
                </c:pt>
                <c:pt idx="102">
                  <c:v>519793</c:v>
                </c:pt>
                <c:pt idx="103">
                  <c:v>521488</c:v>
                </c:pt>
                <c:pt idx="104">
                  <c:v>522395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39B2-46E3-85FE-A83BCF6CC085}"/>
            </c:ext>
          </c:extLst>
        </c:ser>
        <c:ser>
          <c:idx val="2"/>
          <c:order val="2"/>
          <c:tx>
            <c:strRef>
              <c:f>List1!$A$4</c:f>
              <c:strCache>
                <c:ptCount val="1"/>
                <c:pt idx="0">
                  <c:v>Zdravotničtí pracovníci / ochrana veřejného zdraví celkem</c:v>
                </c:pt>
              </c:strCache>
            </c:strRef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cat>
            <c:strRef>
              <c:f>List1!$C$1:$DC$1</c:f>
              <c:strCache>
                <c:ptCount val="105"/>
                <c:pt idx="0">
                  <c:v>28-XII.</c:v>
                </c:pt>
                <c:pt idx="1">
                  <c:v>29-XII.</c:v>
                </c:pt>
                <c:pt idx="2">
                  <c:v>30-XII.</c:v>
                </c:pt>
                <c:pt idx="3">
                  <c:v>31-XII.</c:v>
                </c:pt>
                <c:pt idx="4">
                  <c:v>1-I.</c:v>
                </c:pt>
                <c:pt idx="5">
                  <c:v>2-I.</c:v>
                </c:pt>
                <c:pt idx="6">
                  <c:v>3-I.</c:v>
                </c:pt>
                <c:pt idx="7">
                  <c:v>4-I.</c:v>
                </c:pt>
                <c:pt idx="8">
                  <c:v>5-I.</c:v>
                </c:pt>
                <c:pt idx="9">
                  <c:v>6-I.</c:v>
                </c:pt>
                <c:pt idx="10">
                  <c:v>7-I.</c:v>
                </c:pt>
                <c:pt idx="11">
                  <c:v>8-I.</c:v>
                </c:pt>
                <c:pt idx="12">
                  <c:v>9-I.</c:v>
                </c:pt>
                <c:pt idx="13">
                  <c:v>10-I.</c:v>
                </c:pt>
                <c:pt idx="14">
                  <c:v>11-I.</c:v>
                </c:pt>
                <c:pt idx="15">
                  <c:v>12-I.</c:v>
                </c:pt>
                <c:pt idx="16">
                  <c:v>13-I.</c:v>
                </c:pt>
                <c:pt idx="17">
                  <c:v>14-I.</c:v>
                </c:pt>
                <c:pt idx="18">
                  <c:v>15-I.</c:v>
                </c:pt>
                <c:pt idx="19">
                  <c:v>16-I.</c:v>
                </c:pt>
                <c:pt idx="20">
                  <c:v>17-I.</c:v>
                </c:pt>
                <c:pt idx="21">
                  <c:v>18-I.</c:v>
                </c:pt>
                <c:pt idx="22">
                  <c:v>19-I.</c:v>
                </c:pt>
                <c:pt idx="23">
                  <c:v>20-I.</c:v>
                </c:pt>
                <c:pt idx="24">
                  <c:v>21-I.</c:v>
                </c:pt>
                <c:pt idx="25">
                  <c:v>22-I.</c:v>
                </c:pt>
                <c:pt idx="26">
                  <c:v>23-I.</c:v>
                </c:pt>
                <c:pt idx="27">
                  <c:v>24-I.</c:v>
                </c:pt>
                <c:pt idx="28">
                  <c:v>25-I.</c:v>
                </c:pt>
                <c:pt idx="29">
                  <c:v>26-I.</c:v>
                </c:pt>
                <c:pt idx="30">
                  <c:v>27-I.</c:v>
                </c:pt>
                <c:pt idx="31">
                  <c:v>28-I.</c:v>
                </c:pt>
                <c:pt idx="32">
                  <c:v>29-I.</c:v>
                </c:pt>
                <c:pt idx="33">
                  <c:v>30-I.</c:v>
                </c:pt>
                <c:pt idx="34">
                  <c:v>31-I.</c:v>
                </c:pt>
                <c:pt idx="35">
                  <c:v>1-II.</c:v>
                </c:pt>
                <c:pt idx="36">
                  <c:v>2-II.</c:v>
                </c:pt>
                <c:pt idx="37">
                  <c:v>3-II.</c:v>
                </c:pt>
                <c:pt idx="38">
                  <c:v>4-II.</c:v>
                </c:pt>
                <c:pt idx="39">
                  <c:v>5-II.</c:v>
                </c:pt>
                <c:pt idx="40">
                  <c:v>6-II.</c:v>
                </c:pt>
                <c:pt idx="41">
                  <c:v>7-II.</c:v>
                </c:pt>
                <c:pt idx="42">
                  <c:v>8-II.</c:v>
                </c:pt>
                <c:pt idx="43">
                  <c:v>9-II.</c:v>
                </c:pt>
                <c:pt idx="44">
                  <c:v>10-II.</c:v>
                </c:pt>
                <c:pt idx="45">
                  <c:v>11-II.</c:v>
                </c:pt>
                <c:pt idx="46">
                  <c:v>12-II.</c:v>
                </c:pt>
                <c:pt idx="47">
                  <c:v>13-II.</c:v>
                </c:pt>
                <c:pt idx="48">
                  <c:v>14-II.</c:v>
                </c:pt>
                <c:pt idx="49">
                  <c:v>15-II.</c:v>
                </c:pt>
                <c:pt idx="50">
                  <c:v>16-II.</c:v>
                </c:pt>
                <c:pt idx="51">
                  <c:v>17-II.</c:v>
                </c:pt>
                <c:pt idx="52">
                  <c:v>18-II.</c:v>
                </c:pt>
                <c:pt idx="53">
                  <c:v>19-II.</c:v>
                </c:pt>
                <c:pt idx="54">
                  <c:v>20-II.</c:v>
                </c:pt>
                <c:pt idx="55">
                  <c:v>21-II.</c:v>
                </c:pt>
                <c:pt idx="56">
                  <c:v>22-II.</c:v>
                </c:pt>
                <c:pt idx="57">
                  <c:v>23-II.</c:v>
                </c:pt>
                <c:pt idx="58">
                  <c:v>24-II.</c:v>
                </c:pt>
                <c:pt idx="59">
                  <c:v>25-II.</c:v>
                </c:pt>
                <c:pt idx="60">
                  <c:v>26-II.</c:v>
                </c:pt>
                <c:pt idx="61">
                  <c:v>27-II.</c:v>
                </c:pt>
                <c:pt idx="62">
                  <c:v>28-II.</c:v>
                </c:pt>
                <c:pt idx="63">
                  <c:v>1-III.</c:v>
                </c:pt>
                <c:pt idx="64">
                  <c:v>2-III.</c:v>
                </c:pt>
                <c:pt idx="65">
                  <c:v>3-III.</c:v>
                </c:pt>
                <c:pt idx="66">
                  <c:v>4-III.</c:v>
                </c:pt>
                <c:pt idx="67">
                  <c:v>5-III.</c:v>
                </c:pt>
                <c:pt idx="68">
                  <c:v>6-III.</c:v>
                </c:pt>
                <c:pt idx="69">
                  <c:v>7-III.</c:v>
                </c:pt>
                <c:pt idx="70">
                  <c:v>8-III.</c:v>
                </c:pt>
                <c:pt idx="71">
                  <c:v>9-III.</c:v>
                </c:pt>
                <c:pt idx="72">
                  <c:v>10-III.</c:v>
                </c:pt>
                <c:pt idx="73">
                  <c:v>11-III.</c:v>
                </c:pt>
                <c:pt idx="74">
                  <c:v>12-III.</c:v>
                </c:pt>
                <c:pt idx="75">
                  <c:v>13-III.</c:v>
                </c:pt>
                <c:pt idx="76">
                  <c:v>14-III.</c:v>
                </c:pt>
                <c:pt idx="77">
                  <c:v>15-III.</c:v>
                </c:pt>
                <c:pt idx="78">
                  <c:v>16-III.</c:v>
                </c:pt>
                <c:pt idx="79">
                  <c:v>17-III.</c:v>
                </c:pt>
                <c:pt idx="80">
                  <c:v>18-III.</c:v>
                </c:pt>
                <c:pt idx="81">
                  <c:v>19-III.</c:v>
                </c:pt>
                <c:pt idx="82">
                  <c:v>20-III.</c:v>
                </c:pt>
                <c:pt idx="83">
                  <c:v>21-III.</c:v>
                </c:pt>
                <c:pt idx="84">
                  <c:v>22-III.</c:v>
                </c:pt>
                <c:pt idx="85">
                  <c:v>23-III.</c:v>
                </c:pt>
                <c:pt idx="86">
                  <c:v>24-III.</c:v>
                </c:pt>
                <c:pt idx="87">
                  <c:v>25-III.</c:v>
                </c:pt>
                <c:pt idx="88">
                  <c:v>26-III.</c:v>
                </c:pt>
                <c:pt idx="89">
                  <c:v>27-III.</c:v>
                </c:pt>
                <c:pt idx="90">
                  <c:v>28-III.</c:v>
                </c:pt>
                <c:pt idx="91">
                  <c:v>29-III.</c:v>
                </c:pt>
                <c:pt idx="92">
                  <c:v>30-III.</c:v>
                </c:pt>
                <c:pt idx="93">
                  <c:v>31-III.</c:v>
                </c:pt>
                <c:pt idx="94">
                  <c:v>1-IV.</c:v>
                </c:pt>
                <c:pt idx="95">
                  <c:v>2-IV.</c:v>
                </c:pt>
                <c:pt idx="96">
                  <c:v>3-IV.</c:v>
                </c:pt>
                <c:pt idx="97">
                  <c:v>4-IV.</c:v>
                </c:pt>
                <c:pt idx="98">
                  <c:v>5-IV.</c:v>
                </c:pt>
                <c:pt idx="99">
                  <c:v>6-IV.</c:v>
                </c:pt>
                <c:pt idx="100">
                  <c:v>7-IV.</c:v>
                </c:pt>
                <c:pt idx="101">
                  <c:v>8-IV.</c:v>
                </c:pt>
                <c:pt idx="102">
                  <c:v>9-IV.</c:v>
                </c:pt>
                <c:pt idx="103">
                  <c:v>10-IV.</c:v>
                </c:pt>
                <c:pt idx="104">
                  <c:v>11-IV.</c:v>
                </c:pt>
              </c:strCache>
            </c:strRef>
          </c:cat>
          <c:val>
            <c:numRef>
              <c:f>List1!$C$4:$DC$4</c:f>
              <c:numCache>
                <c:formatCode>General</c:formatCode>
                <c:ptCount val="105"/>
                <c:pt idx="0">
                  <c:v>3086</c:v>
                </c:pt>
                <c:pt idx="1">
                  <c:v>5934</c:v>
                </c:pt>
                <c:pt idx="2">
                  <c:v>8820</c:v>
                </c:pt>
                <c:pt idx="3">
                  <c:v>9798</c:v>
                </c:pt>
                <c:pt idx="4">
                  <c:v>10043</c:v>
                </c:pt>
                <c:pt idx="5">
                  <c:v>11227</c:v>
                </c:pt>
                <c:pt idx="6">
                  <c:v>12095</c:v>
                </c:pt>
                <c:pt idx="7">
                  <c:v>15391</c:v>
                </c:pt>
                <c:pt idx="8">
                  <c:v>19565</c:v>
                </c:pt>
                <c:pt idx="9">
                  <c:v>24857</c:v>
                </c:pt>
                <c:pt idx="10">
                  <c:v>31338</c:v>
                </c:pt>
                <c:pt idx="11">
                  <c:v>38667</c:v>
                </c:pt>
                <c:pt idx="12">
                  <c:v>39984</c:v>
                </c:pt>
                <c:pt idx="13">
                  <c:v>41148</c:v>
                </c:pt>
                <c:pt idx="14">
                  <c:v>48475</c:v>
                </c:pt>
                <c:pt idx="15">
                  <c:v>57052</c:v>
                </c:pt>
                <c:pt idx="16">
                  <c:v>64555</c:v>
                </c:pt>
                <c:pt idx="17">
                  <c:v>72543</c:v>
                </c:pt>
                <c:pt idx="18">
                  <c:v>79489</c:v>
                </c:pt>
                <c:pt idx="19">
                  <c:v>80589</c:v>
                </c:pt>
                <c:pt idx="20">
                  <c:v>81801</c:v>
                </c:pt>
                <c:pt idx="21">
                  <c:v>88580</c:v>
                </c:pt>
                <c:pt idx="22">
                  <c:v>95079</c:v>
                </c:pt>
                <c:pt idx="23">
                  <c:v>101427</c:v>
                </c:pt>
                <c:pt idx="24">
                  <c:v>107020</c:v>
                </c:pt>
                <c:pt idx="25">
                  <c:v>111255</c:v>
                </c:pt>
                <c:pt idx="26">
                  <c:v>112635</c:v>
                </c:pt>
                <c:pt idx="27">
                  <c:v>113895</c:v>
                </c:pt>
                <c:pt idx="28">
                  <c:v>118798</c:v>
                </c:pt>
                <c:pt idx="29">
                  <c:v>124712</c:v>
                </c:pt>
                <c:pt idx="30">
                  <c:v>130767</c:v>
                </c:pt>
                <c:pt idx="31">
                  <c:v>137579</c:v>
                </c:pt>
                <c:pt idx="32">
                  <c:v>145201</c:v>
                </c:pt>
                <c:pt idx="33">
                  <c:v>145956</c:v>
                </c:pt>
                <c:pt idx="34">
                  <c:v>146699</c:v>
                </c:pt>
                <c:pt idx="35">
                  <c:v>153776</c:v>
                </c:pt>
                <c:pt idx="36">
                  <c:v>161980</c:v>
                </c:pt>
                <c:pt idx="37">
                  <c:v>169800</c:v>
                </c:pt>
                <c:pt idx="38">
                  <c:v>178364</c:v>
                </c:pt>
                <c:pt idx="39">
                  <c:v>185799</c:v>
                </c:pt>
                <c:pt idx="40">
                  <c:v>186807</c:v>
                </c:pt>
                <c:pt idx="41">
                  <c:v>187745</c:v>
                </c:pt>
                <c:pt idx="42">
                  <c:v>194064</c:v>
                </c:pt>
                <c:pt idx="43">
                  <c:v>199684</c:v>
                </c:pt>
                <c:pt idx="44">
                  <c:v>205180</c:v>
                </c:pt>
                <c:pt idx="45">
                  <c:v>210978</c:v>
                </c:pt>
                <c:pt idx="46">
                  <c:v>216379</c:v>
                </c:pt>
                <c:pt idx="47">
                  <c:v>217540</c:v>
                </c:pt>
                <c:pt idx="48">
                  <c:v>218069</c:v>
                </c:pt>
                <c:pt idx="49">
                  <c:v>222617</c:v>
                </c:pt>
                <c:pt idx="50">
                  <c:v>226434</c:v>
                </c:pt>
                <c:pt idx="51">
                  <c:v>229890</c:v>
                </c:pt>
                <c:pt idx="52">
                  <c:v>233655</c:v>
                </c:pt>
                <c:pt idx="53">
                  <c:v>237784</c:v>
                </c:pt>
                <c:pt idx="54">
                  <c:v>238398</c:v>
                </c:pt>
                <c:pt idx="55">
                  <c:v>238667</c:v>
                </c:pt>
                <c:pt idx="56">
                  <c:v>241768</c:v>
                </c:pt>
                <c:pt idx="57">
                  <c:v>245974</c:v>
                </c:pt>
                <c:pt idx="58">
                  <c:v>250022</c:v>
                </c:pt>
                <c:pt idx="59">
                  <c:v>254920</c:v>
                </c:pt>
                <c:pt idx="60">
                  <c:v>259386</c:v>
                </c:pt>
                <c:pt idx="61">
                  <c:v>259808</c:v>
                </c:pt>
                <c:pt idx="62">
                  <c:v>260120</c:v>
                </c:pt>
                <c:pt idx="63">
                  <c:v>263793</c:v>
                </c:pt>
                <c:pt idx="64">
                  <c:v>267937</c:v>
                </c:pt>
                <c:pt idx="65">
                  <c:v>272192</c:v>
                </c:pt>
                <c:pt idx="66">
                  <c:v>275860</c:v>
                </c:pt>
                <c:pt idx="67">
                  <c:v>280346</c:v>
                </c:pt>
                <c:pt idx="68">
                  <c:v>281210</c:v>
                </c:pt>
                <c:pt idx="69">
                  <c:v>281945</c:v>
                </c:pt>
                <c:pt idx="70">
                  <c:v>285268</c:v>
                </c:pt>
                <c:pt idx="71">
                  <c:v>288896</c:v>
                </c:pt>
                <c:pt idx="72">
                  <c:v>292955</c:v>
                </c:pt>
                <c:pt idx="73">
                  <c:v>298129</c:v>
                </c:pt>
                <c:pt idx="74">
                  <c:v>303138</c:v>
                </c:pt>
                <c:pt idx="75">
                  <c:v>304112</c:v>
                </c:pt>
                <c:pt idx="76">
                  <c:v>305095</c:v>
                </c:pt>
                <c:pt idx="77">
                  <c:v>308803</c:v>
                </c:pt>
                <c:pt idx="78">
                  <c:v>313450</c:v>
                </c:pt>
                <c:pt idx="79">
                  <c:v>318161</c:v>
                </c:pt>
                <c:pt idx="80">
                  <c:v>322889</c:v>
                </c:pt>
                <c:pt idx="81">
                  <c:v>328525</c:v>
                </c:pt>
                <c:pt idx="82">
                  <c:v>329985</c:v>
                </c:pt>
                <c:pt idx="83">
                  <c:v>330797</c:v>
                </c:pt>
                <c:pt idx="84">
                  <c:v>334492</c:v>
                </c:pt>
                <c:pt idx="85">
                  <c:v>338378</c:v>
                </c:pt>
                <c:pt idx="86">
                  <c:v>342181</c:v>
                </c:pt>
                <c:pt idx="87">
                  <c:v>346398</c:v>
                </c:pt>
                <c:pt idx="88">
                  <c:v>351235</c:v>
                </c:pt>
                <c:pt idx="89">
                  <c:v>352507</c:v>
                </c:pt>
                <c:pt idx="90">
                  <c:v>353347</c:v>
                </c:pt>
                <c:pt idx="91">
                  <c:v>356781</c:v>
                </c:pt>
                <c:pt idx="92">
                  <c:v>360617</c:v>
                </c:pt>
                <c:pt idx="93">
                  <c:v>364576</c:v>
                </c:pt>
                <c:pt idx="94">
                  <c:v>369073</c:v>
                </c:pt>
                <c:pt idx="95">
                  <c:v>370602</c:v>
                </c:pt>
                <c:pt idx="96">
                  <c:v>371767</c:v>
                </c:pt>
                <c:pt idx="97">
                  <c:v>372517</c:v>
                </c:pt>
                <c:pt idx="98">
                  <c:v>373167</c:v>
                </c:pt>
                <c:pt idx="99">
                  <c:v>377076</c:v>
                </c:pt>
                <c:pt idx="100">
                  <c:v>380170</c:v>
                </c:pt>
                <c:pt idx="101">
                  <c:v>384067</c:v>
                </c:pt>
                <c:pt idx="102">
                  <c:v>388098</c:v>
                </c:pt>
                <c:pt idx="103">
                  <c:v>389575</c:v>
                </c:pt>
                <c:pt idx="104">
                  <c:v>390335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39B2-46E3-85FE-A83BCF6CC085}"/>
            </c:ext>
          </c:extLst>
        </c:ser>
        <c:ser>
          <c:idx val="3"/>
          <c:order val="3"/>
          <c:tx>
            <c:strRef>
              <c:f>List1!$A$5</c:f>
              <c:strCache>
                <c:ptCount val="1"/>
                <c:pt idx="0">
                  <c:v>Pracovníci a klienti v sociálních službách</c:v>
                </c:pt>
              </c:strCache>
            </c:strRef>
          </c:tx>
          <c:spPr>
            <a:ln w="28575" cap="rnd">
              <a:solidFill>
                <a:srgbClr val="0070C0"/>
              </a:solidFill>
              <a:round/>
            </a:ln>
            <a:effectLst/>
          </c:spPr>
          <c:marker>
            <c:symbol val="none"/>
          </c:marker>
          <c:cat>
            <c:strRef>
              <c:f>List1!$C$1:$DC$1</c:f>
              <c:strCache>
                <c:ptCount val="105"/>
                <c:pt idx="0">
                  <c:v>28-XII.</c:v>
                </c:pt>
                <c:pt idx="1">
                  <c:v>29-XII.</c:v>
                </c:pt>
                <c:pt idx="2">
                  <c:v>30-XII.</c:v>
                </c:pt>
                <c:pt idx="3">
                  <c:v>31-XII.</c:v>
                </c:pt>
                <c:pt idx="4">
                  <c:v>1-I.</c:v>
                </c:pt>
                <c:pt idx="5">
                  <c:v>2-I.</c:v>
                </c:pt>
                <c:pt idx="6">
                  <c:v>3-I.</c:v>
                </c:pt>
                <c:pt idx="7">
                  <c:v>4-I.</c:v>
                </c:pt>
                <c:pt idx="8">
                  <c:v>5-I.</c:v>
                </c:pt>
                <c:pt idx="9">
                  <c:v>6-I.</c:v>
                </c:pt>
                <c:pt idx="10">
                  <c:v>7-I.</c:v>
                </c:pt>
                <c:pt idx="11">
                  <c:v>8-I.</c:v>
                </c:pt>
                <c:pt idx="12">
                  <c:v>9-I.</c:v>
                </c:pt>
                <c:pt idx="13">
                  <c:v>10-I.</c:v>
                </c:pt>
                <c:pt idx="14">
                  <c:v>11-I.</c:v>
                </c:pt>
                <c:pt idx="15">
                  <c:v>12-I.</c:v>
                </c:pt>
                <c:pt idx="16">
                  <c:v>13-I.</c:v>
                </c:pt>
                <c:pt idx="17">
                  <c:v>14-I.</c:v>
                </c:pt>
                <c:pt idx="18">
                  <c:v>15-I.</c:v>
                </c:pt>
                <c:pt idx="19">
                  <c:v>16-I.</c:v>
                </c:pt>
                <c:pt idx="20">
                  <c:v>17-I.</c:v>
                </c:pt>
                <c:pt idx="21">
                  <c:v>18-I.</c:v>
                </c:pt>
                <c:pt idx="22">
                  <c:v>19-I.</c:v>
                </c:pt>
                <c:pt idx="23">
                  <c:v>20-I.</c:v>
                </c:pt>
                <c:pt idx="24">
                  <c:v>21-I.</c:v>
                </c:pt>
                <c:pt idx="25">
                  <c:v>22-I.</c:v>
                </c:pt>
                <c:pt idx="26">
                  <c:v>23-I.</c:v>
                </c:pt>
                <c:pt idx="27">
                  <c:v>24-I.</c:v>
                </c:pt>
                <c:pt idx="28">
                  <c:v>25-I.</c:v>
                </c:pt>
                <c:pt idx="29">
                  <c:v>26-I.</c:v>
                </c:pt>
                <c:pt idx="30">
                  <c:v>27-I.</c:v>
                </c:pt>
                <c:pt idx="31">
                  <c:v>28-I.</c:v>
                </c:pt>
                <c:pt idx="32">
                  <c:v>29-I.</c:v>
                </c:pt>
                <c:pt idx="33">
                  <c:v>30-I.</c:v>
                </c:pt>
                <c:pt idx="34">
                  <c:v>31-I.</c:v>
                </c:pt>
                <c:pt idx="35">
                  <c:v>1-II.</c:v>
                </c:pt>
                <c:pt idx="36">
                  <c:v>2-II.</c:v>
                </c:pt>
                <c:pt idx="37">
                  <c:v>3-II.</c:v>
                </c:pt>
                <c:pt idx="38">
                  <c:v>4-II.</c:v>
                </c:pt>
                <c:pt idx="39">
                  <c:v>5-II.</c:v>
                </c:pt>
                <c:pt idx="40">
                  <c:v>6-II.</c:v>
                </c:pt>
                <c:pt idx="41">
                  <c:v>7-II.</c:v>
                </c:pt>
                <c:pt idx="42">
                  <c:v>8-II.</c:v>
                </c:pt>
                <c:pt idx="43">
                  <c:v>9-II.</c:v>
                </c:pt>
                <c:pt idx="44">
                  <c:v>10-II.</c:v>
                </c:pt>
                <c:pt idx="45">
                  <c:v>11-II.</c:v>
                </c:pt>
                <c:pt idx="46">
                  <c:v>12-II.</c:v>
                </c:pt>
                <c:pt idx="47">
                  <c:v>13-II.</c:v>
                </c:pt>
                <c:pt idx="48">
                  <c:v>14-II.</c:v>
                </c:pt>
                <c:pt idx="49">
                  <c:v>15-II.</c:v>
                </c:pt>
                <c:pt idx="50">
                  <c:v>16-II.</c:v>
                </c:pt>
                <c:pt idx="51">
                  <c:v>17-II.</c:v>
                </c:pt>
                <c:pt idx="52">
                  <c:v>18-II.</c:v>
                </c:pt>
                <c:pt idx="53">
                  <c:v>19-II.</c:v>
                </c:pt>
                <c:pt idx="54">
                  <c:v>20-II.</c:v>
                </c:pt>
                <c:pt idx="55">
                  <c:v>21-II.</c:v>
                </c:pt>
                <c:pt idx="56">
                  <c:v>22-II.</c:v>
                </c:pt>
                <c:pt idx="57">
                  <c:v>23-II.</c:v>
                </c:pt>
                <c:pt idx="58">
                  <c:v>24-II.</c:v>
                </c:pt>
                <c:pt idx="59">
                  <c:v>25-II.</c:v>
                </c:pt>
                <c:pt idx="60">
                  <c:v>26-II.</c:v>
                </c:pt>
                <c:pt idx="61">
                  <c:v>27-II.</c:v>
                </c:pt>
                <c:pt idx="62">
                  <c:v>28-II.</c:v>
                </c:pt>
                <c:pt idx="63">
                  <c:v>1-III.</c:v>
                </c:pt>
                <c:pt idx="64">
                  <c:v>2-III.</c:v>
                </c:pt>
                <c:pt idx="65">
                  <c:v>3-III.</c:v>
                </c:pt>
                <c:pt idx="66">
                  <c:v>4-III.</c:v>
                </c:pt>
                <c:pt idx="67">
                  <c:v>5-III.</c:v>
                </c:pt>
                <c:pt idx="68">
                  <c:v>6-III.</c:v>
                </c:pt>
                <c:pt idx="69">
                  <c:v>7-III.</c:v>
                </c:pt>
                <c:pt idx="70">
                  <c:v>8-III.</c:v>
                </c:pt>
                <c:pt idx="71">
                  <c:v>9-III.</c:v>
                </c:pt>
                <c:pt idx="72">
                  <c:v>10-III.</c:v>
                </c:pt>
                <c:pt idx="73">
                  <c:v>11-III.</c:v>
                </c:pt>
                <c:pt idx="74">
                  <c:v>12-III.</c:v>
                </c:pt>
                <c:pt idx="75">
                  <c:v>13-III.</c:v>
                </c:pt>
                <c:pt idx="76">
                  <c:v>14-III.</c:v>
                </c:pt>
                <c:pt idx="77">
                  <c:v>15-III.</c:v>
                </c:pt>
                <c:pt idx="78">
                  <c:v>16-III.</c:v>
                </c:pt>
                <c:pt idx="79">
                  <c:v>17-III.</c:v>
                </c:pt>
                <c:pt idx="80">
                  <c:v>18-III.</c:v>
                </c:pt>
                <c:pt idx="81">
                  <c:v>19-III.</c:v>
                </c:pt>
                <c:pt idx="82">
                  <c:v>20-III.</c:v>
                </c:pt>
                <c:pt idx="83">
                  <c:v>21-III.</c:v>
                </c:pt>
                <c:pt idx="84">
                  <c:v>22-III.</c:v>
                </c:pt>
                <c:pt idx="85">
                  <c:v>23-III.</c:v>
                </c:pt>
                <c:pt idx="86">
                  <c:v>24-III.</c:v>
                </c:pt>
                <c:pt idx="87">
                  <c:v>25-III.</c:v>
                </c:pt>
                <c:pt idx="88">
                  <c:v>26-III.</c:v>
                </c:pt>
                <c:pt idx="89">
                  <c:v>27-III.</c:v>
                </c:pt>
                <c:pt idx="90">
                  <c:v>28-III.</c:v>
                </c:pt>
                <c:pt idx="91">
                  <c:v>29-III.</c:v>
                </c:pt>
                <c:pt idx="92">
                  <c:v>30-III.</c:v>
                </c:pt>
                <c:pt idx="93">
                  <c:v>31-III.</c:v>
                </c:pt>
                <c:pt idx="94">
                  <c:v>1-IV.</c:v>
                </c:pt>
                <c:pt idx="95">
                  <c:v>2-IV.</c:v>
                </c:pt>
                <c:pt idx="96">
                  <c:v>3-IV.</c:v>
                </c:pt>
                <c:pt idx="97">
                  <c:v>4-IV.</c:v>
                </c:pt>
                <c:pt idx="98">
                  <c:v>5-IV.</c:v>
                </c:pt>
                <c:pt idx="99">
                  <c:v>6-IV.</c:v>
                </c:pt>
                <c:pt idx="100">
                  <c:v>7-IV.</c:v>
                </c:pt>
                <c:pt idx="101">
                  <c:v>8-IV.</c:v>
                </c:pt>
                <c:pt idx="102">
                  <c:v>9-IV.</c:v>
                </c:pt>
                <c:pt idx="103">
                  <c:v>10-IV.</c:v>
                </c:pt>
                <c:pt idx="104">
                  <c:v>11-IV.</c:v>
                </c:pt>
              </c:strCache>
            </c:strRef>
          </c:cat>
          <c:val>
            <c:numRef>
              <c:f>List1!$C$5:$DC$5</c:f>
              <c:numCache>
                <c:formatCode>General</c:formatCode>
                <c:ptCount val="105"/>
                <c:pt idx="0">
                  <c:v>86</c:v>
                </c:pt>
                <c:pt idx="1">
                  <c:v>396</c:v>
                </c:pt>
                <c:pt idx="2">
                  <c:v>685</c:v>
                </c:pt>
                <c:pt idx="3">
                  <c:v>880</c:v>
                </c:pt>
                <c:pt idx="4">
                  <c:v>884</c:v>
                </c:pt>
                <c:pt idx="5">
                  <c:v>884</c:v>
                </c:pt>
                <c:pt idx="6">
                  <c:v>886</c:v>
                </c:pt>
                <c:pt idx="7">
                  <c:v>889</c:v>
                </c:pt>
                <c:pt idx="8">
                  <c:v>901</c:v>
                </c:pt>
                <c:pt idx="9">
                  <c:v>956</c:v>
                </c:pt>
                <c:pt idx="10">
                  <c:v>1570</c:v>
                </c:pt>
                <c:pt idx="11">
                  <c:v>3158</c:v>
                </c:pt>
                <c:pt idx="12">
                  <c:v>3461</c:v>
                </c:pt>
                <c:pt idx="13">
                  <c:v>3539</c:v>
                </c:pt>
                <c:pt idx="14">
                  <c:v>4457</c:v>
                </c:pt>
                <c:pt idx="15">
                  <c:v>6399</c:v>
                </c:pt>
                <c:pt idx="16">
                  <c:v>9266</c:v>
                </c:pt>
                <c:pt idx="17">
                  <c:v>13287</c:v>
                </c:pt>
                <c:pt idx="18">
                  <c:v>17131</c:v>
                </c:pt>
                <c:pt idx="19">
                  <c:v>17747</c:v>
                </c:pt>
                <c:pt idx="20">
                  <c:v>17988</c:v>
                </c:pt>
                <c:pt idx="21">
                  <c:v>20711</c:v>
                </c:pt>
                <c:pt idx="22">
                  <c:v>24231</c:v>
                </c:pt>
                <c:pt idx="23">
                  <c:v>28161</c:v>
                </c:pt>
                <c:pt idx="24">
                  <c:v>31933</c:v>
                </c:pt>
                <c:pt idx="25">
                  <c:v>35015</c:v>
                </c:pt>
                <c:pt idx="26">
                  <c:v>35617</c:v>
                </c:pt>
                <c:pt idx="27">
                  <c:v>35743</c:v>
                </c:pt>
                <c:pt idx="28">
                  <c:v>37665</c:v>
                </c:pt>
                <c:pt idx="29">
                  <c:v>40319</c:v>
                </c:pt>
                <c:pt idx="30">
                  <c:v>42692</c:v>
                </c:pt>
                <c:pt idx="31">
                  <c:v>44488</c:v>
                </c:pt>
                <c:pt idx="32">
                  <c:v>46333</c:v>
                </c:pt>
                <c:pt idx="33">
                  <c:v>46511</c:v>
                </c:pt>
                <c:pt idx="34">
                  <c:v>46574</c:v>
                </c:pt>
                <c:pt idx="35">
                  <c:v>47862</c:v>
                </c:pt>
                <c:pt idx="36">
                  <c:v>49529</c:v>
                </c:pt>
                <c:pt idx="37">
                  <c:v>51721</c:v>
                </c:pt>
                <c:pt idx="38">
                  <c:v>55076</c:v>
                </c:pt>
                <c:pt idx="39">
                  <c:v>58049</c:v>
                </c:pt>
                <c:pt idx="40">
                  <c:v>58091</c:v>
                </c:pt>
                <c:pt idx="41">
                  <c:v>58267</c:v>
                </c:pt>
                <c:pt idx="42">
                  <c:v>60997</c:v>
                </c:pt>
                <c:pt idx="43">
                  <c:v>64768</c:v>
                </c:pt>
                <c:pt idx="44">
                  <c:v>69577</c:v>
                </c:pt>
                <c:pt idx="45">
                  <c:v>75014</c:v>
                </c:pt>
                <c:pt idx="46">
                  <c:v>80035</c:v>
                </c:pt>
                <c:pt idx="47">
                  <c:v>80744</c:v>
                </c:pt>
                <c:pt idx="48">
                  <c:v>80877</c:v>
                </c:pt>
                <c:pt idx="49">
                  <c:v>83191</c:v>
                </c:pt>
                <c:pt idx="50">
                  <c:v>87380</c:v>
                </c:pt>
                <c:pt idx="51">
                  <c:v>92043</c:v>
                </c:pt>
                <c:pt idx="52">
                  <c:v>96610</c:v>
                </c:pt>
                <c:pt idx="53">
                  <c:v>100255</c:v>
                </c:pt>
                <c:pt idx="54">
                  <c:v>100417</c:v>
                </c:pt>
                <c:pt idx="55">
                  <c:v>100420</c:v>
                </c:pt>
                <c:pt idx="56">
                  <c:v>102918</c:v>
                </c:pt>
                <c:pt idx="57">
                  <c:v>105868</c:v>
                </c:pt>
                <c:pt idx="58">
                  <c:v>109169</c:v>
                </c:pt>
                <c:pt idx="59">
                  <c:v>113411</c:v>
                </c:pt>
                <c:pt idx="60">
                  <c:v>116883</c:v>
                </c:pt>
                <c:pt idx="61">
                  <c:v>117052</c:v>
                </c:pt>
                <c:pt idx="62">
                  <c:v>117154</c:v>
                </c:pt>
                <c:pt idx="63">
                  <c:v>118838</c:v>
                </c:pt>
                <c:pt idx="64">
                  <c:v>120905</c:v>
                </c:pt>
                <c:pt idx="65">
                  <c:v>124038</c:v>
                </c:pt>
                <c:pt idx="66">
                  <c:v>126896</c:v>
                </c:pt>
                <c:pt idx="67">
                  <c:v>129905</c:v>
                </c:pt>
                <c:pt idx="68">
                  <c:v>130324</c:v>
                </c:pt>
                <c:pt idx="69">
                  <c:v>130624</c:v>
                </c:pt>
                <c:pt idx="70">
                  <c:v>131809</c:v>
                </c:pt>
                <c:pt idx="71">
                  <c:v>134256</c:v>
                </c:pt>
                <c:pt idx="72">
                  <c:v>137558</c:v>
                </c:pt>
                <c:pt idx="73">
                  <c:v>141321</c:v>
                </c:pt>
                <c:pt idx="74">
                  <c:v>144450</c:v>
                </c:pt>
                <c:pt idx="75">
                  <c:v>144864</c:v>
                </c:pt>
                <c:pt idx="76">
                  <c:v>144974</c:v>
                </c:pt>
                <c:pt idx="77">
                  <c:v>147277</c:v>
                </c:pt>
                <c:pt idx="78">
                  <c:v>150318</c:v>
                </c:pt>
                <c:pt idx="79">
                  <c:v>152805</c:v>
                </c:pt>
                <c:pt idx="80">
                  <c:v>155472</c:v>
                </c:pt>
                <c:pt idx="81">
                  <c:v>158354</c:v>
                </c:pt>
                <c:pt idx="82">
                  <c:v>158410</c:v>
                </c:pt>
                <c:pt idx="83">
                  <c:v>158426</c:v>
                </c:pt>
                <c:pt idx="84">
                  <c:v>159474</c:v>
                </c:pt>
                <c:pt idx="85">
                  <c:v>161060</c:v>
                </c:pt>
                <c:pt idx="86">
                  <c:v>163305</c:v>
                </c:pt>
                <c:pt idx="87">
                  <c:v>165509</c:v>
                </c:pt>
                <c:pt idx="88">
                  <c:v>168098</c:v>
                </c:pt>
                <c:pt idx="89">
                  <c:v>168250</c:v>
                </c:pt>
                <c:pt idx="90">
                  <c:v>168410</c:v>
                </c:pt>
                <c:pt idx="91">
                  <c:v>169374</c:v>
                </c:pt>
                <c:pt idx="92">
                  <c:v>170804</c:v>
                </c:pt>
                <c:pt idx="93">
                  <c:v>173014</c:v>
                </c:pt>
                <c:pt idx="94">
                  <c:v>175319</c:v>
                </c:pt>
                <c:pt idx="95">
                  <c:v>175586</c:v>
                </c:pt>
                <c:pt idx="96">
                  <c:v>175737</c:v>
                </c:pt>
                <c:pt idx="97">
                  <c:v>175781</c:v>
                </c:pt>
                <c:pt idx="98">
                  <c:v>175811</c:v>
                </c:pt>
                <c:pt idx="99">
                  <c:v>177488</c:v>
                </c:pt>
                <c:pt idx="100">
                  <c:v>179022</c:v>
                </c:pt>
                <c:pt idx="101">
                  <c:v>181372</c:v>
                </c:pt>
                <c:pt idx="102">
                  <c:v>182765</c:v>
                </c:pt>
                <c:pt idx="103">
                  <c:v>182868</c:v>
                </c:pt>
                <c:pt idx="104">
                  <c:v>182948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39B2-46E3-85FE-A83BCF6CC085}"/>
            </c:ext>
          </c:extLst>
        </c:ser>
        <c:ser>
          <c:idx val="4"/>
          <c:order val="4"/>
          <c:tx>
            <c:strRef>
              <c:f>List1!$A$6</c:f>
              <c:strCache>
                <c:ptCount val="1"/>
                <c:pt idx="0">
                  <c:v>Ostatní</c:v>
                </c:pt>
              </c:strCache>
            </c:strRef>
          </c:tx>
          <c:spPr>
            <a:ln w="28575" cap="rnd">
              <a:solidFill>
                <a:srgbClr val="FFFFFF">
                  <a:lumMod val="50000"/>
                </a:srgbClr>
              </a:solidFill>
              <a:round/>
            </a:ln>
            <a:effectLst/>
          </c:spPr>
          <c:marker>
            <c:symbol val="none"/>
          </c:marker>
          <c:cat>
            <c:strRef>
              <c:f>List1!$C$1:$DC$1</c:f>
              <c:strCache>
                <c:ptCount val="105"/>
                <c:pt idx="0">
                  <c:v>28-XII.</c:v>
                </c:pt>
                <c:pt idx="1">
                  <c:v>29-XII.</c:v>
                </c:pt>
                <c:pt idx="2">
                  <c:v>30-XII.</c:v>
                </c:pt>
                <c:pt idx="3">
                  <c:v>31-XII.</c:v>
                </c:pt>
                <c:pt idx="4">
                  <c:v>1-I.</c:v>
                </c:pt>
                <c:pt idx="5">
                  <c:v>2-I.</c:v>
                </c:pt>
                <c:pt idx="6">
                  <c:v>3-I.</c:v>
                </c:pt>
                <c:pt idx="7">
                  <c:v>4-I.</c:v>
                </c:pt>
                <c:pt idx="8">
                  <c:v>5-I.</c:v>
                </c:pt>
                <c:pt idx="9">
                  <c:v>6-I.</c:v>
                </c:pt>
                <c:pt idx="10">
                  <c:v>7-I.</c:v>
                </c:pt>
                <c:pt idx="11">
                  <c:v>8-I.</c:v>
                </c:pt>
                <c:pt idx="12">
                  <c:v>9-I.</c:v>
                </c:pt>
                <c:pt idx="13">
                  <c:v>10-I.</c:v>
                </c:pt>
                <c:pt idx="14">
                  <c:v>11-I.</c:v>
                </c:pt>
                <c:pt idx="15">
                  <c:v>12-I.</c:v>
                </c:pt>
                <c:pt idx="16">
                  <c:v>13-I.</c:v>
                </c:pt>
                <c:pt idx="17">
                  <c:v>14-I.</c:v>
                </c:pt>
                <c:pt idx="18">
                  <c:v>15-I.</c:v>
                </c:pt>
                <c:pt idx="19">
                  <c:v>16-I.</c:v>
                </c:pt>
                <c:pt idx="20">
                  <c:v>17-I.</c:v>
                </c:pt>
                <c:pt idx="21">
                  <c:v>18-I.</c:v>
                </c:pt>
                <c:pt idx="22">
                  <c:v>19-I.</c:v>
                </c:pt>
                <c:pt idx="23">
                  <c:v>20-I.</c:v>
                </c:pt>
                <c:pt idx="24">
                  <c:v>21-I.</c:v>
                </c:pt>
                <c:pt idx="25">
                  <c:v>22-I.</c:v>
                </c:pt>
                <c:pt idx="26">
                  <c:v>23-I.</c:v>
                </c:pt>
                <c:pt idx="27">
                  <c:v>24-I.</c:v>
                </c:pt>
                <c:pt idx="28">
                  <c:v>25-I.</c:v>
                </c:pt>
                <c:pt idx="29">
                  <c:v>26-I.</c:v>
                </c:pt>
                <c:pt idx="30">
                  <c:v>27-I.</c:v>
                </c:pt>
                <c:pt idx="31">
                  <c:v>28-I.</c:v>
                </c:pt>
                <c:pt idx="32">
                  <c:v>29-I.</c:v>
                </c:pt>
                <c:pt idx="33">
                  <c:v>30-I.</c:v>
                </c:pt>
                <c:pt idx="34">
                  <c:v>31-I.</c:v>
                </c:pt>
                <c:pt idx="35">
                  <c:v>1-II.</c:v>
                </c:pt>
                <c:pt idx="36">
                  <c:v>2-II.</c:v>
                </c:pt>
                <c:pt idx="37">
                  <c:v>3-II.</c:v>
                </c:pt>
                <c:pt idx="38">
                  <c:v>4-II.</c:v>
                </c:pt>
                <c:pt idx="39">
                  <c:v>5-II.</c:v>
                </c:pt>
                <c:pt idx="40">
                  <c:v>6-II.</c:v>
                </c:pt>
                <c:pt idx="41">
                  <c:v>7-II.</c:v>
                </c:pt>
                <c:pt idx="42">
                  <c:v>8-II.</c:v>
                </c:pt>
                <c:pt idx="43">
                  <c:v>9-II.</c:v>
                </c:pt>
                <c:pt idx="44">
                  <c:v>10-II.</c:v>
                </c:pt>
                <c:pt idx="45">
                  <c:v>11-II.</c:v>
                </c:pt>
                <c:pt idx="46">
                  <c:v>12-II.</c:v>
                </c:pt>
                <c:pt idx="47">
                  <c:v>13-II.</c:v>
                </c:pt>
                <c:pt idx="48">
                  <c:v>14-II.</c:v>
                </c:pt>
                <c:pt idx="49">
                  <c:v>15-II.</c:v>
                </c:pt>
                <c:pt idx="50">
                  <c:v>16-II.</c:v>
                </c:pt>
                <c:pt idx="51">
                  <c:v>17-II.</c:v>
                </c:pt>
                <c:pt idx="52">
                  <c:v>18-II.</c:v>
                </c:pt>
                <c:pt idx="53">
                  <c:v>19-II.</c:v>
                </c:pt>
                <c:pt idx="54">
                  <c:v>20-II.</c:v>
                </c:pt>
                <c:pt idx="55">
                  <c:v>21-II.</c:v>
                </c:pt>
                <c:pt idx="56">
                  <c:v>22-II.</c:v>
                </c:pt>
                <c:pt idx="57">
                  <c:v>23-II.</c:v>
                </c:pt>
                <c:pt idx="58">
                  <c:v>24-II.</c:v>
                </c:pt>
                <c:pt idx="59">
                  <c:v>25-II.</c:v>
                </c:pt>
                <c:pt idx="60">
                  <c:v>26-II.</c:v>
                </c:pt>
                <c:pt idx="61">
                  <c:v>27-II.</c:v>
                </c:pt>
                <c:pt idx="62">
                  <c:v>28-II.</c:v>
                </c:pt>
                <c:pt idx="63">
                  <c:v>1-III.</c:v>
                </c:pt>
                <c:pt idx="64">
                  <c:v>2-III.</c:v>
                </c:pt>
                <c:pt idx="65">
                  <c:v>3-III.</c:v>
                </c:pt>
                <c:pt idx="66">
                  <c:v>4-III.</c:v>
                </c:pt>
                <c:pt idx="67">
                  <c:v>5-III.</c:v>
                </c:pt>
                <c:pt idx="68">
                  <c:v>6-III.</c:v>
                </c:pt>
                <c:pt idx="69">
                  <c:v>7-III.</c:v>
                </c:pt>
                <c:pt idx="70">
                  <c:v>8-III.</c:v>
                </c:pt>
                <c:pt idx="71">
                  <c:v>9-III.</c:v>
                </c:pt>
                <c:pt idx="72">
                  <c:v>10-III.</c:v>
                </c:pt>
                <c:pt idx="73">
                  <c:v>11-III.</c:v>
                </c:pt>
                <c:pt idx="74">
                  <c:v>12-III.</c:v>
                </c:pt>
                <c:pt idx="75">
                  <c:v>13-III.</c:v>
                </c:pt>
                <c:pt idx="76">
                  <c:v>14-III.</c:v>
                </c:pt>
                <c:pt idx="77">
                  <c:v>15-III.</c:v>
                </c:pt>
                <c:pt idx="78">
                  <c:v>16-III.</c:v>
                </c:pt>
                <c:pt idx="79">
                  <c:v>17-III.</c:v>
                </c:pt>
                <c:pt idx="80">
                  <c:v>18-III.</c:v>
                </c:pt>
                <c:pt idx="81">
                  <c:v>19-III.</c:v>
                </c:pt>
                <c:pt idx="82">
                  <c:v>20-III.</c:v>
                </c:pt>
                <c:pt idx="83">
                  <c:v>21-III.</c:v>
                </c:pt>
                <c:pt idx="84">
                  <c:v>22-III.</c:v>
                </c:pt>
                <c:pt idx="85">
                  <c:v>23-III.</c:v>
                </c:pt>
                <c:pt idx="86">
                  <c:v>24-III.</c:v>
                </c:pt>
                <c:pt idx="87">
                  <c:v>25-III.</c:v>
                </c:pt>
                <c:pt idx="88">
                  <c:v>26-III.</c:v>
                </c:pt>
                <c:pt idx="89">
                  <c:v>27-III.</c:v>
                </c:pt>
                <c:pt idx="90">
                  <c:v>28-III.</c:v>
                </c:pt>
                <c:pt idx="91">
                  <c:v>29-III.</c:v>
                </c:pt>
                <c:pt idx="92">
                  <c:v>30-III.</c:v>
                </c:pt>
                <c:pt idx="93">
                  <c:v>31-III.</c:v>
                </c:pt>
                <c:pt idx="94">
                  <c:v>1-IV.</c:v>
                </c:pt>
                <c:pt idx="95">
                  <c:v>2-IV.</c:v>
                </c:pt>
                <c:pt idx="96">
                  <c:v>3-IV.</c:v>
                </c:pt>
                <c:pt idx="97">
                  <c:v>4-IV.</c:v>
                </c:pt>
                <c:pt idx="98">
                  <c:v>5-IV.</c:v>
                </c:pt>
                <c:pt idx="99">
                  <c:v>6-IV.</c:v>
                </c:pt>
                <c:pt idx="100">
                  <c:v>7-IV.</c:v>
                </c:pt>
                <c:pt idx="101">
                  <c:v>8-IV.</c:v>
                </c:pt>
                <c:pt idx="102">
                  <c:v>9-IV.</c:v>
                </c:pt>
                <c:pt idx="103">
                  <c:v>10-IV.</c:v>
                </c:pt>
                <c:pt idx="104">
                  <c:v>11-IV.</c:v>
                </c:pt>
              </c:strCache>
            </c:strRef>
          </c:cat>
          <c:val>
            <c:numRef>
              <c:f>List1!$C$6:$DC$6</c:f>
              <c:numCache>
                <c:formatCode>General</c:formatCode>
                <c:ptCount val="105"/>
                <c:pt idx="0">
                  <c:v>246</c:v>
                </c:pt>
                <c:pt idx="1">
                  <c:v>441</c:v>
                </c:pt>
                <c:pt idx="2">
                  <c:v>688</c:v>
                </c:pt>
                <c:pt idx="3">
                  <c:v>773</c:v>
                </c:pt>
                <c:pt idx="4">
                  <c:v>780</c:v>
                </c:pt>
                <c:pt idx="5">
                  <c:v>830</c:v>
                </c:pt>
                <c:pt idx="6">
                  <c:v>864</c:v>
                </c:pt>
                <c:pt idx="7">
                  <c:v>1067</c:v>
                </c:pt>
                <c:pt idx="8">
                  <c:v>1284</c:v>
                </c:pt>
                <c:pt idx="9">
                  <c:v>1610</c:v>
                </c:pt>
                <c:pt idx="10">
                  <c:v>2254</c:v>
                </c:pt>
                <c:pt idx="11">
                  <c:v>3088</c:v>
                </c:pt>
                <c:pt idx="12">
                  <c:v>3363</c:v>
                </c:pt>
                <c:pt idx="13">
                  <c:v>3690</c:v>
                </c:pt>
                <c:pt idx="14">
                  <c:v>4978</c:v>
                </c:pt>
                <c:pt idx="15">
                  <c:v>6980</c:v>
                </c:pt>
                <c:pt idx="16">
                  <c:v>9168</c:v>
                </c:pt>
                <c:pt idx="17">
                  <c:v>11305</c:v>
                </c:pt>
                <c:pt idx="18">
                  <c:v>13255</c:v>
                </c:pt>
                <c:pt idx="19">
                  <c:v>13554</c:v>
                </c:pt>
                <c:pt idx="20">
                  <c:v>13743</c:v>
                </c:pt>
                <c:pt idx="21">
                  <c:v>14574</c:v>
                </c:pt>
                <c:pt idx="22">
                  <c:v>15296</c:v>
                </c:pt>
                <c:pt idx="23">
                  <c:v>16061</c:v>
                </c:pt>
                <c:pt idx="24">
                  <c:v>16778</c:v>
                </c:pt>
                <c:pt idx="25">
                  <c:v>17289</c:v>
                </c:pt>
                <c:pt idx="26">
                  <c:v>17406</c:v>
                </c:pt>
                <c:pt idx="27">
                  <c:v>17495</c:v>
                </c:pt>
                <c:pt idx="28">
                  <c:v>17848</c:v>
                </c:pt>
                <c:pt idx="29">
                  <c:v>18250</c:v>
                </c:pt>
                <c:pt idx="30">
                  <c:v>18640</c:v>
                </c:pt>
                <c:pt idx="31">
                  <c:v>19134</c:v>
                </c:pt>
                <c:pt idx="32">
                  <c:v>19897</c:v>
                </c:pt>
                <c:pt idx="33">
                  <c:v>20107</c:v>
                </c:pt>
                <c:pt idx="34">
                  <c:v>20426</c:v>
                </c:pt>
                <c:pt idx="35">
                  <c:v>21433</c:v>
                </c:pt>
                <c:pt idx="36">
                  <c:v>23085</c:v>
                </c:pt>
                <c:pt idx="37">
                  <c:v>25096</c:v>
                </c:pt>
                <c:pt idx="38">
                  <c:v>27240</c:v>
                </c:pt>
                <c:pt idx="39">
                  <c:v>29028</c:v>
                </c:pt>
                <c:pt idx="40">
                  <c:v>29339</c:v>
                </c:pt>
                <c:pt idx="41">
                  <c:v>29524</c:v>
                </c:pt>
                <c:pt idx="42">
                  <c:v>30510</c:v>
                </c:pt>
                <c:pt idx="43">
                  <c:v>31583</c:v>
                </c:pt>
                <c:pt idx="44">
                  <c:v>32789</c:v>
                </c:pt>
                <c:pt idx="45">
                  <c:v>34127</c:v>
                </c:pt>
                <c:pt idx="46">
                  <c:v>35033</c:v>
                </c:pt>
                <c:pt idx="47">
                  <c:v>35151</c:v>
                </c:pt>
                <c:pt idx="48">
                  <c:v>35223</c:v>
                </c:pt>
                <c:pt idx="49">
                  <c:v>35939</c:v>
                </c:pt>
                <c:pt idx="50">
                  <c:v>36533</c:v>
                </c:pt>
                <c:pt idx="51">
                  <c:v>37532</c:v>
                </c:pt>
                <c:pt idx="52">
                  <c:v>38684</c:v>
                </c:pt>
                <c:pt idx="53">
                  <c:v>39947</c:v>
                </c:pt>
                <c:pt idx="54">
                  <c:v>40124</c:v>
                </c:pt>
                <c:pt idx="55">
                  <c:v>40232</c:v>
                </c:pt>
                <c:pt idx="56">
                  <c:v>41379</c:v>
                </c:pt>
                <c:pt idx="57">
                  <c:v>42597</c:v>
                </c:pt>
                <c:pt idx="58">
                  <c:v>44247</c:v>
                </c:pt>
                <c:pt idx="59">
                  <c:v>45951</c:v>
                </c:pt>
                <c:pt idx="60">
                  <c:v>48069</c:v>
                </c:pt>
                <c:pt idx="61">
                  <c:v>48502</c:v>
                </c:pt>
                <c:pt idx="62">
                  <c:v>49036</c:v>
                </c:pt>
                <c:pt idx="63">
                  <c:v>51654</c:v>
                </c:pt>
                <c:pt idx="64">
                  <c:v>55530</c:v>
                </c:pt>
                <c:pt idx="65">
                  <c:v>59275</c:v>
                </c:pt>
                <c:pt idx="66">
                  <c:v>62456</c:v>
                </c:pt>
                <c:pt idx="67">
                  <c:v>65289</c:v>
                </c:pt>
                <c:pt idx="68">
                  <c:v>66624</c:v>
                </c:pt>
                <c:pt idx="69">
                  <c:v>67985</c:v>
                </c:pt>
                <c:pt idx="70">
                  <c:v>70861</c:v>
                </c:pt>
                <c:pt idx="71">
                  <c:v>74107</c:v>
                </c:pt>
                <c:pt idx="72">
                  <c:v>77038</c:v>
                </c:pt>
                <c:pt idx="73">
                  <c:v>80765</c:v>
                </c:pt>
                <c:pt idx="74">
                  <c:v>84538</c:v>
                </c:pt>
                <c:pt idx="75">
                  <c:v>85833</c:v>
                </c:pt>
                <c:pt idx="76">
                  <c:v>86995</c:v>
                </c:pt>
                <c:pt idx="77">
                  <c:v>90095</c:v>
                </c:pt>
                <c:pt idx="78">
                  <c:v>93547</c:v>
                </c:pt>
                <c:pt idx="79">
                  <c:v>96885</c:v>
                </c:pt>
                <c:pt idx="80">
                  <c:v>99899</c:v>
                </c:pt>
                <c:pt idx="81">
                  <c:v>103555</c:v>
                </c:pt>
                <c:pt idx="82">
                  <c:v>104793</c:v>
                </c:pt>
                <c:pt idx="83">
                  <c:v>105635</c:v>
                </c:pt>
                <c:pt idx="84">
                  <c:v>108355</c:v>
                </c:pt>
                <c:pt idx="85">
                  <c:v>111364</c:v>
                </c:pt>
                <c:pt idx="86">
                  <c:v>115387</c:v>
                </c:pt>
                <c:pt idx="87">
                  <c:v>119276</c:v>
                </c:pt>
                <c:pt idx="88">
                  <c:v>123453</c:v>
                </c:pt>
                <c:pt idx="89">
                  <c:v>124612</c:v>
                </c:pt>
                <c:pt idx="90">
                  <c:v>125993</c:v>
                </c:pt>
                <c:pt idx="91">
                  <c:v>129819</c:v>
                </c:pt>
                <c:pt idx="92">
                  <c:v>134214</c:v>
                </c:pt>
                <c:pt idx="93">
                  <c:v>138891</c:v>
                </c:pt>
                <c:pt idx="94">
                  <c:v>144903</c:v>
                </c:pt>
                <c:pt idx="95">
                  <c:v>147069</c:v>
                </c:pt>
                <c:pt idx="96">
                  <c:v>149184</c:v>
                </c:pt>
                <c:pt idx="97">
                  <c:v>150582</c:v>
                </c:pt>
                <c:pt idx="98">
                  <c:v>152192</c:v>
                </c:pt>
                <c:pt idx="99">
                  <c:v>157473</c:v>
                </c:pt>
                <c:pt idx="100">
                  <c:v>161590</c:v>
                </c:pt>
                <c:pt idx="101">
                  <c:v>168470</c:v>
                </c:pt>
                <c:pt idx="102">
                  <c:v>176706</c:v>
                </c:pt>
                <c:pt idx="103">
                  <c:v>180072</c:v>
                </c:pt>
                <c:pt idx="104">
                  <c:v>181956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519-41FB-ABC8-408C78914621}"/>
            </c:ext>
          </c:extLst>
        </c:ser>
        <c:ser>
          <c:idx val="5"/>
          <c:order val="5"/>
          <c:tx>
            <c:strRef>
              <c:f>List1!$A$7</c:f>
              <c:strCache>
                <c:ptCount val="1"/>
                <c:pt idx="0">
                  <c:v>Pracovníci ve školství</c:v>
                </c:pt>
              </c:strCache>
            </c:strRef>
          </c:tx>
          <c:spPr>
            <a:ln w="28575" cap="rnd">
              <a:solidFill>
                <a:srgbClr val="7030A0"/>
              </a:solidFill>
              <a:round/>
            </a:ln>
            <a:effectLst/>
          </c:spPr>
          <c:marker>
            <c:symbol val="none"/>
          </c:marker>
          <c:cat>
            <c:strRef>
              <c:f>List1!$C$1:$DC$1</c:f>
              <c:strCache>
                <c:ptCount val="105"/>
                <c:pt idx="0">
                  <c:v>28-XII.</c:v>
                </c:pt>
                <c:pt idx="1">
                  <c:v>29-XII.</c:v>
                </c:pt>
                <c:pt idx="2">
                  <c:v>30-XII.</c:v>
                </c:pt>
                <c:pt idx="3">
                  <c:v>31-XII.</c:v>
                </c:pt>
                <c:pt idx="4">
                  <c:v>1-I.</c:v>
                </c:pt>
                <c:pt idx="5">
                  <c:v>2-I.</c:v>
                </c:pt>
                <c:pt idx="6">
                  <c:v>3-I.</c:v>
                </c:pt>
                <c:pt idx="7">
                  <c:v>4-I.</c:v>
                </c:pt>
                <c:pt idx="8">
                  <c:v>5-I.</c:v>
                </c:pt>
                <c:pt idx="9">
                  <c:v>6-I.</c:v>
                </c:pt>
                <c:pt idx="10">
                  <c:v>7-I.</c:v>
                </c:pt>
                <c:pt idx="11">
                  <c:v>8-I.</c:v>
                </c:pt>
                <c:pt idx="12">
                  <c:v>9-I.</c:v>
                </c:pt>
                <c:pt idx="13">
                  <c:v>10-I.</c:v>
                </c:pt>
                <c:pt idx="14">
                  <c:v>11-I.</c:v>
                </c:pt>
                <c:pt idx="15">
                  <c:v>12-I.</c:v>
                </c:pt>
                <c:pt idx="16">
                  <c:v>13-I.</c:v>
                </c:pt>
                <c:pt idx="17">
                  <c:v>14-I.</c:v>
                </c:pt>
                <c:pt idx="18">
                  <c:v>15-I.</c:v>
                </c:pt>
                <c:pt idx="19">
                  <c:v>16-I.</c:v>
                </c:pt>
                <c:pt idx="20">
                  <c:v>17-I.</c:v>
                </c:pt>
                <c:pt idx="21">
                  <c:v>18-I.</c:v>
                </c:pt>
                <c:pt idx="22">
                  <c:v>19-I.</c:v>
                </c:pt>
                <c:pt idx="23">
                  <c:v>20-I.</c:v>
                </c:pt>
                <c:pt idx="24">
                  <c:v>21-I.</c:v>
                </c:pt>
                <c:pt idx="25">
                  <c:v>22-I.</c:v>
                </c:pt>
                <c:pt idx="26">
                  <c:v>23-I.</c:v>
                </c:pt>
                <c:pt idx="27">
                  <c:v>24-I.</c:v>
                </c:pt>
                <c:pt idx="28">
                  <c:v>25-I.</c:v>
                </c:pt>
                <c:pt idx="29">
                  <c:v>26-I.</c:v>
                </c:pt>
                <c:pt idx="30">
                  <c:v>27-I.</c:v>
                </c:pt>
                <c:pt idx="31">
                  <c:v>28-I.</c:v>
                </c:pt>
                <c:pt idx="32">
                  <c:v>29-I.</c:v>
                </c:pt>
                <c:pt idx="33">
                  <c:v>30-I.</c:v>
                </c:pt>
                <c:pt idx="34">
                  <c:v>31-I.</c:v>
                </c:pt>
                <c:pt idx="35">
                  <c:v>1-II.</c:v>
                </c:pt>
                <c:pt idx="36">
                  <c:v>2-II.</c:v>
                </c:pt>
                <c:pt idx="37">
                  <c:v>3-II.</c:v>
                </c:pt>
                <c:pt idx="38">
                  <c:v>4-II.</c:v>
                </c:pt>
                <c:pt idx="39">
                  <c:v>5-II.</c:v>
                </c:pt>
                <c:pt idx="40">
                  <c:v>6-II.</c:v>
                </c:pt>
                <c:pt idx="41">
                  <c:v>7-II.</c:v>
                </c:pt>
                <c:pt idx="42">
                  <c:v>8-II.</c:v>
                </c:pt>
                <c:pt idx="43">
                  <c:v>9-II.</c:v>
                </c:pt>
                <c:pt idx="44">
                  <c:v>10-II.</c:v>
                </c:pt>
                <c:pt idx="45">
                  <c:v>11-II.</c:v>
                </c:pt>
                <c:pt idx="46">
                  <c:v>12-II.</c:v>
                </c:pt>
                <c:pt idx="47">
                  <c:v>13-II.</c:v>
                </c:pt>
                <c:pt idx="48">
                  <c:v>14-II.</c:v>
                </c:pt>
                <c:pt idx="49">
                  <c:v>15-II.</c:v>
                </c:pt>
                <c:pt idx="50">
                  <c:v>16-II.</c:v>
                </c:pt>
                <c:pt idx="51">
                  <c:v>17-II.</c:v>
                </c:pt>
                <c:pt idx="52">
                  <c:v>18-II.</c:v>
                </c:pt>
                <c:pt idx="53">
                  <c:v>19-II.</c:v>
                </c:pt>
                <c:pt idx="54">
                  <c:v>20-II.</c:v>
                </c:pt>
                <c:pt idx="55">
                  <c:v>21-II.</c:v>
                </c:pt>
                <c:pt idx="56">
                  <c:v>22-II.</c:v>
                </c:pt>
                <c:pt idx="57">
                  <c:v>23-II.</c:v>
                </c:pt>
                <c:pt idx="58">
                  <c:v>24-II.</c:v>
                </c:pt>
                <c:pt idx="59">
                  <c:v>25-II.</c:v>
                </c:pt>
                <c:pt idx="60">
                  <c:v>26-II.</c:v>
                </c:pt>
                <c:pt idx="61">
                  <c:v>27-II.</c:v>
                </c:pt>
                <c:pt idx="62">
                  <c:v>28-II.</c:v>
                </c:pt>
                <c:pt idx="63">
                  <c:v>1-III.</c:v>
                </c:pt>
                <c:pt idx="64">
                  <c:v>2-III.</c:v>
                </c:pt>
                <c:pt idx="65">
                  <c:v>3-III.</c:v>
                </c:pt>
                <c:pt idx="66">
                  <c:v>4-III.</c:v>
                </c:pt>
                <c:pt idx="67">
                  <c:v>5-III.</c:v>
                </c:pt>
                <c:pt idx="68">
                  <c:v>6-III.</c:v>
                </c:pt>
                <c:pt idx="69">
                  <c:v>7-III.</c:v>
                </c:pt>
                <c:pt idx="70">
                  <c:v>8-III.</c:v>
                </c:pt>
                <c:pt idx="71">
                  <c:v>9-III.</c:v>
                </c:pt>
                <c:pt idx="72">
                  <c:v>10-III.</c:v>
                </c:pt>
                <c:pt idx="73">
                  <c:v>11-III.</c:v>
                </c:pt>
                <c:pt idx="74">
                  <c:v>12-III.</c:v>
                </c:pt>
                <c:pt idx="75">
                  <c:v>13-III.</c:v>
                </c:pt>
                <c:pt idx="76">
                  <c:v>14-III.</c:v>
                </c:pt>
                <c:pt idx="77">
                  <c:v>15-III.</c:v>
                </c:pt>
                <c:pt idx="78">
                  <c:v>16-III.</c:v>
                </c:pt>
                <c:pt idx="79">
                  <c:v>17-III.</c:v>
                </c:pt>
                <c:pt idx="80">
                  <c:v>18-III.</c:v>
                </c:pt>
                <c:pt idx="81">
                  <c:v>19-III.</c:v>
                </c:pt>
                <c:pt idx="82">
                  <c:v>20-III.</c:v>
                </c:pt>
                <c:pt idx="83">
                  <c:v>21-III.</c:v>
                </c:pt>
                <c:pt idx="84">
                  <c:v>22-III.</c:v>
                </c:pt>
                <c:pt idx="85">
                  <c:v>23-III.</c:v>
                </c:pt>
                <c:pt idx="86">
                  <c:v>24-III.</c:v>
                </c:pt>
                <c:pt idx="87">
                  <c:v>25-III.</c:v>
                </c:pt>
                <c:pt idx="88">
                  <c:v>26-III.</c:v>
                </c:pt>
                <c:pt idx="89">
                  <c:v>27-III.</c:v>
                </c:pt>
                <c:pt idx="90">
                  <c:v>28-III.</c:v>
                </c:pt>
                <c:pt idx="91">
                  <c:v>29-III.</c:v>
                </c:pt>
                <c:pt idx="92">
                  <c:v>30-III.</c:v>
                </c:pt>
                <c:pt idx="93">
                  <c:v>31-III.</c:v>
                </c:pt>
                <c:pt idx="94">
                  <c:v>1-IV.</c:v>
                </c:pt>
                <c:pt idx="95">
                  <c:v>2-IV.</c:v>
                </c:pt>
                <c:pt idx="96">
                  <c:v>3-IV.</c:v>
                </c:pt>
                <c:pt idx="97">
                  <c:v>4-IV.</c:v>
                </c:pt>
                <c:pt idx="98">
                  <c:v>5-IV.</c:v>
                </c:pt>
                <c:pt idx="99">
                  <c:v>6-IV.</c:v>
                </c:pt>
                <c:pt idx="100">
                  <c:v>7-IV.</c:v>
                </c:pt>
                <c:pt idx="101">
                  <c:v>8-IV.</c:v>
                </c:pt>
                <c:pt idx="102">
                  <c:v>9-IV.</c:v>
                </c:pt>
                <c:pt idx="103">
                  <c:v>10-IV.</c:v>
                </c:pt>
                <c:pt idx="104">
                  <c:v>11-IV.</c:v>
                </c:pt>
              </c:strCache>
            </c:strRef>
          </c:cat>
          <c:val>
            <c:numRef>
              <c:f>List1!$C$7:$DC$7</c:f>
              <c:numCache>
                <c:formatCode>General</c:formatCode>
                <c:ptCount val="105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1</c:v>
                </c:pt>
                <c:pt idx="17">
                  <c:v>1</c:v>
                </c:pt>
                <c:pt idx="18">
                  <c:v>1</c:v>
                </c:pt>
                <c:pt idx="19">
                  <c:v>1</c:v>
                </c:pt>
                <c:pt idx="20">
                  <c:v>1</c:v>
                </c:pt>
                <c:pt idx="21">
                  <c:v>1</c:v>
                </c:pt>
                <c:pt idx="22">
                  <c:v>1</c:v>
                </c:pt>
                <c:pt idx="23">
                  <c:v>1</c:v>
                </c:pt>
                <c:pt idx="24">
                  <c:v>2</c:v>
                </c:pt>
                <c:pt idx="25">
                  <c:v>2</c:v>
                </c:pt>
                <c:pt idx="26">
                  <c:v>2</c:v>
                </c:pt>
                <c:pt idx="27">
                  <c:v>2</c:v>
                </c:pt>
                <c:pt idx="28">
                  <c:v>2</c:v>
                </c:pt>
                <c:pt idx="29">
                  <c:v>2</c:v>
                </c:pt>
                <c:pt idx="30">
                  <c:v>2</c:v>
                </c:pt>
                <c:pt idx="31">
                  <c:v>2</c:v>
                </c:pt>
                <c:pt idx="32">
                  <c:v>2</c:v>
                </c:pt>
                <c:pt idx="33">
                  <c:v>2</c:v>
                </c:pt>
                <c:pt idx="34">
                  <c:v>2</c:v>
                </c:pt>
                <c:pt idx="35">
                  <c:v>2</c:v>
                </c:pt>
                <c:pt idx="36">
                  <c:v>5</c:v>
                </c:pt>
                <c:pt idx="37">
                  <c:v>6</c:v>
                </c:pt>
                <c:pt idx="38">
                  <c:v>6</c:v>
                </c:pt>
                <c:pt idx="39">
                  <c:v>6</c:v>
                </c:pt>
                <c:pt idx="40">
                  <c:v>6</c:v>
                </c:pt>
                <c:pt idx="41">
                  <c:v>6</c:v>
                </c:pt>
                <c:pt idx="42">
                  <c:v>6</c:v>
                </c:pt>
                <c:pt idx="43">
                  <c:v>7</c:v>
                </c:pt>
                <c:pt idx="44">
                  <c:v>8</c:v>
                </c:pt>
                <c:pt idx="45">
                  <c:v>9</c:v>
                </c:pt>
                <c:pt idx="46">
                  <c:v>10</c:v>
                </c:pt>
                <c:pt idx="47">
                  <c:v>11</c:v>
                </c:pt>
                <c:pt idx="48">
                  <c:v>11</c:v>
                </c:pt>
                <c:pt idx="49">
                  <c:v>11</c:v>
                </c:pt>
                <c:pt idx="50">
                  <c:v>12</c:v>
                </c:pt>
                <c:pt idx="51">
                  <c:v>13</c:v>
                </c:pt>
                <c:pt idx="52">
                  <c:v>15</c:v>
                </c:pt>
                <c:pt idx="53">
                  <c:v>17</c:v>
                </c:pt>
                <c:pt idx="54">
                  <c:v>20</c:v>
                </c:pt>
                <c:pt idx="55">
                  <c:v>20</c:v>
                </c:pt>
                <c:pt idx="56">
                  <c:v>22</c:v>
                </c:pt>
                <c:pt idx="57">
                  <c:v>23</c:v>
                </c:pt>
                <c:pt idx="58">
                  <c:v>30</c:v>
                </c:pt>
                <c:pt idx="59">
                  <c:v>75</c:v>
                </c:pt>
                <c:pt idx="60">
                  <c:v>130</c:v>
                </c:pt>
                <c:pt idx="61">
                  <c:v>165</c:v>
                </c:pt>
                <c:pt idx="62">
                  <c:v>357</c:v>
                </c:pt>
                <c:pt idx="63">
                  <c:v>3741</c:v>
                </c:pt>
                <c:pt idx="64">
                  <c:v>10332</c:v>
                </c:pt>
                <c:pt idx="65">
                  <c:v>16213</c:v>
                </c:pt>
                <c:pt idx="66">
                  <c:v>22729</c:v>
                </c:pt>
                <c:pt idx="67">
                  <c:v>27383</c:v>
                </c:pt>
                <c:pt idx="68">
                  <c:v>29928</c:v>
                </c:pt>
                <c:pt idx="69">
                  <c:v>32457</c:v>
                </c:pt>
                <c:pt idx="70">
                  <c:v>38116</c:v>
                </c:pt>
                <c:pt idx="71">
                  <c:v>44893</c:v>
                </c:pt>
                <c:pt idx="72">
                  <c:v>50613</c:v>
                </c:pt>
                <c:pt idx="73">
                  <c:v>56110</c:v>
                </c:pt>
                <c:pt idx="74">
                  <c:v>60451</c:v>
                </c:pt>
                <c:pt idx="75">
                  <c:v>63084</c:v>
                </c:pt>
                <c:pt idx="76">
                  <c:v>64753</c:v>
                </c:pt>
                <c:pt idx="77">
                  <c:v>67481</c:v>
                </c:pt>
                <c:pt idx="78">
                  <c:v>72763</c:v>
                </c:pt>
                <c:pt idx="79">
                  <c:v>76963</c:v>
                </c:pt>
                <c:pt idx="80">
                  <c:v>80995</c:v>
                </c:pt>
                <c:pt idx="81">
                  <c:v>85665</c:v>
                </c:pt>
                <c:pt idx="82">
                  <c:v>87909</c:v>
                </c:pt>
                <c:pt idx="83">
                  <c:v>88629</c:v>
                </c:pt>
                <c:pt idx="84">
                  <c:v>93438</c:v>
                </c:pt>
                <c:pt idx="85">
                  <c:v>97996</c:v>
                </c:pt>
                <c:pt idx="86">
                  <c:v>102456</c:v>
                </c:pt>
                <c:pt idx="87">
                  <c:v>107016</c:v>
                </c:pt>
                <c:pt idx="88">
                  <c:v>112468</c:v>
                </c:pt>
                <c:pt idx="89">
                  <c:v>113959</c:v>
                </c:pt>
                <c:pt idx="90">
                  <c:v>115550</c:v>
                </c:pt>
                <c:pt idx="91">
                  <c:v>121524</c:v>
                </c:pt>
                <c:pt idx="92">
                  <c:v>129260</c:v>
                </c:pt>
                <c:pt idx="93">
                  <c:v>135607</c:v>
                </c:pt>
                <c:pt idx="94">
                  <c:v>142658</c:v>
                </c:pt>
                <c:pt idx="95">
                  <c:v>145057</c:v>
                </c:pt>
                <c:pt idx="96">
                  <c:v>147007</c:v>
                </c:pt>
                <c:pt idx="97">
                  <c:v>148768</c:v>
                </c:pt>
                <c:pt idx="98">
                  <c:v>149660</c:v>
                </c:pt>
                <c:pt idx="99">
                  <c:v>155304</c:v>
                </c:pt>
                <c:pt idx="100">
                  <c:v>161419</c:v>
                </c:pt>
                <c:pt idx="101">
                  <c:v>167354</c:v>
                </c:pt>
                <c:pt idx="102">
                  <c:v>175062</c:v>
                </c:pt>
                <c:pt idx="103">
                  <c:v>179118</c:v>
                </c:pt>
                <c:pt idx="104">
                  <c:v>181352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3BA-4B78-8658-BD29E9C67F23}"/>
            </c:ext>
          </c:extLst>
        </c:ser>
        <c:ser>
          <c:idx val="6"/>
          <c:order val="6"/>
          <c:tx>
            <c:strRef>
              <c:f>List1!$A$8</c:f>
              <c:strCache>
                <c:ptCount val="1"/>
                <c:pt idx="0">
                  <c:v>Chronicky nemocní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List1!$C$1:$DC$1</c:f>
              <c:strCache>
                <c:ptCount val="105"/>
                <c:pt idx="0">
                  <c:v>28-XII.</c:v>
                </c:pt>
                <c:pt idx="1">
                  <c:v>29-XII.</c:v>
                </c:pt>
                <c:pt idx="2">
                  <c:v>30-XII.</c:v>
                </c:pt>
                <c:pt idx="3">
                  <c:v>31-XII.</c:v>
                </c:pt>
                <c:pt idx="4">
                  <c:v>1-I.</c:v>
                </c:pt>
                <c:pt idx="5">
                  <c:v>2-I.</c:v>
                </c:pt>
                <c:pt idx="6">
                  <c:v>3-I.</c:v>
                </c:pt>
                <c:pt idx="7">
                  <c:v>4-I.</c:v>
                </c:pt>
                <c:pt idx="8">
                  <c:v>5-I.</c:v>
                </c:pt>
                <c:pt idx="9">
                  <c:v>6-I.</c:v>
                </c:pt>
                <c:pt idx="10">
                  <c:v>7-I.</c:v>
                </c:pt>
                <c:pt idx="11">
                  <c:v>8-I.</c:v>
                </c:pt>
                <c:pt idx="12">
                  <c:v>9-I.</c:v>
                </c:pt>
                <c:pt idx="13">
                  <c:v>10-I.</c:v>
                </c:pt>
                <c:pt idx="14">
                  <c:v>11-I.</c:v>
                </c:pt>
                <c:pt idx="15">
                  <c:v>12-I.</c:v>
                </c:pt>
                <c:pt idx="16">
                  <c:v>13-I.</c:v>
                </c:pt>
                <c:pt idx="17">
                  <c:v>14-I.</c:v>
                </c:pt>
                <c:pt idx="18">
                  <c:v>15-I.</c:v>
                </c:pt>
                <c:pt idx="19">
                  <c:v>16-I.</c:v>
                </c:pt>
                <c:pt idx="20">
                  <c:v>17-I.</c:v>
                </c:pt>
                <c:pt idx="21">
                  <c:v>18-I.</c:v>
                </c:pt>
                <c:pt idx="22">
                  <c:v>19-I.</c:v>
                </c:pt>
                <c:pt idx="23">
                  <c:v>20-I.</c:v>
                </c:pt>
                <c:pt idx="24">
                  <c:v>21-I.</c:v>
                </c:pt>
                <c:pt idx="25">
                  <c:v>22-I.</c:v>
                </c:pt>
                <c:pt idx="26">
                  <c:v>23-I.</c:v>
                </c:pt>
                <c:pt idx="27">
                  <c:v>24-I.</c:v>
                </c:pt>
                <c:pt idx="28">
                  <c:v>25-I.</c:v>
                </c:pt>
                <c:pt idx="29">
                  <c:v>26-I.</c:v>
                </c:pt>
                <c:pt idx="30">
                  <c:v>27-I.</c:v>
                </c:pt>
                <c:pt idx="31">
                  <c:v>28-I.</c:v>
                </c:pt>
                <c:pt idx="32">
                  <c:v>29-I.</c:v>
                </c:pt>
                <c:pt idx="33">
                  <c:v>30-I.</c:v>
                </c:pt>
                <c:pt idx="34">
                  <c:v>31-I.</c:v>
                </c:pt>
                <c:pt idx="35">
                  <c:v>1-II.</c:v>
                </c:pt>
                <c:pt idx="36">
                  <c:v>2-II.</c:v>
                </c:pt>
                <c:pt idx="37">
                  <c:v>3-II.</c:v>
                </c:pt>
                <c:pt idx="38">
                  <c:v>4-II.</c:v>
                </c:pt>
                <c:pt idx="39">
                  <c:v>5-II.</c:v>
                </c:pt>
                <c:pt idx="40">
                  <c:v>6-II.</c:v>
                </c:pt>
                <c:pt idx="41">
                  <c:v>7-II.</c:v>
                </c:pt>
                <c:pt idx="42">
                  <c:v>8-II.</c:v>
                </c:pt>
                <c:pt idx="43">
                  <c:v>9-II.</c:v>
                </c:pt>
                <c:pt idx="44">
                  <c:v>10-II.</c:v>
                </c:pt>
                <c:pt idx="45">
                  <c:v>11-II.</c:v>
                </c:pt>
                <c:pt idx="46">
                  <c:v>12-II.</c:v>
                </c:pt>
                <c:pt idx="47">
                  <c:v>13-II.</c:v>
                </c:pt>
                <c:pt idx="48">
                  <c:v>14-II.</c:v>
                </c:pt>
                <c:pt idx="49">
                  <c:v>15-II.</c:v>
                </c:pt>
                <c:pt idx="50">
                  <c:v>16-II.</c:v>
                </c:pt>
                <c:pt idx="51">
                  <c:v>17-II.</c:v>
                </c:pt>
                <c:pt idx="52">
                  <c:v>18-II.</c:v>
                </c:pt>
                <c:pt idx="53">
                  <c:v>19-II.</c:v>
                </c:pt>
                <c:pt idx="54">
                  <c:v>20-II.</c:v>
                </c:pt>
                <c:pt idx="55">
                  <c:v>21-II.</c:v>
                </c:pt>
                <c:pt idx="56">
                  <c:v>22-II.</c:v>
                </c:pt>
                <c:pt idx="57">
                  <c:v>23-II.</c:v>
                </c:pt>
                <c:pt idx="58">
                  <c:v>24-II.</c:v>
                </c:pt>
                <c:pt idx="59">
                  <c:v>25-II.</c:v>
                </c:pt>
                <c:pt idx="60">
                  <c:v>26-II.</c:v>
                </c:pt>
                <c:pt idx="61">
                  <c:v>27-II.</c:v>
                </c:pt>
                <c:pt idx="62">
                  <c:v>28-II.</c:v>
                </c:pt>
                <c:pt idx="63">
                  <c:v>1-III.</c:v>
                </c:pt>
                <c:pt idx="64">
                  <c:v>2-III.</c:v>
                </c:pt>
                <c:pt idx="65">
                  <c:v>3-III.</c:v>
                </c:pt>
                <c:pt idx="66">
                  <c:v>4-III.</c:v>
                </c:pt>
                <c:pt idx="67">
                  <c:v>5-III.</c:v>
                </c:pt>
                <c:pt idx="68">
                  <c:v>6-III.</c:v>
                </c:pt>
                <c:pt idx="69">
                  <c:v>7-III.</c:v>
                </c:pt>
                <c:pt idx="70">
                  <c:v>8-III.</c:v>
                </c:pt>
                <c:pt idx="71">
                  <c:v>9-III.</c:v>
                </c:pt>
                <c:pt idx="72">
                  <c:v>10-III.</c:v>
                </c:pt>
                <c:pt idx="73">
                  <c:v>11-III.</c:v>
                </c:pt>
                <c:pt idx="74">
                  <c:v>12-III.</c:v>
                </c:pt>
                <c:pt idx="75">
                  <c:v>13-III.</c:v>
                </c:pt>
                <c:pt idx="76">
                  <c:v>14-III.</c:v>
                </c:pt>
                <c:pt idx="77">
                  <c:v>15-III.</c:v>
                </c:pt>
                <c:pt idx="78">
                  <c:v>16-III.</c:v>
                </c:pt>
                <c:pt idx="79">
                  <c:v>17-III.</c:v>
                </c:pt>
                <c:pt idx="80">
                  <c:v>18-III.</c:v>
                </c:pt>
                <c:pt idx="81">
                  <c:v>19-III.</c:v>
                </c:pt>
                <c:pt idx="82">
                  <c:v>20-III.</c:v>
                </c:pt>
                <c:pt idx="83">
                  <c:v>21-III.</c:v>
                </c:pt>
                <c:pt idx="84">
                  <c:v>22-III.</c:v>
                </c:pt>
                <c:pt idx="85">
                  <c:v>23-III.</c:v>
                </c:pt>
                <c:pt idx="86">
                  <c:v>24-III.</c:v>
                </c:pt>
                <c:pt idx="87">
                  <c:v>25-III.</c:v>
                </c:pt>
                <c:pt idx="88">
                  <c:v>26-III.</c:v>
                </c:pt>
                <c:pt idx="89">
                  <c:v>27-III.</c:v>
                </c:pt>
                <c:pt idx="90">
                  <c:v>28-III.</c:v>
                </c:pt>
                <c:pt idx="91">
                  <c:v>29-III.</c:v>
                </c:pt>
                <c:pt idx="92">
                  <c:v>30-III.</c:v>
                </c:pt>
                <c:pt idx="93">
                  <c:v>31-III.</c:v>
                </c:pt>
                <c:pt idx="94">
                  <c:v>1-IV.</c:v>
                </c:pt>
                <c:pt idx="95">
                  <c:v>2-IV.</c:v>
                </c:pt>
                <c:pt idx="96">
                  <c:v>3-IV.</c:v>
                </c:pt>
                <c:pt idx="97">
                  <c:v>4-IV.</c:v>
                </c:pt>
                <c:pt idx="98">
                  <c:v>5-IV.</c:v>
                </c:pt>
                <c:pt idx="99">
                  <c:v>6-IV.</c:v>
                </c:pt>
                <c:pt idx="100">
                  <c:v>7-IV.</c:v>
                </c:pt>
                <c:pt idx="101">
                  <c:v>8-IV.</c:v>
                </c:pt>
                <c:pt idx="102">
                  <c:v>9-IV.</c:v>
                </c:pt>
                <c:pt idx="103">
                  <c:v>10-IV.</c:v>
                </c:pt>
                <c:pt idx="104">
                  <c:v>11-IV.</c:v>
                </c:pt>
              </c:strCache>
            </c:strRef>
          </c:cat>
          <c:val>
            <c:numRef>
              <c:f>List1!$C$8:$DC$8</c:f>
              <c:numCache>
                <c:formatCode>General</c:formatCode>
                <c:ptCount val="105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1</c:v>
                </c:pt>
                <c:pt idx="4">
                  <c:v>1</c:v>
                </c:pt>
                <c:pt idx="5">
                  <c:v>2</c:v>
                </c:pt>
                <c:pt idx="6">
                  <c:v>2</c:v>
                </c:pt>
                <c:pt idx="7">
                  <c:v>2</c:v>
                </c:pt>
                <c:pt idx="8">
                  <c:v>2</c:v>
                </c:pt>
                <c:pt idx="9">
                  <c:v>3</c:v>
                </c:pt>
                <c:pt idx="10">
                  <c:v>3</c:v>
                </c:pt>
                <c:pt idx="11">
                  <c:v>3</c:v>
                </c:pt>
                <c:pt idx="12">
                  <c:v>3</c:v>
                </c:pt>
                <c:pt idx="13">
                  <c:v>3</c:v>
                </c:pt>
                <c:pt idx="14">
                  <c:v>3</c:v>
                </c:pt>
                <c:pt idx="15">
                  <c:v>3</c:v>
                </c:pt>
                <c:pt idx="16">
                  <c:v>3</c:v>
                </c:pt>
                <c:pt idx="17">
                  <c:v>3</c:v>
                </c:pt>
                <c:pt idx="18">
                  <c:v>5</c:v>
                </c:pt>
                <c:pt idx="19">
                  <c:v>5</c:v>
                </c:pt>
                <c:pt idx="20">
                  <c:v>5</c:v>
                </c:pt>
                <c:pt idx="21">
                  <c:v>5</c:v>
                </c:pt>
                <c:pt idx="22">
                  <c:v>5</c:v>
                </c:pt>
                <c:pt idx="23">
                  <c:v>5</c:v>
                </c:pt>
                <c:pt idx="24">
                  <c:v>8</c:v>
                </c:pt>
                <c:pt idx="25">
                  <c:v>8</c:v>
                </c:pt>
                <c:pt idx="26">
                  <c:v>8</c:v>
                </c:pt>
                <c:pt idx="27">
                  <c:v>9</c:v>
                </c:pt>
                <c:pt idx="28">
                  <c:v>9</c:v>
                </c:pt>
                <c:pt idx="29">
                  <c:v>9</c:v>
                </c:pt>
                <c:pt idx="30">
                  <c:v>9</c:v>
                </c:pt>
                <c:pt idx="31">
                  <c:v>10</c:v>
                </c:pt>
                <c:pt idx="32">
                  <c:v>10</c:v>
                </c:pt>
                <c:pt idx="33">
                  <c:v>10</c:v>
                </c:pt>
                <c:pt idx="34">
                  <c:v>10</c:v>
                </c:pt>
                <c:pt idx="35">
                  <c:v>10</c:v>
                </c:pt>
                <c:pt idx="36">
                  <c:v>10</c:v>
                </c:pt>
                <c:pt idx="37">
                  <c:v>10</c:v>
                </c:pt>
                <c:pt idx="38">
                  <c:v>10</c:v>
                </c:pt>
                <c:pt idx="39">
                  <c:v>11</c:v>
                </c:pt>
                <c:pt idx="40">
                  <c:v>11</c:v>
                </c:pt>
                <c:pt idx="41">
                  <c:v>11</c:v>
                </c:pt>
                <c:pt idx="42">
                  <c:v>12</c:v>
                </c:pt>
                <c:pt idx="43">
                  <c:v>12</c:v>
                </c:pt>
                <c:pt idx="44">
                  <c:v>12</c:v>
                </c:pt>
                <c:pt idx="45">
                  <c:v>13</c:v>
                </c:pt>
                <c:pt idx="46">
                  <c:v>15</c:v>
                </c:pt>
                <c:pt idx="47">
                  <c:v>15</c:v>
                </c:pt>
                <c:pt idx="48">
                  <c:v>17</c:v>
                </c:pt>
                <c:pt idx="49">
                  <c:v>19</c:v>
                </c:pt>
                <c:pt idx="50">
                  <c:v>22</c:v>
                </c:pt>
                <c:pt idx="51">
                  <c:v>23</c:v>
                </c:pt>
                <c:pt idx="52">
                  <c:v>30</c:v>
                </c:pt>
                <c:pt idx="53">
                  <c:v>40</c:v>
                </c:pt>
                <c:pt idx="54">
                  <c:v>42</c:v>
                </c:pt>
                <c:pt idx="55">
                  <c:v>42</c:v>
                </c:pt>
                <c:pt idx="56">
                  <c:v>46</c:v>
                </c:pt>
                <c:pt idx="57">
                  <c:v>49</c:v>
                </c:pt>
                <c:pt idx="58">
                  <c:v>56</c:v>
                </c:pt>
                <c:pt idx="59">
                  <c:v>69</c:v>
                </c:pt>
                <c:pt idx="60">
                  <c:v>90</c:v>
                </c:pt>
                <c:pt idx="61">
                  <c:v>96</c:v>
                </c:pt>
                <c:pt idx="62">
                  <c:v>96</c:v>
                </c:pt>
                <c:pt idx="63">
                  <c:v>125</c:v>
                </c:pt>
                <c:pt idx="64">
                  <c:v>164</c:v>
                </c:pt>
                <c:pt idx="65">
                  <c:v>352</c:v>
                </c:pt>
                <c:pt idx="66">
                  <c:v>703</c:v>
                </c:pt>
                <c:pt idx="67">
                  <c:v>1059</c:v>
                </c:pt>
                <c:pt idx="68">
                  <c:v>1502</c:v>
                </c:pt>
                <c:pt idx="69">
                  <c:v>2079</c:v>
                </c:pt>
                <c:pt idx="70">
                  <c:v>2487</c:v>
                </c:pt>
                <c:pt idx="71">
                  <c:v>3144</c:v>
                </c:pt>
                <c:pt idx="72">
                  <c:v>3949</c:v>
                </c:pt>
                <c:pt idx="73">
                  <c:v>5011</c:v>
                </c:pt>
                <c:pt idx="74">
                  <c:v>6278</c:v>
                </c:pt>
                <c:pt idx="75">
                  <c:v>6656</c:v>
                </c:pt>
                <c:pt idx="76">
                  <c:v>6786</c:v>
                </c:pt>
                <c:pt idx="77">
                  <c:v>7845</c:v>
                </c:pt>
                <c:pt idx="78">
                  <c:v>9271</c:v>
                </c:pt>
                <c:pt idx="79">
                  <c:v>10762</c:v>
                </c:pt>
                <c:pt idx="80">
                  <c:v>12447</c:v>
                </c:pt>
                <c:pt idx="81">
                  <c:v>14345</c:v>
                </c:pt>
                <c:pt idx="82">
                  <c:v>14823</c:v>
                </c:pt>
                <c:pt idx="83">
                  <c:v>14915</c:v>
                </c:pt>
                <c:pt idx="84">
                  <c:v>16478</c:v>
                </c:pt>
                <c:pt idx="85">
                  <c:v>18275</c:v>
                </c:pt>
                <c:pt idx="86">
                  <c:v>20397</c:v>
                </c:pt>
                <c:pt idx="87">
                  <c:v>22581</c:v>
                </c:pt>
                <c:pt idx="88">
                  <c:v>24903</c:v>
                </c:pt>
                <c:pt idx="89">
                  <c:v>25290</c:v>
                </c:pt>
                <c:pt idx="90">
                  <c:v>25452</c:v>
                </c:pt>
                <c:pt idx="91">
                  <c:v>27779</c:v>
                </c:pt>
                <c:pt idx="92">
                  <c:v>30528</c:v>
                </c:pt>
                <c:pt idx="93">
                  <c:v>33420</c:v>
                </c:pt>
                <c:pt idx="94">
                  <c:v>36744</c:v>
                </c:pt>
                <c:pt idx="95">
                  <c:v>37601</c:v>
                </c:pt>
                <c:pt idx="96">
                  <c:v>38003</c:v>
                </c:pt>
                <c:pt idx="97">
                  <c:v>38191</c:v>
                </c:pt>
                <c:pt idx="98">
                  <c:v>38404</c:v>
                </c:pt>
                <c:pt idx="99">
                  <c:v>40375</c:v>
                </c:pt>
                <c:pt idx="100">
                  <c:v>43337</c:v>
                </c:pt>
                <c:pt idx="101">
                  <c:v>47869</c:v>
                </c:pt>
                <c:pt idx="102">
                  <c:v>52901</c:v>
                </c:pt>
                <c:pt idx="103">
                  <c:v>54743</c:v>
                </c:pt>
                <c:pt idx="104">
                  <c:v>55773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231-4689-8D01-AE220FE5DCE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335740047"/>
        <c:axId val="1249189871"/>
      </c:lineChart>
      <c:catAx>
        <c:axId val="133574004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rgbClr val="000000"/>
            </a:solidFill>
            <a:round/>
          </a:ln>
          <a:effectLst/>
        </c:spPr>
        <c:txPr>
          <a:bodyPr rot="-3600000" spcFirstLastPara="1" vertOverflow="ellipsis" wrap="square" anchor="ctr" anchorCtr="1"/>
          <a:lstStyle/>
          <a:p>
            <a:pPr>
              <a:defRPr sz="1100" b="0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cs-CZ"/>
          </a:p>
        </c:txPr>
        <c:crossAx val="1249189871"/>
        <c:crosses val="autoZero"/>
        <c:auto val="1"/>
        <c:lblAlgn val="ctr"/>
        <c:lblOffset val="100"/>
        <c:tickLblSkip val="2"/>
        <c:noMultiLvlLbl val="0"/>
      </c:catAx>
      <c:valAx>
        <c:axId val="124918987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1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cs-CZ"/>
          </a:p>
        </c:txPr>
        <c:crossAx val="1335740047"/>
        <c:crosses val="autoZero"/>
        <c:crossBetween val="midCat"/>
        <c:majorUnit val="20000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72640143913712241"/>
          <c:y val="5.9060112031772409E-2"/>
          <c:w val="0.25672167579882066"/>
          <c:h val="0.7510581494564678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baseline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cs-CZ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sz="11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cs-CZ"/>
    </a:p>
  </c:txPr>
  <c:externalData r:id="rId4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0194269833917821E-2"/>
          <c:y val="3.5150502573499692E-2"/>
          <c:w val="0.80334957098880577"/>
          <c:h val="0.7587762916834988"/>
        </c:manualLayout>
      </c:layout>
      <c:lineChart>
        <c:grouping val="standard"/>
        <c:varyColors val="0"/>
        <c:ser>
          <c:idx val="0"/>
          <c:order val="0"/>
          <c:tx>
            <c:strRef>
              <c:f>List1!$A$2</c:f>
              <c:strCache>
                <c:ptCount val="1"/>
                <c:pt idx="0">
                  <c:v>0–2 roky</c:v>
                </c:pt>
              </c:strCache>
            </c:strRef>
          </c:tx>
          <c:spPr>
            <a:ln w="28575" cap="rnd">
              <a:solidFill>
                <a:srgbClr val="00B0F0"/>
              </a:solidFill>
              <a:round/>
            </a:ln>
            <a:effectLst/>
          </c:spPr>
          <c:marker>
            <c:symbol val="none"/>
          </c:marker>
          <c:cat>
            <c:strRef>
              <c:f>List1!$B$1:$P$1</c:f>
              <c:strCache>
                <c:ptCount val="15"/>
                <c:pt idx="0">
                  <c:v>24. 12. –30. 12.</c:v>
                </c:pt>
                <c:pt idx="1">
                  <c:v>31. 12. –6. 1.</c:v>
                </c:pt>
                <c:pt idx="2">
                  <c:v>7. 1. –13. 1.</c:v>
                </c:pt>
                <c:pt idx="3">
                  <c:v>14. 1. –20. 1.</c:v>
                </c:pt>
                <c:pt idx="4">
                  <c:v>21. 1. –27. 1.</c:v>
                </c:pt>
                <c:pt idx="5">
                  <c:v>28. 1. –3. 2.</c:v>
                </c:pt>
                <c:pt idx="6">
                  <c:v>4. 2. –10. 2.</c:v>
                </c:pt>
                <c:pt idx="7">
                  <c:v>11. 2. –17. 2.</c:v>
                </c:pt>
                <c:pt idx="8">
                  <c:v>18. 2. –24. 2.</c:v>
                </c:pt>
                <c:pt idx="9">
                  <c:v>25. 2. –3. 3.</c:v>
                </c:pt>
                <c:pt idx="10">
                  <c:v>4. 3. –10. 3.</c:v>
                </c:pt>
                <c:pt idx="11">
                  <c:v>11. 3. –17. 3.</c:v>
                </c:pt>
                <c:pt idx="12">
                  <c:v>18. 3. –24. 3.</c:v>
                </c:pt>
                <c:pt idx="13">
                  <c:v>25. 3. –31. 3.</c:v>
                </c:pt>
                <c:pt idx="14">
                  <c:v>1. 4. –7. 4.</c:v>
                </c:pt>
              </c:strCache>
            </c:strRef>
          </c:cat>
          <c:val>
            <c:numRef>
              <c:f>List1!$B$2:$P$2</c:f>
              <c:numCache>
                <c:formatCode>General</c:formatCode>
                <c:ptCount val="15"/>
                <c:pt idx="0">
                  <c:v>127.99420227175098</c:v>
                </c:pt>
                <c:pt idx="1">
                  <c:v>169.19781533183519</c:v>
                </c:pt>
                <c:pt idx="2">
                  <c:v>175.04229945383295</c:v>
                </c:pt>
                <c:pt idx="3">
                  <c:v>135.59203163034806</c:v>
                </c:pt>
                <c:pt idx="4">
                  <c:v>131.20866853884974</c:v>
                </c:pt>
                <c:pt idx="5">
                  <c:v>144.35875781334471</c:v>
                </c:pt>
                <c:pt idx="6">
                  <c:v>154.87882923294069</c:v>
                </c:pt>
                <c:pt idx="7">
                  <c:v>172.70450580503385</c:v>
                </c:pt>
                <c:pt idx="8">
                  <c:v>229.68822599451204</c:v>
                </c:pt>
                <c:pt idx="9">
                  <c:v>294.2697755425873</c:v>
                </c:pt>
                <c:pt idx="10">
                  <c:v>315.30991838177926</c:v>
                </c:pt>
                <c:pt idx="11">
                  <c:v>268.84626961189701</c:v>
                </c:pt>
                <c:pt idx="12">
                  <c:v>213.32367045291829</c:v>
                </c:pt>
                <c:pt idx="13">
                  <c:v>187.60794031612815</c:v>
                </c:pt>
                <c:pt idx="14">
                  <c:v>124.48751179855232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230-405E-9EEC-CAC00A93CD09}"/>
            </c:ext>
          </c:extLst>
        </c:ser>
        <c:ser>
          <c:idx val="1"/>
          <c:order val="1"/>
          <c:tx>
            <c:strRef>
              <c:f>List1!$A$3</c:f>
              <c:strCache>
                <c:ptCount val="1"/>
                <c:pt idx="0">
                  <c:v>3–5 let</c:v>
                </c:pt>
              </c:strCache>
            </c:strRef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cat>
            <c:strRef>
              <c:f>List1!$B$1:$P$1</c:f>
              <c:strCache>
                <c:ptCount val="15"/>
                <c:pt idx="0">
                  <c:v>24. 12. –30. 12.</c:v>
                </c:pt>
                <c:pt idx="1">
                  <c:v>31. 12. –6. 1.</c:v>
                </c:pt>
                <c:pt idx="2">
                  <c:v>7. 1. –13. 1.</c:v>
                </c:pt>
                <c:pt idx="3">
                  <c:v>14. 1. –20. 1.</c:v>
                </c:pt>
                <c:pt idx="4">
                  <c:v>21. 1. –27. 1.</c:v>
                </c:pt>
                <c:pt idx="5">
                  <c:v>28. 1. –3. 2.</c:v>
                </c:pt>
                <c:pt idx="6">
                  <c:v>4. 2. –10. 2.</c:v>
                </c:pt>
                <c:pt idx="7">
                  <c:v>11. 2. –17. 2.</c:v>
                </c:pt>
                <c:pt idx="8">
                  <c:v>18. 2. –24. 2.</c:v>
                </c:pt>
                <c:pt idx="9">
                  <c:v>25. 2. –3. 3.</c:v>
                </c:pt>
                <c:pt idx="10">
                  <c:v>4. 3. –10. 3.</c:v>
                </c:pt>
                <c:pt idx="11">
                  <c:v>11. 3. –17. 3.</c:v>
                </c:pt>
                <c:pt idx="12">
                  <c:v>18. 3. –24. 3.</c:v>
                </c:pt>
                <c:pt idx="13">
                  <c:v>25. 3. –31. 3.</c:v>
                </c:pt>
                <c:pt idx="14">
                  <c:v>1. 4. –7. 4.</c:v>
                </c:pt>
              </c:strCache>
            </c:strRef>
          </c:cat>
          <c:val>
            <c:numRef>
              <c:f>List1!$B$3:$P$3</c:f>
              <c:numCache>
                <c:formatCode>General</c:formatCode>
                <c:ptCount val="15"/>
                <c:pt idx="0">
                  <c:v>238.84569795525505</c:v>
                </c:pt>
                <c:pt idx="1">
                  <c:v>279.84160133563466</c:v>
                </c:pt>
                <c:pt idx="2">
                  <c:v>382.6284315502096</c:v>
                </c:pt>
                <c:pt idx="3">
                  <c:v>397.18494796788059</c:v>
                </c:pt>
                <c:pt idx="4">
                  <c:v>392.13472798623962</c:v>
                </c:pt>
                <c:pt idx="5">
                  <c:v>422.13897611245949</c:v>
                </c:pt>
                <c:pt idx="6">
                  <c:v>460.46123362020563</c:v>
                </c:pt>
                <c:pt idx="7">
                  <c:v>506.50735698222621</c:v>
                </c:pt>
                <c:pt idx="8">
                  <c:v>728.41996441080266</c:v>
                </c:pt>
                <c:pt idx="9">
                  <c:v>731.09361028343619</c:v>
                </c:pt>
                <c:pt idx="10">
                  <c:v>610.18540248767897</c:v>
                </c:pt>
                <c:pt idx="11">
                  <c:v>467.59095594722817</c:v>
                </c:pt>
                <c:pt idx="12">
                  <c:v>366.58655631440888</c:v>
                </c:pt>
                <c:pt idx="13">
                  <c:v>310.14292122548045</c:v>
                </c:pt>
                <c:pt idx="14">
                  <c:v>194.87907693861607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E230-405E-9EEC-CAC00A93CD09}"/>
            </c:ext>
          </c:extLst>
        </c:ser>
        <c:ser>
          <c:idx val="2"/>
          <c:order val="2"/>
          <c:tx>
            <c:strRef>
              <c:f>List1!$A$4</c:f>
              <c:strCache>
                <c:ptCount val="1"/>
                <c:pt idx="0">
                  <c:v>6–10 let</c:v>
                </c:pt>
              </c:strCache>
            </c:strRef>
          </c:tx>
          <c:spPr>
            <a:ln w="28575" cap="rnd">
              <a:solidFill>
                <a:srgbClr val="C00000"/>
              </a:solidFill>
              <a:round/>
            </a:ln>
            <a:effectLst/>
          </c:spPr>
          <c:marker>
            <c:symbol val="none"/>
          </c:marker>
          <c:cat>
            <c:strRef>
              <c:f>List1!$B$1:$P$1</c:f>
              <c:strCache>
                <c:ptCount val="15"/>
                <c:pt idx="0">
                  <c:v>24. 12. –30. 12.</c:v>
                </c:pt>
                <c:pt idx="1">
                  <c:v>31. 12. –6. 1.</c:v>
                </c:pt>
                <c:pt idx="2">
                  <c:v>7. 1. –13. 1.</c:v>
                </c:pt>
                <c:pt idx="3">
                  <c:v>14. 1. –20. 1.</c:v>
                </c:pt>
                <c:pt idx="4">
                  <c:v>21. 1. –27. 1.</c:v>
                </c:pt>
                <c:pt idx="5">
                  <c:v>28. 1. –3. 2.</c:v>
                </c:pt>
                <c:pt idx="6">
                  <c:v>4. 2. –10. 2.</c:v>
                </c:pt>
                <c:pt idx="7">
                  <c:v>11. 2. –17. 2.</c:v>
                </c:pt>
                <c:pt idx="8">
                  <c:v>18. 2. –24. 2.</c:v>
                </c:pt>
                <c:pt idx="9">
                  <c:v>25. 2. –3. 3.</c:v>
                </c:pt>
                <c:pt idx="10">
                  <c:v>4. 3. –10. 3.</c:v>
                </c:pt>
                <c:pt idx="11">
                  <c:v>11. 3. –17. 3.</c:v>
                </c:pt>
                <c:pt idx="12">
                  <c:v>18. 3. –24. 3.</c:v>
                </c:pt>
                <c:pt idx="13">
                  <c:v>25. 3. –31. 3.</c:v>
                </c:pt>
                <c:pt idx="14">
                  <c:v>1. 4. –7. 4.</c:v>
                </c:pt>
              </c:strCache>
            </c:strRef>
          </c:cat>
          <c:val>
            <c:numRef>
              <c:f>List1!$B$4:$P$4</c:f>
              <c:numCache>
                <c:formatCode>General</c:formatCode>
                <c:ptCount val="15"/>
                <c:pt idx="0">
                  <c:v>332.19266138954896</c:v>
                </c:pt>
                <c:pt idx="1">
                  <c:v>386.37889290971435</c:v>
                </c:pt>
                <c:pt idx="2">
                  <c:v>467.31310495734994</c:v>
                </c:pt>
                <c:pt idx="3">
                  <c:v>419.16674000790357</c:v>
                </c:pt>
                <c:pt idx="4">
                  <c:v>386.03375767710185</c:v>
                </c:pt>
                <c:pt idx="5">
                  <c:v>418.13133431006605</c:v>
                </c:pt>
                <c:pt idx="6">
                  <c:v>459.54756222356826</c:v>
                </c:pt>
                <c:pt idx="7">
                  <c:v>555.49515688984832</c:v>
                </c:pt>
                <c:pt idx="8">
                  <c:v>708.73520016980649</c:v>
                </c:pt>
                <c:pt idx="9">
                  <c:v>786.2180598913169</c:v>
                </c:pt>
                <c:pt idx="10">
                  <c:v>614.68584928289522</c:v>
                </c:pt>
                <c:pt idx="11">
                  <c:v>481.46364949446314</c:v>
                </c:pt>
                <c:pt idx="12">
                  <c:v>371.19294267476351</c:v>
                </c:pt>
                <c:pt idx="13">
                  <c:v>308.72346557189769</c:v>
                </c:pt>
                <c:pt idx="14">
                  <c:v>186.89072845967871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E230-405E-9EEC-CAC00A93CD09}"/>
            </c:ext>
          </c:extLst>
        </c:ser>
        <c:ser>
          <c:idx val="3"/>
          <c:order val="3"/>
          <c:tx>
            <c:strRef>
              <c:f>List1!$A$5</c:f>
              <c:strCache>
                <c:ptCount val="1"/>
                <c:pt idx="0">
                  <c:v>11–14 let</c:v>
                </c:pt>
              </c:strCache>
            </c:strRef>
          </c:tx>
          <c:spPr>
            <a:ln w="28575" cap="rnd">
              <a:solidFill>
                <a:srgbClr val="FFC000"/>
              </a:solidFill>
              <a:round/>
            </a:ln>
            <a:effectLst/>
          </c:spPr>
          <c:marker>
            <c:symbol val="none"/>
          </c:marker>
          <c:cat>
            <c:strRef>
              <c:f>List1!$B$1:$P$1</c:f>
              <c:strCache>
                <c:ptCount val="15"/>
                <c:pt idx="0">
                  <c:v>24. 12. –30. 12.</c:v>
                </c:pt>
                <c:pt idx="1">
                  <c:v>31. 12. –6. 1.</c:v>
                </c:pt>
                <c:pt idx="2">
                  <c:v>7. 1. –13. 1.</c:v>
                </c:pt>
                <c:pt idx="3">
                  <c:v>14. 1. –20. 1.</c:v>
                </c:pt>
                <c:pt idx="4">
                  <c:v>21. 1. –27. 1.</c:v>
                </c:pt>
                <c:pt idx="5">
                  <c:v>28. 1. –3. 2.</c:v>
                </c:pt>
                <c:pt idx="6">
                  <c:v>4. 2. –10. 2.</c:v>
                </c:pt>
                <c:pt idx="7">
                  <c:v>11. 2. –17. 2.</c:v>
                </c:pt>
                <c:pt idx="8">
                  <c:v>18. 2. –24. 2.</c:v>
                </c:pt>
                <c:pt idx="9">
                  <c:v>25. 2. –3. 3.</c:v>
                </c:pt>
                <c:pt idx="10">
                  <c:v>4. 3. –10. 3.</c:v>
                </c:pt>
                <c:pt idx="11">
                  <c:v>11. 3. –17. 3.</c:v>
                </c:pt>
                <c:pt idx="12">
                  <c:v>18. 3. –24. 3.</c:v>
                </c:pt>
                <c:pt idx="13">
                  <c:v>25. 3. –31. 3.</c:v>
                </c:pt>
                <c:pt idx="14">
                  <c:v>1. 4. –7. 4.</c:v>
                </c:pt>
              </c:strCache>
            </c:strRef>
          </c:cat>
          <c:val>
            <c:numRef>
              <c:f>List1!$B$5:$P$5</c:f>
              <c:numCache>
                <c:formatCode>General</c:formatCode>
                <c:ptCount val="15"/>
                <c:pt idx="0">
                  <c:v>447.50857555515438</c:v>
                </c:pt>
                <c:pt idx="1">
                  <c:v>536.87488716374799</c:v>
                </c:pt>
                <c:pt idx="2">
                  <c:v>553.34897996028167</c:v>
                </c:pt>
                <c:pt idx="3">
                  <c:v>380.25816934464706</c:v>
                </c:pt>
                <c:pt idx="4">
                  <c:v>361.52735150749231</c:v>
                </c:pt>
                <c:pt idx="5">
                  <c:v>377.3244267918397</c:v>
                </c:pt>
                <c:pt idx="6">
                  <c:v>418.62249503520491</c:v>
                </c:pt>
                <c:pt idx="7">
                  <c:v>485.87290124571223</c:v>
                </c:pt>
                <c:pt idx="8">
                  <c:v>626.91821628452794</c:v>
                </c:pt>
                <c:pt idx="9">
                  <c:v>758.03394114461094</c:v>
                </c:pt>
                <c:pt idx="10">
                  <c:v>733.66131070590359</c:v>
                </c:pt>
                <c:pt idx="11">
                  <c:v>659.18938436540896</c:v>
                </c:pt>
                <c:pt idx="12">
                  <c:v>515.66167178191006</c:v>
                </c:pt>
                <c:pt idx="13">
                  <c:v>398.98898718180175</c:v>
                </c:pt>
                <c:pt idx="14">
                  <c:v>273.74074742733347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E230-405E-9EEC-CAC00A93CD09}"/>
            </c:ext>
          </c:extLst>
        </c:ser>
        <c:ser>
          <c:idx val="4"/>
          <c:order val="4"/>
          <c:tx>
            <c:strRef>
              <c:f>List1!$A$6</c:f>
              <c:strCache>
                <c:ptCount val="1"/>
                <c:pt idx="0">
                  <c:v>15–19 let</c:v>
                </c:pt>
              </c:strCache>
            </c:strRef>
          </c:tx>
          <c:spPr>
            <a:ln w="28575" cap="rnd">
              <a:solidFill>
                <a:schemeClr val="bg1">
                  <a:lumMod val="65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List1!$B$1:$P$1</c:f>
              <c:strCache>
                <c:ptCount val="15"/>
                <c:pt idx="0">
                  <c:v>24. 12. –30. 12.</c:v>
                </c:pt>
                <c:pt idx="1">
                  <c:v>31. 12. –6. 1.</c:v>
                </c:pt>
                <c:pt idx="2">
                  <c:v>7. 1. –13. 1.</c:v>
                </c:pt>
                <c:pt idx="3">
                  <c:v>14. 1. –20. 1.</c:v>
                </c:pt>
                <c:pt idx="4">
                  <c:v>21. 1. –27. 1.</c:v>
                </c:pt>
                <c:pt idx="5">
                  <c:v>28. 1. –3. 2.</c:v>
                </c:pt>
                <c:pt idx="6">
                  <c:v>4. 2. –10. 2.</c:v>
                </c:pt>
                <c:pt idx="7">
                  <c:v>11. 2. –17. 2.</c:v>
                </c:pt>
                <c:pt idx="8">
                  <c:v>18. 2. –24. 2.</c:v>
                </c:pt>
                <c:pt idx="9">
                  <c:v>25. 2. –3. 3.</c:v>
                </c:pt>
                <c:pt idx="10">
                  <c:v>4. 3. –10. 3.</c:v>
                </c:pt>
                <c:pt idx="11">
                  <c:v>11. 3. –17. 3.</c:v>
                </c:pt>
                <c:pt idx="12">
                  <c:v>18. 3. –24. 3.</c:v>
                </c:pt>
                <c:pt idx="13">
                  <c:v>25. 3. –31. 3.</c:v>
                </c:pt>
                <c:pt idx="14">
                  <c:v>1. 4. –7. 4.</c:v>
                </c:pt>
              </c:strCache>
            </c:strRef>
          </c:cat>
          <c:val>
            <c:numRef>
              <c:f>List1!$B$6:$P$6</c:f>
              <c:numCache>
                <c:formatCode>General</c:formatCode>
                <c:ptCount val="15"/>
                <c:pt idx="0">
                  <c:v>528.60229343140759</c:v>
                </c:pt>
                <c:pt idx="1">
                  <c:v>644.14146565460555</c:v>
                </c:pt>
                <c:pt idx="2">
                  <c:v>635.25383702205193</c:v>
                </c:pt>
                <c:pt idx="3">
                  <c:v>412.21668038606168</c:v>
                </c:pt>
                <c:pt idx="4">
                  <c:v>385.13057407732663</c:v>
                </c:pt>
                <c:pt idx="5">
                  <c:v>384.28413325517863</c:v>
                </c:pt>
                <c:pt idx="6">
                  <c:v>422.58558045737431</c:v>
                </c:pt>
                <c:pt idx="7">
                  <c:v>492.41694828458185</c:v>
                </c:pt>
                <c:pt idx="8">
                  <c:v>645.19951668229055</c:v>
                </c:pt>
                <c:pt idx="9">
                  <c:v>760.73868890548852</c:v>
                </c:pt>
                <c:pt idx="10">
                  <c:v>781.47648904811376</c:v>
                </c:pt>
                <c:pt idx="11">
                  <c:v>698.10206806653866</c:v>
                </c:pt>
                <c:pt idx="12">
                  <c:v>557.16967117890158</c:v>
                </c:pt>
                <c:pt idx="13">
                  <c:v>432.31964991207593</c:v>
                </c:pt>
                <c:pt idx="14">
                  <c:v>275.72809781470141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E230-405E-9EEC-CAC00A93CD09}"/>
            </c:ext>
          </c:extLst>
        </c:ser>
        <c:ser>
          <c:idx val="5"/>
          <c:order val="5"/>
          <c:tx>
            <c:strRef>
              <c:f>List1!$A$7</c:f>
              <c:strCache>
                <c:ptCount val="1"/>
                <c:pt idx="0">
                  <c:v>Celá populace ČR</c:v>
                </c:pt>
              </c:strCache>
            </c:strRef>
          </c:tx>
          <c:spPr>
            <a:ln w="28575" cap="rnd">
              <a:solidFill>
                <a:schemeClr val="tx1"/>
              </a:solidFill>
              <a:prstDash val="sysDash"/>
              <a:round/>
            </a:ln>
            <a:effectLst/>
          </c:spPr>
          <c:marker>
            <c:symbol val="none"/>
          </c:marker>
          <c:cat>
            <c:strRef>
              <c:f>List1!$B$1:$P$1</c:f>
              <c:strCache>
                <c:ptCount val="15"/>
                <c:pt idx="0">
                  <c:v>24. 12. –30. 12.</c:v>
                </c:pt>
                <c:pt idx="1">
                  <c:v>31. 12. –6. 1.</c:v>
                </c:pt>
                <c:pt idx="2">
                  <c:v>7. 1. –13. 1.</c:v>
                </c:pt>
                <c:pt idx="3">
                  <c:v>14. 1. –20. 1.</c:v>
                </c:pt>
                <c:pt idx="4">
                  <c:v>21. 1. –27. 1.</c:v>
                </c:pt>
                <c:pt idx="5">
                  <c:v>28. 1. –3. 2.</c:v>
                </c:pt>
                <c:pt idx="6">
                  <c:v>4. 2. –10. 2.</c:v>
                </c:pt>
                <c:pt idx="7">
                  <c:v>11. 2. –17. 2.</c:v>
                </c:pt>
                <c:pt idx="8">
                  <c:v>18. 2. –24. 2.</c:v>
                </c:pt>
                <c:pt idx="9">
                  <c:v>25. 2. –3. 3.</c:v>
                </c:pt>
                <c:pt idx="10">
                  <c:v>4. 3. –10. 3.</c:v>
                </c:pt>
                <c:pt idx="11">
                  <c:v>11. 3. –17. 3.</c:v>
                </c:pt>
                <c:pt idx="12">
                  <c:v>18. 3. –24. 3.</c:v>
                </c:pt>
                <c:pt idx="13">
                  <c:v>25. 3. –31. 3.</c:v>
                </c:pt>
                <c:pt idx="14">
                  <c:v>1. 4. –7. 4.</c:v>
                </c:pt>
              </c:strCache>
            </c:strRef>
          </c:cat>
          <c:val>
            <c:numRef>
              <c:f>List1!$B$7:$P$7</c:f>
              <c:numCache>
                <c:formatCode>General</c:formatCode>
                <c:ptCount val="15"/>
                <c:pt idx="0">
                  <c:v>545.06733510014317</c:v>
                </c:pt>
                <c:pt idx="1">
                  <c:v>712.50999594725965</c:v>
                </c:pt>
                <c:pt idx="2">
                  <c:v>673.02295815554953</c:v>
                </c:pt>
                <c:pt idx="3">
                  <c:v>475.47529721658094</c:v>
                </c:pt>
                <c:pt idx="4">
                  <c:v>443.13023018140603</c:v>
                </c:pt>
                <c:pt idx="5">
                  <c:v>456.43004186582016</c:v>
                </c:pt>
                <c:pt idx="6">
                  <c:v>483.42331716611102</c:v>
                </c:pt>
                <c:pt idx="7">
                  <c:v>546.3888808700533</c:v>
                </c:pt>
                <c:pt idx="8">
                  <c:v>701.42213321106374</c:v>
                </c:pt>
                <c:pt idx="9">
                  <c:v>806.59280756681494</c:v>
                </c:pt>
                <c:pt idx="10">
                  <c:v>762.97242449474777</c:v>
                </c:pt>
                <c:pt idx="11">
                  <c:v>685.02934206515806</c:v>
                </c:pt>
                <c:pt idx="12">
                  <c:v>526.71565696195933</c:v>
                </c:pt>
                <c:pt idx="13">
                  <c:v>413.39076402591206</c:v>
                </c:pt>
                <c:pt idx="14">
                  <c:v>263.50310478901946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EBB-4442-9D6E-7DAB86DA9ED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88445264"/>
        <c:axId val="494149648"/>
      </c:lineChart>
      <c:catAx>
        <c:axId val="48844526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1400" b="1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cs-CZ"/>
          </a:p>
        </c:txPr>
        <c:crossAx val="494149648"/>
        <c:crosses val="autoZero"/>
        <c:auto val="1"/>
        <c:lblAlgn val="ctr"/>
        <c:lblOffset val="100"/>
        <c:tickLblSkip val="1"/>
        <c:noMultiLvlLbl val="0"/>
      </c:catAx>
      <c:valAx>
        <c:axId val="494149648"/>
        <c:scaling>
          <c:orientation val="minMax"/>
          <c:max val="12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cs-CZ"/>
          </a:p>
        </c:txPr>
        <c:crossAx val="488445264"/>
        <c:crosses val="autoZero"/>
        <c:crossBetween val="between"/>
        <c:majorUnit val="100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5809610965008587"/>
          <c:y val="0.27545860500728103"/>
          <c:w val="0.14190389034991419"/>
          <c:h val="0.4944791082477983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cs-CZ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sz="1400" b="1">
          <a:solidFill>
            <a:schemeClr val="tx1"/>
          </a:solidFill>
        </a:defRPr>
      </a:pPr>
      <a:endParaRPr lang="cs-CZ"/>
    </a:p>
  </c:txPr>
  <c:externalData r:id="rId3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8.1338613455438066E-2"/>
          <c:y val="2.9263177408738655E-2"/>
          <c:w val="0.67175538477131103"/>
          <c:h val="0.8537042085080645"/>
        </c:manualLayout>
      </c:layout>
      <c:lineChart>
        <c:grouping val="standard"/>
        <c:varyColors val="0"/>
        <c:ser>
          <c:idx val="0"/>
          <c:order val="0"/>
          <c:tx>
            <c:strRef>
              <c:f>List1!$A$2</c:f>
              <c:strCache>
                <c:ptCount val="1"/>
                <c:pt idx="0">
                  <c:v>Lékaři</c:v>
                </c:pt>
              </c:strCache>
            </c:strRef>
          </c:tx>
          <c:spPr>
            <a:ln w="6350" cap="rnd">
              <a:solidFill>
                <a:srgbClr val="4472C4"/>
              </a:solidFill>
              <a:prstDash val="solid"/>
              <a:round/>
            </a:ln>
            <a:effectLst/>
          </c:spPr>
          <c:marker>
            <c:symbol val="none"/>
          </c:marker>
          <c:dLbls>
            <c:dLbl>
              <c:idx val="126"/>
              <c:layout>
                <c:manualLayout>
                  <c:x val="-4.2679751582317191E-4"/>
                  <c:y val="-4.6625566413438443E-3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0">
                  <a:spAutoFit/>
                </a:bodyPr>
                <a:lstStyle/>
                <a:p>
                  <a:pPr algn="l">
                    <a:defRPr sz="1197" b="1" i="0" u="none" strike="noStrike" kern="1200" baseline="0">
                      <a:solidFill>
                        <a:srgbClr val="0070C0"/>
                      </a:solidFill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defRPr>
                  </a:pPr>
                  <a:endParaRPr lang="cs-CZ"/>
                </a:p>
              </c:txPr>
              <c:dLblPos val="r"/>
              <c:showLegendKey val="0"/>
              <c:showVal val="1"/>
              <c:showCatName val="0"/>
              <c:showSerName val="1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4511220385068377"/>
                      <c:h val="4.1879120465594832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0-A8F9-4032-83D2-8A4706951BE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rgbClr val="0070C0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pPr>
                <a:endParaRPr lang="cs-CZ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trendline>
            <c:spPr>
              <a:ln w="25400" cap="rnd">
                <a:solidFill>
                  <a:srgbClr val="4472C4"/>
                </a:solidFill>
                <a:prstDash val="solid"/>
              </a:ln>
              <a:effectLst/>
            </c:spPr>
            <c:trendlineType val="movingAvg"/>
            <c:period val="7"/>
            <c:dispRSqr val="0"/>
            <c:dispEq val="0"/>
          </c:trendline>
          <c:cat>
            <c:strRef>
              <c:f>List1!$B$1:$DX$1</c:f>
              <c:strCache>
                <c:ptCount val="127"/>
                <c:pt idx="0">
                  <c:v>05.12.20</c:v>
                </c:pt>
                <c:pt idx="1">
                  <c:v>06.12.20</c:v>
                </c:pt>
                <c:pt idx="2">
                  <c:v>07.12.20</c:v>
                </c:pt>
                <c:pt idx="3">
                  <c:v>08.12.20</c:v>
                </c:pt>
                <c:pt idx="4">
                  <c:v>09.12.20</c:v>
                </c:pt>
                <c:pt idx="5">
                  <c:v>10.12.20</c:v>
                </c:pt>
                <c:pt idx="6">
                  <c:v>11.12.20</c:v>
                </c:pt>
                <c:pt idx="7">
                  <c:v>12.12.20</c:v>
                </c:pt>
                <c:pt idx="8">
                  <c:v>13.12.20</c:v>
                </c:pt>
                <c:pt idx="9">
                  <c:v>14.12.20</c:v>
                </c:pt>
                <c:pt idx="10">
                  <c:v>15.12.20</c:v>
                </c:pt>
                <c:pt idx="11">
                  <c:v>16.12.20</c:v>
                </c:pt>
                <c:pt idx="12">
                  <c:v>17.12.20</c:v>
                </c:pt>
                <c:pt idx="13">
                  <c:v>18.12.20</c:v>
                </c:pt>
                <c:pt idx="14">
                  <c:v>19.12.20</c:v>
                </c:pt>
                <c:pt idx="15">
                  <c:v>20.12.20</c:v>
                </c:pt>
                <c:pt idx="16">
                  <c:v>21.12.20</c:v>
                </c:pt>
                <c:pt idx="17">
                  <c:v>22.12.20</c:v>
                </c:pt>
                <c:pt idx="18">
                  <c:v>23.12.20</c:v>
                </c:pt>
                <c:pt idx="19">
                  <c:v>24.12.20</c:v>
                </c:pt>
                <c:pt idx="20">
                  <c:v>25.12.20</c:v>
                </c:pt>
                <c:pt idx="21">
                  <c:v>26.12.20</c:v>
                </c:pt>
                <c:pt idx="22">
                  <c:v>27.12.20</c:v>
                </c:pt>
                <c:pt idx="23">
                  <c:v>28.12.20</c:v>
                </c:pt>
                <c:pt idx="24">
                  <c:v>29.12.20</c:v>
                </c:pt>
                <c:pt idx="25">
                  <c:v>30.12.20</c:v>
                </c:pt>
                <c:pt idx="26">
                  <c:v>31.12.20</c:v>
                </c:pt>
                <c:pt idx="27">
                  <c:v>01.01.21</c:v>
                </c:pt>
                <c:pt idx="28">
                  <c:v>02.01.21</c:v>
                </c:pt>
                <c:pt idx="29">
                  <c:v>03.01.21</c:v>
                </c:pt>
                <c:pt idx="30">
                  <c:v>04.01.21</c:v>
                </c:pt>
                <c:pt idx="31">
                  <c:v>05.01.21</c:v>
                </c:pt>
                <c:pt idx="32">
                  <c:v>06.01.21</c:v>
                </c:pt>
                <c:pt idx="33">
                  <c:v>07.01.21</c:v>
                </c:pt>
                <c:pt idx="34">
                  <c:v>08.01.21</c:v>
                </c:pt>
                <c:pt idx="35">
                  <c:v>09.01.21</c:v>
                </c:pt>
                <c:pt idx="36">
                  <c:v>10.01.21</c:v>
                </c:pt>
                <c:pt idx="37">
                  <c:v>11.01.21</c:v>
                </c:pt>
                <c:pt idx="38">
                  <c:v>12.01.21</c:v>
                </c:pt>
                <c:pt idx="39">
                  <c:v>13.01.21</c:v>
                </c:pt>
                <c:pt idx="40">
                  <c:v>14.01.21</c:v>
                </c:pt>
                <c:pt idx="41">
                  <c:v>15.01.21</c:v>
                </c:pt>
                <c:pt idx="42">
                  <c:v>16.01.21</c:v>
                </c:pt>
                <c:pt idx="43">
                  <c:v>17.01.21</c:v>
                </c:pt>
                <c:pt idx="44">
                  <c:v>18.01.21</c:v>
                </c:pt>
                <c:pt idx="45">
                  <c:v>19.01.21</c:v>
                </c:pt>
                <c:pt idx="46">
                  <c:v>20.01.21</c:v>
                </c:pt>
                <c:pt idx="47">
                  <c:v>21.01.21</c:v>
                </c:pt>
                <c:pt idx="48">
                  <c:v>22.01.21</c:v>
                </c:pt>
                <c:pt idx="49">
                  <c:v>23.01.21</c:v>
                </c:pt>
                <c:pt idx="50">
                  <c:v>24.01.21</c:v>
                </c:pt>
                <c:pt idx="51">
                  <c:v>25.01.21</c:v>
                </c:pt>
                <c:pt idx="52">
                  <c:v>26.01.21</c:v>
                </c:pt>
                <c:pt idx="53">
                  <c:v>27.01.21</c:v>
                </c:pt>
                <c:pt idx="54">
                  <c:v>28.01.21</c:v>
                </c:pt>
                <c:pt idx="55">
                  <c:v>29.01.21</c:v>
                </c:pt>
                <c:pt idx="56">
                  <c:v>30.01.21</c:v>
                </c:pt>
                <c:pt idx="57">
                  <c:v>31.01.21</c:v>
                </c:pt>
                <c:pt idx="58">
                  <c:v>01.02.21</c:v>
                </c:pt>
                <c:pt idx="59">
                  <c:v>02.02.21</c:v>
                </c:pt>
                <c:pt idx="60">
                  <c:v>03.02.21</c:v>
                </c:pt>
                <c:pt idx="61">
                  <c:v>04.02.21</c:v>
                </c:pt>
                <c:pt idx="62">
                  <c:v>05.02.21</c:v>
                </c:pt>
                <c:pt idx="63">
                  <c:v>06.02.21</c:v>
                </c:pt>
                <c:pt idx="64">
                  <c:v>07.02.21</c:v>
                </c:pt>
                <c:pt idx="65">
                  <c:v>08.02.21</c:v>
                </c:pt>
                <c:pt idx="66">
                  <c:v>09.02.21</c:v>
                </c:pt>
                <c:pt idx="67">
                  <c:v>10.02.21</c:v>
                </c:pt>
                <c:pt idx="68">
                  <c:v>11.02.21</c:v>
                </c:pt>
                <c:pt idx="69">
                  <c:v>12.02.21</c:v>
                </c:pt>
                <c:pt idx="70">
                  <c:v>13.02.21</c:v>
                </c:pt>
                <c:pt idx="71">
                  <c:v>14.02.21</c:v>
                </c:pt>
                <c:pt idx="72">
                  <c:v>15.02.21</c:v>
                </c:pt>
                <c:pt idx="73">
                  <c:v>16.02.21</c:v>
                </c:pt>
                <c:pt idx="74">
                  <c:v>17.02.21</c:v>
                </c:pt>
                <c:pt idx="75">
                  <c:v>18.02.21</c:v>
                </c:pt>
                <c:pt idx="76">
                  <c:v>19.02.21</c:v>
                </c:pt>
                <c:pt idx="77">
                  <c:v>20.02.21</c:v>
                </c:pt>
                <c:pt idx="78">
                  <c:v>21.02.21</c:v>
                </c:pt>
                <c:pt idx="79">
                  <c:v>22.02.21</c:v>
                </c:pt>
                <c:pt idx="80">
                  <c:v>23.02.21</c:v>
                </c:pt>
                <c:pt idx="81">
                  <c:v>24.02.21</c:v>
                </c:pt>
                <c:pt idx="82">
                  <c:v>25.02.21</c:v>
                </c:pt>
                <c:pt idx="83">
                  <c:v>26.02.21</c:v>
                </c:pt>
                <c:pt idx="84">
                  <c:v>27.02.21</c:v>
                </c:pt>
                <c:pt idx="85">
                  <c:v>28.02.21</c:v>
                </c:pt>
                <c:pt idx="86">
                  <c:v>01.03.21</c:v>
                </c:pt>
                <c:pt idx="87">
                  <c:v>02.03.21</c:v>
                </c:pt>
                <c:pt idx="88">
                  <c:v>03.03.21</c:v>
                </c:pt>
                <c:pt idx="89">
                  <c:v>04.03.21</c:v>
                </c:pt>
                <c:pt idx="90">
                  <c:v>05.03.21</c:v>
                </c:pt>
                <c:pt idx="91">
                  <c:v>06.03.21</c:v>
                </c:pt>
                <c:pt idx="92">
                  <c:v>07.03.21</c:v>
                </c:pt>
                <c:pt idx="93">
                  <c:v>08.03.21</c:v>
                </c:pt>
                <c:pt idx="94">
                  <c:v>09.03.21</c:v>
                </c:pt>
                <c:pt idx="95">
                  <c:v>10.03.21</c:v>
                </c:pt>
                <c:pt idx="96">
                  <c:v>11.03.21</c:v>
                </c:pt>
                <c:pt idx="97">
                  <c:v>12.03.21</c:v>
                </c:pt>
                <c:pt idx="98">
                  <c:v>13.03.21</c:v>
                </c:pt>
                <c:pt idx="99">
                  <c:v>14.03.21</c:v>
                </c:pt>
                <c:pt idx="100">
                  <c:v>15.03.21</c:v>
                </c:pt>
                <c:pt idx="101">
                  <c:v>16.03.21</c:v>
                </c:pt>
                <c:pt idx="102">
                  <c:v>17.03.21</c:v>
                </c:pt>
                <c:pt idx="103">
                  <c:v>18.03.21</c:v>
                </c:pt>
                <c:pt idx="104">
                  <c:v>19.03.21</c:v>
                </c:pt>
                <c:pt idx="105">
                  <c:v>20.03.21</c:v>
                </c:pt>
                <c:pt idx="106">
                  <c:v>21.03.21</c:v>
                </c:pt>
                <c:pt idx="107">
                  <c:v>22.03.21</c:v>
                </c:pt>
                <c:pt idx="108">
                  <c:v>23.03.21</c:v>
                </c:pt>
                <c:pt idx="109">
                  <c:v>24.03.21</c:v>
                </c:pt>
                <c:pt idx="110">
                  <c:v>25.03.21</c:v>
                </c:pt>
                <c:pt idx="111">
                  <c:v>26.03.21</c:v>
                </c:pt>
                <c:pt idx="112">
                  <c:v>27.03.21</c:v>
                </c:pt>
                <c:pt idx="113">
                  <c:v>28.03.21</c:v>
                </c:pt>
                <c:pt idx="114">
                  <c:v>29.03.21</c:v>
                </c:pt>
                <c:pt idx="115">
                  <c:v>30.03.21</c:v>
                </c:pt>
                <c:pt idx="116">
                  <c:v>31.03.21</c:v>
                </c:pt>
                <c:pt idx="117">
                  <c:v>01.04.21</c:v>
                </c:pt>
                <c:pt idx="118">
                  <c:v>02.04.21</c:v>
                </c:pt>
                <c:pt idx="119">
                  <c:v>03.04.21</c:v>
                </c:pt>
                <c:pt idx="120">
                  <c:v>04.04.21</c:v>
                </c:pt>
                <c:pt idx="121">
                  <c:v>05.04.21</c:v>
                </c:pt>
                <c:pt idx="122">
                  <c:v>06.04.21</c:v>
                </c:pt>
                <c:pt idx="123">
                  <c:v>07.04.21</c:v>
                </c:pt>
                <c:pt idx="124">
                  <c:v>08.04.21</c:v>
                </c:pt>
                <c:pt idx="125">
                  <c:v>09.04.21</c:v>
                </c:pt>
                <c:pt idx="126">
                  <c:v>10.04.21</c:v>
                </c:pt>
              </c:strCache>
            </c:strRef>
          </c:cat>
          <c:val>
            <c:numRef>
              <c:f>List1!$B$2:$DX$2</c:f>
              <c:numCache>
                <c:formatCode>General</c:formatCode>
                <c:ptCount val="127"/>
                <c:pt idx="0">
                  <c:v>31</c:v>
                </c:pt>
                <c:pt idx="1">
                  <c:v>30</c:v>
                </c:pt>
                <c:pt idx="2">
                  <c:v>81</c:v>
                </c:pt>
                <c:pt idx="3">
                  <c:v>81</c:v>
                </c:pt>
                <c:pt idx="4">
                  <c:v>74</c:v>
                </c:pt>
                <c:pt idx="5">
                  <c:v>76</c:v>
                </c:pt>
                <c:pt idx="6">
                  <c:v>73</c:v>
                </c:pt>
                <c:pt idx="7">
                  <c:v>43</c:v>
                </c:pt>
                <c:pt idx="8">
                  <c:v>25</c:v>
                </c:pt>
                <c:pt idx="9">
                  <c:v>84</c:v>
                </c:pt>
                <c:pt idx="10">
                  <c:v>111</c:v>
                </c:pt>
                <c:pt idx="11">
                  <c:v>73</c:v>
                </c:pt>
                <c:pt idx="12">
                  <c:v>94</c:v>
                </c:pt>
                <c:pt idx="13">
                  <c:v>105</c:v>
                </c:pt>
                <c:pt idx="14">
                  <c:v>45</c:v>
                </c:pt>
                <c:pt idx="15">
                  <c:v>53</c:v>
                </c:pt>
                <c:pt idx="16">
                  <c:v>141</c:v>
                </c:pt>
                <c:pt idx="17">
                  <c:v>126</c:v>
                </c:pt>
                <c:pt idx="18">
                  <c:v>185</c:v>
                </c:pt>
                <c:pt idx="19">
                  <c:v>58</c:v>
                </c:pt>
                <c:pt idx="20">
                  <c:v>44</c:v>
                </c:pt>
                <c:pt idx="21">
                  <c:v>47</c:v>
                </c:pt>
                <c:pt idx="22">
                  <c:v>72</c:v>
                </c:pt>
                <c:pt idx="23">
                  <c:v>162</c:v>
                </c:pt>
                <c:pt idx="24">
                  <c:v>121</c:v>
                </c:pt>
                <c:pt idx="25">
                  <c:v>110</c:v>
                </c:pt>
                <c:pt idx="26">
                  <c:v>111</c:v>
                </c:pt>
                <c:pt idx="27">
                  <c:v>44</c:v>
                </c:pt>
                <c:pt idx="28">
                  <c:v>49</c:v>
                </c:pt>
                <c:pt idx="29">
                  <c:v>74</c:v>
                </c:pt>
                <c:pt idx="30">
                  <c:v>164</c:v>
                </c:pt>
                <c:pt idx="31">
                  <c:v>128</c:v>
                </c:pt>
                <c:pt idx="32">
                  <c:v>97</c:v>
                </c:pt>
                <c:pt idx="33">
                  <c:v>83</c:v>
                </c:pt>
                <c:pt idx="34">
                  <c:v>82</c:v>
                </c:pt>
                <c:pt idx="35">
                  <c:v>49</c:v>
                </c:pt>
                <c:pt idx="36">
                  <c:v>34</c:v>
                </c:pt>
                <c:pt idx="37">
                  <c:v>79</c:v>
                </c:pt>
                <c:pt idx="38">
                  <c:v>73</c:v>
                </c:pt>
                <c:pt idx="39">
                  <c:v>75</c:v>
                </c:pt>
                <c:pt idx="40">
                  <c:v>55</c:v>
                </c:pt>
                <c:pt idx="41">
                  <c:v>70</c:v>
                </c:pt>
                <c:pt idx="42">
                  <c:v>43</c:v>
                </c:pt>
                <c:pt idx="43">
                  <c:v>21</c:v>
                </c:pt>
                <c:pt idx="44">
                  <c:v>79</c:v>
                </c:pt>
                <c:pt idx="45">
                  <c:v>54</c:v>
                </c:pt>
                <c:pt idx="46">
                  <c:v>53</c:v>
                </c:pt>
                <c:pt idx="47">
                  <c:v>49</c:v>
                </c:pt>
                <c:pt idx="48">
                  <c:v>67</c:v>
                </c:pt>
                <c:pt idx="49">
                  <c:v>29</c:v>
                </c:pt>
                <c:pt idx="50">
                  <c:v>9</c:v>
                </c:pt>
                <c:pt idx="51">
                  <c:v>41</c:v>
                </c:pt>
                <c:pt idx="52">
                  <c:v>46</c:v>
                </c:pt>
                <c:pt idx="53">
                  <c:v>42</c:v>
                </c:pt>
                <c:pt idx="54">
                  <c:v>42</c:v>
                </c:pt>
                <c:pt idx="55">
                  <c:v>35</c:v>
                </c:pt>
                <c:pt idx="56">
                  <c:v>19</c:v>
                </c:pt>
                <c:pt idx="57">
                  <c:v>23</c:v>
                </c:pt>
                <c:pt idx="58">
                  <c:v>40</c:v>
                </c:pt>
                <c:pt idx="59">
                  <c:v>33</c:v>
                </c:pt>
                <c:pt idx="60">
                  <c:v>27</c:v>
                </c:pt>
                <c:pt idx="61">
                  <c:v>40</c:v>
                </c:pt>
                <c:pt idx="62">
                  <c:v>26</c:v>
                </c:pt>
                <c:pt idx="63">
                  <c:v>16</c:v>
                </c:pt>
                <c:pt idx="64">
                  <c:v>14</c:v>
                </c:pt>
                <c:pt idx="65">
                  <c:v>19</c:v>
                </c:pt>
                <c:pt idx="66">
                  <c:v>24</c:v>
                </c:pt>
                <c:pt idx="67">
                  <c:v>30</c:v>
                </c:pt>
                <c:pt idx="68">
                  <c:v>25</c:v>
                </c:pt>
                <c:pt idx="69">
                  <c:v>29</c:v>
                </c:pt>
                <c:pt idx="70">
                  <c:v>12</c:v>
                </c:pt>
                <c:pt idx="71">
                  <c:v>7</c:v>
                </c:pt>
                <c:pt idx="72">
                  <c:v>23</c:v>
                </c:pt>
                <c:pt idx="73">
                  <c:v>33</c:v>
                </c:pt>
                <c:pt idx="74">
                  <c:v>13</c:v>
                </c:pt>
                <c:pt idx="75">
                  <c:v>26</c:v>
                </c:pt>
                <c:pt idx="76">
                  <c:v>24</c:v>
                </c:pt>
                <c:pt idx="77">
                  <c:v>15</c:v>
                </c:pt>
                <c:pt idx="78">
                  <c:v>8</c:v>
                </c:pt>
                <c:pt idx="79">
                  <c:v>32</c:v>
                </c:pt>
                <c:pt idx="80">
                  <c:v>29</c:v>
                </c:pt>
                <c:pt idx="81">
                  <c:v>25</c:v>
                </c:pt>
                <c:pt idx="82">
                  <c:v>37</c:v>
                </c:pt>
                <c:pt idx="83">
                  <c:v>34</c:v>
                </c:pt>
                <c:pt idx="84">
                  <c:v>23</c:v>
                </c:pt>
                <c:pt idx="85">
                  <c:v>19</c:v>
                </c:pt>
                <c:pt idx="86">
                  <c:v>29</c:v>
                </c:pt>
                <c:pt idx="87">
                  <c:v>41</c:v>
                </c:pt>
                <c:pt idx="88">
                  <c:v>37</c:v>
                </c:pt>
                <c:pt idx="89">
                  <c:v>20</c:v>
                </c:pt>
                <c:pt idx="90">
                  <c:v>25</c:v>
                </c:pt>
                <c:pt idx="91">
                  <c:v>10</c:v>
                </c:pt>
                <c:pt idx="92">
                  <c:v>10</c:v>
                </c:pt>
                <c:pt idx="93">
                  <c:v>23</c:v>
                </c:pt>
                <c:pt idx="94">
                  <c:v>21</c:v>
                </c:pt>
                <c:pt idx="95">
                  <c:v>21</c:v>
                </c:pt>
                <c:pt idx="96">
                  <c:v>7</c:v>
                </c:pt>
                <c:pt idx="97">
                  <c:v>17</c:v>
                </c:pt>
                <c:pt idx="98">
                  <c:v>11</c:v>
                </c:pt>
                <c:pt idx="99">
                  <c:v>7</c:v>
                </c:pt>
                <c:pt idx="100">
                  <c:v>23</c:v>
                </c:pt>
                <c:pt idx="101">
                  <c:v>29</c:v>
                </c:pt>
                <c:pt idx="102">
                  <c:v>12</c:v>
                </c:pt>
                <c:pt idx="103">
                  <c:v>16</c:v>
                </c:pt>
                <c:pt idx="104">
                  <c:v>11</c:v>
                </c:pt>
                <c:pt idx="105">
                  <c:v>7</c:v>
                </c:pt>
                <c:pt idx="106">
                  <c:v>6</c:v>
                </c:pt>
                <c:pt idx="107">
                  <c:v>9</c:v>
                </c:pt>
                <c:pt idx="108">
                  <c:v>18</c:v>
                </c:pt>
                <c:pt idx="109">
                  <c:v>9</c:v>
                </c:pt>
                <c:pt idx="110">
                  <c:v>10</c:v>
                </c:pt>
                <c:pt idx="111">
                  <c:v>11</c:v>
                </c:pt>
                <c:pt idx="112">
                  <c:v>9</c:v>
                </c:pt>
                <c:pt idx="113">
                  <c:v>0</c:v>
                </c:pt>
                <c:pt idx="114">
                  <c:v>13</c:v>
                </c:pt>
                <c:pt idx="115">
                  <c:v>9</c:v>
                </c:pt>
                <c:pt idx="116">
                  <c:v>7</c:v>
                </c:pt>
                <c:pt idx="117">
                  <c:v>6</c:v>
                </c:pt>
                <c:pt idx="118">
                  <c:v>4</c:v>
                </c:pt>
                <c:pt idx="119">
                  <c:v>5</c:v>
                </c:pt>
                <c:pt idx="120">
                  <c:v>4</c:v>
                </c:pt>
                <c:pt idx="121">
                  <c:v>5</c:v>
                </c:pt>
                <c:pt idx="122">
                  <c:v>10</c:v>
                </c:pt>
                <c:pt idx="123">
                  <c:v>3</c:v>
                </c:pt>
                <c:pt idx="124">
                  <c:v>5</c:v>
                </c:pt>
                <c:pt idx="125">
                  <c:v>3</c:v>
                </c:pt>
                <c:pt idx="126">
                  <c:v>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E8FD-43E4-BA1D-0B494D841FF9}"/>
            </c:ext>
          </c:extLst>
        </c:ser>
        <c:ser>
          <c:idx val="1"/>
          <c:order val="1"/>
          <c:tx>
            <c:strRef>
              <c:f>List1!$A$3</c:f>
              <c:strCache>
                <c:ptCount val="1"/>
                <c:pt idx="0">
                  <c:v>Sesterská povolání</c:v>
                </c:pt>
              </c:strCache>
            </c:strRef>
          </c:tx>
          <c:spPr>
            <a:ln w="6350" cap="rnd">
              <a:solidFill>
                <a:srgbClr val="ED7D31"/>
              </a:solidFill>
              <a:prstDash val="solid"/>
              <a:round/>
            </a:ln>
            <a:effectLst/>
          </c:spPr>
          <c:marker>
            <c:symbol val="none"/>
          </c:marker>
          <c:dLbls>
            <c:dLbl>
              <c:idx val="126"/>
              <c:layout>
                <c:manualLayout>
                  <c:x val="0"/>
                  <c:y val="-0.10127605364142921"/>
                </c:manualLayout>
              </c:layout>
              <c:dLblPos val="r"/>
              <c:showLegendKey val="0"/>
              <c:showVal val="1"/>
              <c:showCatName val="0"/>
              <c:showSerName val="1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4528009897564401"/>
                      <c:h val="7.6623795009045176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A8F9-4032-83D2-8A4706951BE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 algn="l">
                  <a:defRPr sz="1197" b="1" i="0" u="none" strike="noStrike" kern="1200" baseline="0">
                    <a:solidFill>
                      <a:srgbClr val="ED7D31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pPr>
                <a:endParaRPr lang="cs-CZ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trendline>
            <c:spPr>
              <a:ln w="25400" cap="rnd">
                <a:solidFill>
                  <a:srgbClr val="ED7D31"/>
                </a:solidFill>
                <a:prstDash val="solid"/>
              </a:ln>
              <a:effectLst/>
            </c:spPr>
            <c:trendlineType val="movingAvg"/>
            <c:period val="7"/>
            <c:dispRSqr val="0"/>
            <c:dispEq val="0"/>
          </c:trendline>
          <c:cat>
            <c:strRef>
              <c:f>List1!$B$1:$DX$1</c:f>
              <c:strCache>
                <c:ptCount val="127"/>
                <c:pt idx="0">
                  <c:v>05.12.20</c:v>
                </c:pt>
                <c:pt idx="1">
                  <c:v>06.12.20</c:v>
                </c:pt>
                <c:pt idx="2">
                  <c:v>07.12.20</c:v>
                </c:pt>
                <c:pt idx="3">
                  <c:v>08.12.20</c:v>
                </c:pt>
                <c:pt idx="4">
                  <c:v>09.12.20</c:v>
                </c:pt>
                <c:pt idx="5">
                  <c:v>10.12.20</c:v>
                </c:pt>
                <c:pt idx="6">
                  <c:v>11.12.20</c:v>
                </c:pt>
                <c:pt idx="7">
                  <c:v>12.12.20</c:v>
                </c:pt>
                <c:pt idx="8">
                  <c:v>13.12.20</c:v>
                </c:pt>
                <c:pt idx="9">
                  <c:v>14.12.20</c:v>
                </c:pt>
                <c:pt idx="10">
                  <c:v>15.12.20</c:v>
                </c:pt>
                <c:pt idx="11">
                  <c:v>16.12.20</c:v>
                </c:pt>
                <c:pt idx="12">
                  <c:v>17.12.20</c:v>
                </c:pt>
                <c:pt idx="13">
                  <c:v>18.12.20</c:v>
                </c:pt>
                <c:pt idx="14">
                  <c:v>19.12.20</c:v>
                </c:pt>
                <c:pt idx="15">
                  <c:v>20.12.20</c:v>
                </c:pt>
                <c:pt idx="16">
                  <c:v>21.12.20</c:v>
                </c:pt>
                <c:pt idx="17">
                  <c:v>22.12.20</c:v>
                </c:pt>
                <c:pt idx="18">
                  <c:v>23.12.20</c:v>
                </c:pt>
                <c:pt idx="19">
                  <c:v>24.12.20</c:v>
                </c:pt>
                <c:pt idx="20">
                  <c:v>25.12.20</c:v>
                </c:pt>
                <c:pt idx="21">
                  <c:v>26.12.20</c:v>
                </c:pt>
                <c:pt idx="22">
                  <c:v>27.12.20</c:v>
                </c:pt>
                <c:pt idx="23">
                  <c:v>28.12.20</c:v>
                </c:pt>
                <c:pt idx="24">
                  <c:v>29.12.20</c:v>
                </c:pt>
                <c:pt idx="25">
                  <c:v>30.12.20</c:v>
                </c:pt>
                <c:pt idx="26">
                  <c:v>31.12.20</c:v>
                </c:pt>
                <c:pt idx="27">
                  <c:v>01.01.21</c:v>
                </c:pt>
                <c:pt idx="28">
                  <c:v>02.01.21</c:v>
                </c:pt>
                <c:pt idx="29">
                  <c:v>03.01.21</c:v>
                </c:pt>
                <c:pt idx="30">
                  <c:v>04.01.21</c:v>
                </c:pt>
                <c:pt idx="31">
                  <c:v>05.01.21</c:v>
                </c:pt>
                <c:pt idx="32">
                  <c:v>06.01.21</c:v>
                </c:pt>
                <c:pt idx="33">
                  <c:v>07.01.21</c:v>
                </c:pt>
                <c:pt idx="34">
                  <c:v>08.01.21</c:v>
                </c:pt>
                <c:pt idx="35">
                  <c:v>09.01.21</c:v>
                </c:pt>
                <c:pt idx="36">
                  <c:v>10.01.21</c:v>
                </c:pt>
                <c:pt idx="37">
                  <c:v>11.01.21</c:v>
                </c:pt>
                <c:pt idx="38">
                  <c:v>12.01.21</c:v>
                </c:pt>
                <c:pt idx="39">
                  <c:v>13.01.21</c:v>
                </c:pt>
                <c:pt idx="40">
                  <c:v>14.01.21</c:v>
                </c:pt>
                <c:pt idx="41">
                  <c:v>15.01.21</c:v>
                </c:pt>
                <c:pt idx="42">
                  <c:v>16.01.21</c:v>
                </c:pt>
                <c:pt idx="43">
                  <c:v>17.01.21</c:v>
                </c:pt>
                <c:pt idx="44">
                  <c:v>18.01.21</c:v>
                </c:pt>
                <c:pt idx="45">
                  <c:v>19.01.21</c:v>
                </c:pt>
                <c:pt idx="46">
                  <c:v>20.01.21</c:v>
                </c:pt>
                <c:pt idx="47">
                  <c:v>21.01.21</c:v>
                </c:pt>
                <c:pt idx="48">
                  <c:v>22.01.21</c:v>
                </c:pt>
                <c:pt idx="49">
                  <c:v>23.01.21</c:v>
                </c:pt>
                <c:pt idx="50">
                  <c:v>24.01.21</c:v>
                </c:pt>
                <c:pt idx="51">
                  <c:v>25.01.21</c:v>
                </c:pt>
                <c:pt idx="52">
                  <c:v>26.01.21</c:v>
                </c:pt>
                <c:pt idx="53">
                  <c:v>27.01.21</c:v>
                </c:pt>
                <c:pt idx="54">
                  <c:v>28.01.21</c:v>
                </c:pt>
                <c:pt idx="55">
                  <c:v>29.01.21</c:v>
                </c:pt>
                <c:pt idx="56">
                  <c:v>30.01.21</c:v>
                </c:pt>
                <c:pt idx="57">
                  <c:v>31.01.21</c:v>
                </c:pt>
                <c:pt idx="58">
                  <c:v>01.02.21</c:v>
                </c:pt>
                <c:pt idx="59">
                  <c:v>02.02.21</c:v>
                </c:pt>
                <c:pt idx="60">
                  <c:v>03.02.21</c:v>
                </c:pt>
                <c:pt idx="61">
                  <c:v>04.02.21</c:v>
                </c:pt>
                <c:pt idx="62">
                  <c:v>05.02.21</c:v>
                </c:pt>
                <c:pt idx="63">
                  <c:v>06.02.21</c:v>
                </c:pt>
                <c:pt idx="64">
                  <c:v>07.02.21</c:v>
                </c:pt>
                <c:pt idx="65">
                  <c:v>08.02.21</c:v>
                </c:pt>
                <c:pt idx="66">
                  <c:v>09.02.21</c:v>
                </c:pt>
                <c:pt idx="67">
                  <c:v>10.02.21</c:v>
                </c:pt>
                <c:pt idx="68">
                  <c:v>11.02.21</c:v>
                </c:pt>
                <c:pt idx="69">
                  <c:v>12.02.21</c:v>
                </c:pt>
                <c:pt idx="70">
                  <c:v>13.02.21</c:v>
                </c:pt>
                <c:pt idx="71">
                  <c:v>14.02.21</c:v>
                </c:pt>
                <c:pt idx="72">
                  <c:v>15.02.21</c:v>
                </c:pt>
                <c:pt idx="73">
                  <c:v>16.02.21</c:v>
                </c:pt>
                <c:pt idx="74">
                  <c:v>17.02.21</c:v>
                </c:pt>
                <c:pt idx="75">
                  <c:v>18.02.21</c:v>
                </c:pt>
                <c:pt idx="76">
                  <c:v>19.02.21</c:v>
                </c:pt>
                <c:pt idx="77">
                  <c:v>20.02.21</c:v>
                </c:pt>
                <c:pt idx="78">
                  <c:v>21.02.21</c:v>
                </c:pt>
                <c:pt idx="79">
                  <c:v>22.02.21</c:v>
                </c:pt>
                <c:pt idx="80">
                  <c:v>23.02.21</c:v>
                </c:pt>
                <c:pt idx="81">
                  <c:v>24.02.21</c:v>
                </c:pt>
                <c:pt idx="82">
                  <c:v>25.02.21</c:v>
                </c:pt>
                <c:pt idx="83">
                  <c:v>26.02.21</c:v>
                </c:pt>
                <c:pt idx="84">
                  <c:v>27.02.21</c:v>
                </c:pt>
                <c:pt idx="85">
                  <c:v>28.02.21</c:v>
                </c:pt>
                <c:pt idx="86">
                  <c:v>01.03.21</c:v>
                </c:pt>
                <c:pt idx="87">
                  <c:v>02.03.21</c:v>
                </c:pt>
                <c:pt idx="88">
                  <c:v>03.03.21</c:v>
                </c:pt>
                <c:pt idx="89">
                  <c:v>04.03.21</c:v>
                </c:pt>
                <c:pt idx="90">
                  <c:v>05.03.21</c:v>
                </c:pt>
                <c:pt idx="91">
                  <c:v>06.03.21</c:v>
                </c:pt>
                <c:pt idx="92">
                  <c:v>07.03.21</c:v>
                </c:pt>
                <c:pt idx="93">
                  <c:v>08.03.21</c:v>
                </c:pt>
                <c:pt idx="94">
                  <c:v>09.03.21</c:v>
                </c:pt>
                <c:pt idx="95">
                  <c:v>10.03.21</c:v>
                </c:pt>
                <c:pt idx="96">
                  <c:v>11.03.21</c:v>
                </c:pt>
                <c:pt idx="97">
                  <c:v>12.03.21</c:v>
                </c:pt>
                <c:pt idx="98">
                  <c:v>13.03.21</c:v>
                </c:pt>
                <c:pt idx="99">
                  <c:v>14.03.21</c:v>
                </c:pt>
                <c:pt idx="100">
                  <c:v>15.03.21</c:v>
                </c:pt>
                <c:pt idx="101">
                  <c:v>16.03.21</c:v>
                </c:pt>
                <c:pt idx="102">
                  <c:v>17.03.21</c:v>
                </c:pt>
                <c:pt idx="103">
                  <c:v>18.03.21</c:v>
                </c:pt>
                <c:pt idx="104">
                  <c:v>19.03.21</c:v>
                </c:pt>
                <c:pt idx="105">
                  <c:v>20.03.21</c:v>
                </c:pt>
                <c:pt idx="106">
                  <c:v>21.03.21</c:v>
                </c:pt>
                <c:pt idx="107">
                  <c:v>22.03.21</c:v>
                </c:pt>
                <c:pt idx="108">
                  <c:v>23.03.21</c:v>
                </c:pt>
                <c:pt idx="109">
                  <c:v>24.03.21</c:v>
                </c:pt>
                <c:pt idx="110">
                  <c:v>25.03.21</c:v>
                </c:pt>
                <c:pt idx="111">
                  <c:v>26.03.21</c:v>
                </c:pt>
                <c:pt idx="112">
                  <c:v>27.03.21</c:v>
                </c:pt>
                <c:pt idx="113">
                  <c:v>28.03.21</c:v>
                </c:pt>
                <c:pt idx="114">
                  <c:v>29.03.21</c:v>
                </c:pt>
                <c:pt idx="115">
                  <c:v>30.03.21</c:v>
                </c:pt>
                <c:pt idx="116">
                  <c:v>31.03.21</c:v>
                </c:pt>
                <c:pt idx="117">
                  <c:v>01.04.21</c:v>
                </c:pt>
                <c:pt idx="118">
                  <c:v>02.04.21</c:v>
                </c:pt>
                <c:pt idx="119">
                  <c:v>03.04.21</c:v>
                </c:pt>
                <c:pt idx="120">
                  <c:v>04.04.21</c:v>
                </c:pt>
                <c:pt idx="121">
                  <c:v>05.04.21</c:v>
                </c:pt>
                <c:pt idx="122">
                  <c:v>06.04.21</c:v>
                </c:pt>
                <c:pt idx="123">
                  <c:v>07.04.21</c:v>
                </c:pt>
                <c:pt idx="124">
                  <c:v>08.04.21</c:v>
                </c:pt>
                <c:pt idx="125">
                  <c:v>09.04.21</c:v>
                </c:pt>
                <c:pt idx="126">
                  <c:v>10.04.21</c:v>
                </c:pt>
              </c:strCache>
            </c:strRef>
          </c:cat>
          <c:val>
            <c:numRef>
              <c:f>List1!$B$3:$DX$3</c:f>
              <c:numCache>
                <c:formatCode>General</c:formatCode>
                <c:ptCount val="127"/>
                <c:pt idx="0">
                  <c:v>108</c:v>
                </c:pt>
                <c:pt idx="1">
                  <c:v>61</c:v>
                </c:pt>
                <c:pt idx="2">
                  <c:v>242</c:v>
                </c:pt>
                <c:pt idx="3">
                  <c:v>212</c:v>
                </c:pt>
                <c:pt idx="4">
                  <c:v>203</c:v>
                </c:pt>
                <c:pt idx="5">
                  <c:v>177</c:v>
                </c:pt>
                <c:pt idx="6">
                  <c:v>196</c:v>
                </c:pt>
                <c:pt idx="7">
                  <c:v>90</c:v>
                </c:pt>
                <c:pt idx="8">
                  <c:v>65</c:v>
                </c:pt>
                <c:pt idx="9">
                  <c:v>227</c:v>
                </c:pt>
                <c:pt idx="10">
                  <c:v>218</c:v>
                </c:pt>
                <c:pt idx="11">
                  <c:v>202</c:v>
                </c:pt>
                <c:pt idx="12">
                  <c:v>165</c:v>
                </c:pt>
                <c:pt idx="13">
                  <c:v>223</c:v>
                </c:pt>
                <c:pt idx="14">
                  <c:v>111</c:v>
                </c:pt>
                <c:pt idx="15">
                  <c:v>104</c:v>
                </c:pt>
                <c:pt idx="16">
                  <c:v>274</c:v>
                </c:pt>
                <c:pt idx="17">
                  <c:v>295</c:v>
                </c:pt>
                <c:pt idx="18">
                  <c:v>293</c:v>
                </c:pt>
                <c:pt idx="19">
                  <c:v>88</c:v>
                </c:pt>
                <c:pt idx="20">
                  <c:v>78</c:v>
                </c:pt>
                <c:pt idx="21">
                  <c:v>115</c:v>
                </c:pt>
                <c:pt idx="22">
                  <c:v>120</c:v>
                </c:pt>
                <c:pt idx="23">
                  <c:v>331</c:v>
                </c:pt>
                <c:pt idx="24">
                  <c:v>390</c:v>
                </c:pt>
                <c:pt idx="25">
                  <c:v>358</c:v>
                </c:pt>
                <c:pt idx="26">
                  <c:v>249</c:v>
                </c:pt>
                <c:pt idx="27">
                  <c:v>80</c:v>
                </c:pt>
                <c:pt idx="28">
                  <c:v>138</c:v>
                </c:pt>
                <c:pt idx="29">
                  <c:v>156</c:v>
                </c:pt>
                <c:pt idx="30">
                  <c:v>379</c:v>
                </c:pt>
                <c:pt idx="31">
                  <c:v>375</c:v>
                </c:pt>
                <c:pt idx="32">
                  <c:v>338</c:v>
                </c:pt>
                <c:pt idx="33">
                  <c:v>272</c:v>
                </c:pt>
                <c:pt idx="34">
                  <c:v>241</c:v>
                </c:pt>
                <c:pt idx="35">
                  <c:v>126</c:v>
                </c:pt>
                <c:pt idx="36">
                  <c:v>74</c:v>
                </c:pt>
                <c:pt idx="37">
                  <c:v>272</c:v>
                </c:pt>
                <c:pt idx="38">
                  <c:v>226</c:v>
                </c:pt>
                <c:pt idx="39">
                  <c:v>191</c:v>
                </c:pt>
                <c:pt idx="40">
                  <c:v>157</c:v>
                </c:pt>
                <c:pt idx="41">
                  <c:v>197</c:v>
                </c:pt>
                <c:pt idx="42">
                  <c:v>88</c:v>
                </c:pt>
                <c:pt idx="43">
                  <c:v>45</c:v>
                </c:pt>
                <c:pt idx="44">
                  <c:v>191</c:v>
                </c:pt>
                <c:pt idx="45">
                  <c:v>208</c:v>
                </c:pt>
                <c:pt idx="46">
                  <c:v>171</c:v>
                </c:pt>
                <c:pt idx="47">
                  <c:v>144</c:v>
                </c:pt>
                <c:pt idx="48">
                  <c:v>136</c:v>
                </c:pt>
                <c:pt idx="49">
                  <c:v>66</c:v>
                </c:pt>
                <c:pt idx="50">
                  <c:v>42</c:v>
                </c:pt>
                <c:pt idx="51">
                  <c:v>152</c:v>
                </c:pt>
                <c:pt idx="52">
                  <c:v>166</c:v>
                </c:pt>
                <c:pt idx="53">
                  <c:v>109</c:v>
                </c:pt>
                <c:pt idx="54">
                  <c:v>124</c:v>
                </c:pt>
                <c:pt idx="55">
                  <c:v>102</c:v>
                </c:pt>
                <c:pt idx="56">
                  <c:v>53</c:v>
                </c:pt>
                <c:pt idx="57">
                  <c:v>30</c:v>
                </c:pt>
                <c:pt idx="58">
                  <c:v>122</c:v>
                </c:pt>
                <c:pt idx="59">
                  <c:v>112</c:v>
                </c:pt>
                <c:pt idx="60">
                  <c:v>124</c:v>
                </c:pt>
                <c:pt idx="61">
                  <c:v>104</c:v>
                </c:pt>
                <c:pt idx="62">
                  <c:v>106</c:v>
                </c:pt>
                <c:pt idx="63">
                  <c:v>55</c:v>
                </c:pt>
                <c:pt idx="64">
                  <c:v>28</c:v>
                </c:pt>
                <c:pt idx="65">
                  <c:v>119</c:v>
                </c:pt>
                <c:pt idx="66">
                  <c:v>110</c:v>
                </c:pt>
                <c:pt idx="67">
                  <c:v>101</c:v>
                </c:pt>
                <c:pt idx="68">
                  <c:v>105</c:v>
                </c:pt>
                <c:pt idx="69">
                  <c:v>98</c:v>
                </c:pt>
                <c:pt idx="70">
                  <c:v>45</c:v>
                </c:pt>
                <c:pt idx="71">
                  <c:v>28</c:v>
                </c:pt>
                <c:pt idx="72">
                  <c:v>117</c:v>
                </c:pt>
                <c:pt idx="73">
                  <c:v>116</c:v>
                </c:pt>
                <c:pt idx="74">
                  <c:v>111</c:v>
                </c:pt>
                <c:pt idx="75">
                  <c:v>109</c:v>
                </c:pt>
                <c:pt idx="76">
                  <c:v>123</c:v>
                </c:pt>
                <c:pt idx="77">
                  <c:v>55</c:v>
                </c:pt>
                <c:pt idx="78">
                  <c:v>35</c:v>
                </c:pt>
                <c:pt idx="79">
                  <c:v>122</c:v>
                </c:pt>
                <c:pt idx="80">
                  <c:v>150</c:v>
                </c:pt>
                <c:pt idx="81">
                  <c:v>130</c:v>
                </c:pt>
                <c:pt idx="82">
                  <c:v>118</c:v>
                </c:pt>
                <c:pt idx="83">
                  <c:v>143</c:v>
                </c:pt>
                <c:pt idx="84">
                  <c:v>75</c:v>
                </c:pt>
                <c:pt idx="85">
                  <c:v>36</c:v>
                </c:pt>
                <c:pt idx="86">
                  <c:v>125</c:v>
                </c:pt>
                <c:pt idx="87">
                  <c:v>135</c:v>
                </c:pt>
                <c:pt idx="88">
                  <c:v>113</c:v>
                </c:pt>
                <c:pt idx="89">
                  <c:v>112</c:v>
                </c:pt>
                <c:pt idx="90">
                  <c:v>116</c:v>
                </c:pt>
                <c:pt idx="91">
                  <c:v>60</c:v>
                </c:pt>
                <c:pt idx="92">
                  <c:v>37</c:v>
                </c:pt>
                <c:pt idx="93">
                  <c:v>103</c:v>
                </c:pt>
                <c:pt idx="94">
                  <c:v>116</c:v>
                </c:pt>
                <c:pt idx="95">
                  <c:v>108</c:v>
                </c:pt>
                <c:pt idx="96">
                  <c:v>87</c:v>
                </c:pt>
                <c:pt idx="97">
                  <c:v>113</c:v>
                </c:pt>
                <c:pt idx="98">
                  <c:v>50</c:v>
                </c:pt>
                <c:pt idx="99">
                  <c:v>30</c:v>
                </c:pt>
                <c:pt idx="100">
                  <c:v>105</c:v>
                </c:pt>
                <c:pt idx="101">
                  <c:v>86</c:v>
                </c:pt>
                <c:pt idx="102">
                  <c:v>88</c:v>
                </c:pt>
                <c:pt idx="103">
                  <c:v>77</c:v>
                </c:pt>
                <c:pt idx="104">
                  <c:v>78</c:v>
                </c:pt>
                <c:pt idx="105">
                  <c:v>30</c:v>
                </c:pt>
                <c:pt idx="106">
                  <c:v>24</c:v>
                </c:pt>
                <c:pt idx="107">
                  <c:v>97</c:v>
                </c:pt>
                <c:pt idx="108">
                  <c:v>64</c:v>
                </c:pt>
                <c:pt idx="109">
                  <c:v>65</c:v>
                </c:pt>
                <c:pt idx="110">
                  <c:v>46</c:v>
                </c:pt>
                <c:pt idx="111">
                  <c:v>51</c:v>
                </c:pt>
                <c:pt idx="112">
                  <c:v>29</c:v>
                </c:pt>
                <c:pt idx="113">
                  <c:v>18</c:v>
                </c:pt>
                <c:pt idx="114">
                  <c:v>56</c:v>
                </c:pt>
                <c:pt idx="115">
                  <c:v>53</c:v>
                </c:pt>
                <c:pt idx="116">
                  <c:v>36</c:v>
                </c:pt>
                <c:pt idx="117">
                  <c:v>45</c:v>
                </c:pt>
                <c:pt idx="118">
                  <c:v>26</c:v>
                </c:pt>
                <c:pt idx="119">
                  <c:v>22</c:v>
                </c:pt>
                <c:pt idx="120">
                  <c:v>22</c:v>
                </c:pt>
                <c:pt idx="121">
                  <c:v>22</c:v>
                </c:pt>
                <c:pt idx="122">
                  <c:v>68</c:v>
                </c:pt>
                <c:pt idx="123">
                  <c:v>47</c:v>
                </c:pt>
                <c:pt idx="124">
                  <c:v>33</c:v>
                </c:pt>
                <c:pt idx="125">
                  <c:v>25</c:v>
                </c:pt>
                <c:pt idx="126">
                  <c:v>13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E8FD-43E4-BA1D-0B494D841FF9}"/>
            </c:ext>
          </c:extLst>
        </c:ser>
        <c:ser>
          <c:idx val="2"/>
          <c:order val="2"/>
          <c:tx>
            <c:strRef>
              <c:f>List1!$A$4</c:f>
              <c:strCache>
                <c:ptCount val="1"/>
                <c:pt idx="0">
                  <c:v>Ostatní zdravotničtí pracovníci</c:v>
                </c:pt>
              </c:strCache>
            </c:strRef>
          </c:tx>
          <c:spPr>
            <a:ln w="6350" cap="rnd">
              <a:solidFill>
                <a:schemeClr val="bg1">
                  <a:lumMod val="65000"/>
                </a:schemeClr>
              </a:solidFill>
              <a:prstDash val="solid"/>
              <a:round/>
            </a:ln>
            <a:effectLst/>
          </c:spPr>
          <c:marker>
            <c:symbol val="none"/>
          </c:marker>
          <c:dLbls>
            <c:dLbl>
              <c:idx val="126"/>
              <c:layout>
                <c:manualLayout>
                  <c:x val="-6.2810391044661358E-4"/>
                  <c:y val="-5.100690113452494E-2"/>
                </c:manualLayout>
              </c:layout>
              <c:dLblPos val="r"/>
              <c:showLegendKey val="0"/>
              <c:showVal val="1"/>
              <c:showCatName val="0"/>
              <c:showSerName val="1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4485260247928398"/>
                      <c:h val="0.11136865311771763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2-A8F9-4032-83D2-8A4706951BE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 algn="l">
                  <a:defRPr sz="1197" b="1" i="0" u="none" strike="noStrike" kern="1200" baseline="0">
                    <a:solidFill>
                      <a:schemeClr val="bg1">
                        <a:lumMod val="50000"/>
                      </a:schemeClr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pPr>
                <a:endParaRPr lang="cs-CZ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trendline>
            <c:spPr>
              <a:ln w="25400" cap="rnd">
                <a:solidFill>
                  <a:schemeClr val="bg1">
                    <a:lumMod val="65000"/>
                  </a:schemeClr>
                </a:solidFill>
                <a:prstDash val="solid"/>
              </a:ln>
              <a:effectLst/>
            </c:spPr>
            <c:trendlineType val="movingAvg"/>
            <c:period val="7"/>
            <c:dispRSqr val="0"/>
            <c:dispEq val="0"/>
          </c:trendline>
          <c:cat>
            <c:strRef>
              <c:f>List1!$B$1:$DX$1</c:f>
              <c:strCache>
                <c:ptCount val="127"/>
                <c:pt idx="0">
                  <c:v>05.12.20</c:v>
                </c:pt>
                <c:pt idx="1">
                  <c:v>06.12.20</c:v>
                </c:pt>
                <c:pt idx="2">
                  <c:v>07.12.20</c:v>
                </c:pt>
                <c:pt idx="3">
                  <c:v>08.12.20</c:v>
                </c:pt>
                <c:pt idx="4">
                  <c:v>09.12.20</c:v>
                </c:pt>
                <c:pt idx="5">
                  <c:v>10.12.20</c:v>
                </c:pt>
                <c:pt idx="6">
                  <c:v>11.12.20</c:v>
                </c:pt>
                <c:pt idx="7">
                  <c:v>12.12.20</c:v>
                </c:pt>
                <c:pt idx="8">
                  <c:v>13.12.20</c:v>
                </c:pt>
                <c:pt idx="9">
                  <c:v>14.12.20</c:v>
                </c:pt>
                <c:pt idx="10">
                  <c:v>15.12.20</c:v>
                </c:pt>
                <c:pt idx="11">
                  <c:v>16.12.20</c:v>
                </c:pt>
                <c:pt idx="12">
                  <c:v>17.12.20</c:v>
                </c:pt>
                <c:pt idx="13">
                  <c:v>18.12.20</c:v>
                </c:pt>
                <c:pt idx="14">
                  <c:v>19.12.20</c:v>
                </c:pt>
                <c:pt idx="15">
                  <c:v>20.12.20</c:v>
                </c:pt>
                <c:pt idx="16">
                  <c:v>21.12.20</c:v>
                </c:pt>
                <c:pt idx="17">
                  <c:v>22.12.20</c:v>
                </c:pt>
                <c:pt idx="18">
                  <c:v>23.12.20</c:v>
                </c:pt>
                <c:pt idx="19">
                  <c:v>24.12.20</c:v>
                </c:pt>
                <c:pt idx="20">
                  <c:v>25.12.20</c:v>
                </c:pt>
                <c:pt idx="21">
                  <c:v>26.12.20</c:v>
                </c:pt>
                <c:pt idx="22">
                  <c:v>27.12.20</c:v>
                </c:pt>
                <c:pt idx="23">
                  <c:v>28.12.20</c:v>
                </c:pt>
                <c:pt idx="24">
                  <c:v>29.12.20</c:v>
                </c:pt>
                <c:pt idx="25">
                  <c:v>30.12.20</c:v>
                </c:pt>
                <c:pt idx="26">
                  <c:v>31.12.20</c:v>
                </c:pt>
                <c:pt idx="27">
                  <c:v>01.01.21</c:v>
                </c:pt>
                <c:pt idx="28">
                  <c:v>02.01.21</c:v>
                </c:pt>
                <c:pt idx="29">
                  <c:v>03.01.21</c:v>
                </c:pt>
                <c:pt idx="30">
                  <c:v>04.01.21</c:v>
                </c:pt>
                <c:pt idx="31">
                  <c:v>05.01.21</c:v>
                </c:pt>
                <c:pt idx="32">
                  <c:v>06.01.21</c:v>
                </c:pt>
                <c:pt idx="33">
                  <c:v>07.01.21</c:v>
                </c:pt>
                <c:pt idx="34">
                  <c:v>08.01.21</c:v>
                </c:pt>
                <c:pt idx="35">
                  <c:v>09.01.21</c:v>
                </c:pt>
                <c:pt idx="36">
                  <c:v>10.01.21</c:v>
                </c:pt>
                <c:pt idx="37">
                  <c:v>11.01.21</c:v>
                </c:pt>
                <c:pt idx="38">
                  <c:v>12.01.21</c:v>
                </c:pt>
                <c:pt idx="39">
                  <c:v>13.01.21</c:v>
                </c:pt>
                <c:pt idx="40">
                  <c:v>14.01.21</c:v>
                </c:pt>
                <c:pt idx="41">
                  <c:v>15.01.21</c:v>
                </c:pt>
                <c:pt idx="42">
                  <c:v>16.01.21</c:v>
                </c:pt>
                <c:pt idx="43">
                  <c:v>17.01.21</c:v>
                </c:pt>
                <c:pt idx="44">
                  <c:v>18.01.21</c:v>
                </c:pt>
                <c:pt idx="45">
                  <c:v>19.01.21</c:v>
                </c:pt>
                <c:pt idx="46">
                  <c:v>20.01.21</c:v>
                </c:pt>
                <c:pt idx="47">
                  <c:v>21.01.21</c:v>
                </c:pt>
                <c:pt idx="48">
                  <c:v>22.01.21</c:v>
                </c:pt>
                <c:pt idx="49">
                  <c:v>23.01.21</c:v>
                </c:pt>
                <c:pt idx="50">
                  <c:v>24.01.21</c:v>
                </c:pt>
                <c:pt idx="51">
                  <c:v>25.01.21</c:v>
                </c:pt>
                <c:pt idx="52">
                  <c:v>26.01.21</c:v>
                </c:pt>
                <c:pt idx="53">
                  <c:v>27.01.21</c:v>
                </c:pt>
                <c:pt idx="54">
                  <c:v>28.01.21</c:v>
                </c:pt>
                <c:pt idx="55">
                  <c:v>29.01.21</c:v>
                </c:pt>
                <c:pt idx="56">
                  <c:v>30.01.21</c:v>
                </c:pt>
                <c:pt idx="57">
                  <c:v>31.01.21</c:v>
                </c:pt>
                <c:pt idx="58">
                  <c:v>01.02.21</c:v>
                </c:pt>
                <c:pt idx="59">
                  <c:v>02.02.21</c:v>
                </c:pt>
                <c:pt idx="60">
                  <c:v>03.02.21</c:v>
                </c:pt>
                <c:pt idx="61">
                  <c:v>04.02.21</c:v>
                </c:pt>
                <c:pt idx="62">
                  <c:v>05.02.21</c:v>
                </c:pt>
                <c:pt idx="63">
                  <c:v>06.02.21</c:v>
                </c:pt>
                <c:pt idx="64">
                  <c:v>07.02.21</c:v>
                </c:pt>
                <c:pt idx="65">
                  <c:v>08.02.21</c:v>
                </c:pt>
                <c:pt idx="66">
                  <c:v>09.02.21</c:v>
                </c:pt>
                <c:pt idx="67">
                  <c:v>10.02.21</c:v>
                </c:pt>
                <c:pt idx="68">
                  <c:v>11.02.21</c:v>
                </c:pt>
                <c:pt idx="69">
                  <c:v>12.02.21</c:v>
                </c:pt>
                <c:pt idx="70">
                  <c:v>13.02.21</c:v>
                </c:pt>
                <c:pt idx="71">
                  <c:v>14.02.21</c:v>
                </c:pt>
                <c:pt idx="72">
                  <c:v>15.02.21</c:v>
                </c:pt>
                <c:pt idx="73">
                  <c:v>16.02.21</c:v>
                </c:pt>
                <c:pt idx="74">
                  <c:v>17.02.21</c:v>
                </c:pt>
                <c:pt idx="75">
                  <c:v>18.02.21</c:v>
                </c:pt>
                <c:pt idx="76">
                  <c:v>19.02.21</c:v>
                </c:pt>
                <c:pt idx="77">
                  <c:v>20.02.21</c:v>
                </c:pt>
                <c:pt idx="78">
                  <c:v>21.02.21</c:v>
                </c:pt>
                <c:pt idx="79">
                  <c:v>22.02.21</c:v>
                </c:pt>
                <c:pt idx="80">
                  <c:v>23.02.21</c:v>
                </c:pt>
                <c:pt idx="81">
                  <c:v>24.02.21</c:v>
                </c:pt>
                <c:pt idx="82">
                  <c:v>25.02.21</c:v>
                </c:pt>
                <c:pt idx="83">
                  <c:v>26.02.21</c:v>
                </c:pt>
                <c:pt idx="84">
                  <c:v>27.02.21</c:v>
                </c:pt>
                <c:pt idx="85">
                  <c:v>28.02.21</c:v>
                </c:pt>
                <c:pt idx="86">
                  <c:v>01.03.21</c:v>
                </c:pt>
                <c:pt idx="87">
                  <c:v>02.03.21</c:v>
                </c:pt>
                <c:pt idx="88">
                  <c:v>03.03.21</c:v>
                </c:pt>
                <c:pt idx="89">
                  <c:v>04.03.21</c:v>
                </c:pt>
                <c:pt idx="90">
                  <c:v>05.03.21</c:v>
                </c:pt>
                <c:pt idx="91">
                  <c:v>06.03.21</c:v>
                </c:pt>
                <c:pt idx="92">
                  <c:v>07.03.21</c:v>
                </c:pt>
                <c:pt idx="93">
                  <c:v>08.03.21</c:v>
                </c:pt>
                <c:pt idx="94">
                  <c:v>09.03.21</c:v>
                </c:pt>
                <c:pt idx="95">
                  <c:v>10.03.21</c:v>
                </c:pt>
                <c:pt idx="96">
                  <c:v>11.03.21</c:v>
                </c:pt>
                <c:pt idx="97">
                  <c:v>12.03.21</c:v>
                </c:pt>
                <c:pt idx="98">
                  <c:v>13.03.21</c:v>
                </c:pt>
                <c:pt idx="99">
                  <c:v>14.03.21</c:v>
                </c:pt>
                <c:pt idx="100">
                  <c:v>15.03.21</c:v>
                </c:pt>
                <c:pt idx="101">
                  <c:v>16.03.21</c:v>
                </c:pt>
                <c:pt idx="102">
                  <c:v>17.03.21</c:v>
                </c:pt>
                <c:pt idx="103">
                  <c:v>18.03.21</c:v>
                </c:pt>
                <c:pt idx="104">
                  <c:v>19.03.21</c:v>
                </c:pt>
                <c:pt idx="105">
                  <c:v>20.03.21</c:v>
                </c:pt>
                <c:pt idx="106">
                  <c:v>21.03.21</c:v>
                </c:pt>
                <c:pt idx="107">
                  <c:v>22.03.21</c:v>
                </c:pt>
                <c:pt idx="108">
                  <c:v>23.03.21</c:v>
                </c:pt>
                <c:pt idx="109">
                  <c:v>24.03.21</c:v>
                </c:pt>
                <c:pt idx="110">
                  <c:v>25.03.21</c:v>
                </c:pt>
                <c:pt idx="111">
                  <c:v>26.03.21</c:v>
                </c:pt>
                <c:pt idx="112">
                  <c:v>27.03.21</c:v>
                </c:pt>
                <c:pt idx="113">
                  <c:v>28.03.21</c:v>
                </c:pt>
                <c:pt idx="114">
                  <c:v>29.03.21</c:v>
                </c:pt>
                <c:pt idx="115">
                  <c:v>30.03.21</c:v>
                </c:pt>
                <c:pt idx="116">
                  <c:v>31.03.21</c:v>
                </c:pt>
                <c:pt idx="117">
                  <c:v>01.04.21</c:v>
                </c:pt>
                <c:pt idx="118">
                  <c:v>02.04.21</c:v>
                </c:pt>
                <c:pt idx="119">
                  <c:v>03.04.21</c:v>
                </c:pt>
                <c:pt idx="120">
                  <c:v>04.04.21</c:v>
                </c:pt>
                <c:pt idx="121">
                  <c:v>05.04.21</c:v>
                </c:pt>
                <c:pt idx="122">
                  <c:v>06.04.21</c:v>
                </c:pt>
                <c:pt idx="123">
                  <c:v>07.04.21</c:v>
                </c:pt>
                <c:pt idx="124">
                  <c:v>08.04.21</c:v>
                </c:pt>
                <c:pt idx="125">
                  <c:v>09.04.21</c:v>
                </c:pt>
                <c:pt idx="126">
                  <c:v>10.04.21</c:v>
                </c:pt>
              </c:strCache>
            </c:strRef>
          </c:cat>
          <c:val>
            <c:numRef>
              <c:f>List1!$B$4:$DX$4</c:f>
              <c:numCache>
                <c:formatCode>General</c:formatCode>
                <c:ptCount val="127"/>
                <c:pt idx="0">
                  <c:v>85</c:v>
                </c:pt>
                <c:pt idx="1">
                  <c:v>34</c:v>
                </c:pt>
                <c:pt idx="2">
                  <c:v>171</c:v>
                </c:pt>
                <c:pt idx="3">
                  <c:v>159</c:v>
                </c:pt>
                <c:pt idx="4">
                  <c:v>172</c:v>
                </c:pt>
                <c:pt idx="5">
                  <c:v>128</c:v>
                </c:pt>
                <c:pt idx="6">
                  <c:v>176</c:v>
                </c:pt>
                <c:pt idx="7">
                  <c:v>81</c:v>
                </c:pt>
                <c:pt idx="8">
                  <c:v>41</c:v>
                </c:pt>
                <c:pt idx="9">
                  <c:v>170</c:v>
                </c:pt>
                <c:pt idx="10">
                  <c:v>176</c:v>
                </c:pt>
                <c:pt idx="11">
                  <c:v>181</c:v>
                </c:pt>
                <c:pt idx="12">
                  <c:v>160</c:v>
                </c:pt>
                <c:pt idx="13">
                  <c:v>173</c:v>
                </c:pt>
                <c:pt idx="14">
                  <c:v>93</c:v>
                </c:pt>
                <c:pt idx="15">
                  <c:v>67</c:v>
                </c:pt>
                <c:pt idx="16">
                  <c:v>198</c:v>
                </c:pt>
                <c:pt idx="17">
                  <c:v>224</c:v>
                </c:pt>
                <c:pt idx="18">
                  <c:v>271</c:v>
                </c:pt>
                <c:pt idx="19">
                  <c:v>90</c:v>
                </c:pt>
                <c:pt idx="20">
                  <c:v>62</c:v>
                </c:pt>
                <c:pt idx="21">
                  <c:v>72</c:v>
                </c:pt>
                <c:pt idx="22">
                  <c:v>100</c:v>
                </c:pt>
                <c:pt idx="23">
                  <c:v>264</c:v>
                </c:pt>
                <c:pt idx="24">
                  <c:v>334</c:v>
                </c:pt>
                <c:pt idx="25">
                  <c:v>338</c:v>
                </c:pt>
                <c:pt idx="26">
                  <c:v>247</c:v>
                </c:pt>
                <c:pt idx="27">
                  <c:v>58</c:v>
                </c:pt>
                <c:pt idx="28">
                  <c:v>122</c:v>
                </c:pt>
                <c:pt idx="29">
                  <c:v>86</c:v>
                </c:pt>
                <c:pt idx="30">
                  <c:v>311</c:v>
                </c:pt>
                <c:pt idx="31">
                  <c:v>301</c:v>
                </c:pt>
                <c:pt idx="32">
                  <c:v>300</c:v>
                </c:pt>
                <c:pt idx="33">
                  <c:v>267</c:v>
                </c:pt>
                <c:pt idx="34">
                  <c:v>228</c:v>
                </c:pt>
                <c:pt idx="35">
                  <c:v>119</c:v>
                </c:pt>
                <c:pt idx="36">
                  <c:v>67</c:v>
                </c:pt>
                <c:pt idx="37">
                  <c:v>186</c:v>
                </c:pt>
                <c:pt idx="38">
                  <c:v>206</c:v>
                </c:pt>
                <c:pt idx="39">
                  <c:v>224</c:v>
                </c:pt>
                <c:pt idx="40">
                  <c:v>143</c:v>
                </c:pt>
                <c:pt idx="41">
                  <c:v>189</c:v>
                </c:pt>
                <c:pt idx="42">
                  <c:v>81</c:v>
                </c:pt>
                <c:pt idx="43">
                  <c:v>32</c:v>
                </c:pt>
                <c:pt idx="44">
                  <c:v>193</c:v>
                </c:pt>
                <c:pt idx="45">
                  <c:v>193</c:v>
                </c:pt>
                <c:pt idx="46">
                  <c:v>125</c:v>
                </c:pt>
                <c:pt idx="47">
                  <c:v>154</c:v>
                </c:pt>
                <c:pt idx="48">
                  <c:v>151</c:v>
                </c:pt>
                <c:pt idx="49">
                  <c:v>69</c:v>
                </c:pt>
                <c:pt idx="50">
                  <c:v>48</c:v>
                </c:pt>
                <c:pt idx="51">
                  <c:v>139</c:v>
                </c:pt>
                <c:pt idx="52">
                  <c:v>144</c:v>
                </c:pt>
                <c:pt idx="53">
                  <c:v>154</c:v>
                </c:pt>
                <c:pt idx="54">
                  <c:v>130</c:v>
                </c:pt>
                <c:pt idx="55">
                  <c:v>98</c:v>
                </c:pt>
                <c:pt idx="56">
                  <c:v>54</c:v>
                </c:pt>
                <c:pt idx="57">
                  <c:v>44</c:v>
                </c:pt>
                <c:pt idx="58">
                  <c:v>114</c:v>
                </c:pt>
                <c:pt idx="59">
                  <c:v>132</c:v>
                </c:pt>
                <c:pt idx="60">
                  <c:v>142</c:v>
                </c:pt>
                <c:pt idx="61">
                  <c:v>87</c:v>
                </c:pt>
                <c:pt idx="62">
                  <c:v>108</c:v>
                </c:pt>
                <c:pt idx="63">
                  <c:v>48</c:v>
                </c:pt>
                <c:pt idx="64">
                  <c:v>40</c:v>
                </c:pt>
                <c:pt idx="65">
                  <c:v>118</c:v>
                </c:pt>
                <c:pt idx="66">
                  <c:v>142</c:v>
                </c:pt>
                <c:pt idx="67">
                  <c:v>137</c:v>
                </c:pt>
                <c:pt idx="68">
                  <c:v>107</c:v>
                </c:pt>
                <c:pt idx="69">
                  <c:v>109</c:v>
                </c:pt>
                <c:pt idx="70">
                  <c:v>55</c:v>
                </c:pt>
                <c:pt idx="71">
                  <c:v>24</c:v>
                </c:pt>
                <c:pt idx="72">
                  <c:v>124</c:v>
                </c:pt>
                <c:pt idx="73">
                  <c:v>124</c:v>
                </c:pt>
                <c:pt idx="74">
                  <c:v>132</c:v>
                </c:pt>
                <c:pt idx="75">
                  <c:v>127</c:v>
                </c:pt>
                <c:pt idx="76">
                  <c:v>116</c:v>
                </c:pt>
                <c:pt idx="77">
                  <c:v>62</c:v>
                </c:pt>
                <c:pt idx="78">
                  <c:v>28</c:v>
                </c:pt>
                <c:pt idx="79">
                  <c:v>121</c:v>
                </c:pt>
                <c:pt idx="80">
                  <c:v>159</c:v>
                </c:pt>
                <c:pt idx="81">
                  <c:v>141</c:v>
                </c:pt>
                <c:pt idx="82">
                  <c:v>138</c:v>
                </c:pt>
                <c:pt idx="83">
                  <c:v>140</c:v>
                </c:pt>
                <c:pt idx="84">
                  <c:v>76</c:v>
                </c:pt>
                <c:pt idx="85">
                  <c:v>37</c:v>
                </c:pt>
                <c:pt idx="86">
                  <c:v>153</c:v>
                </c:pt>
                <c:pt idx="87">
                  <c:v>170</c:v>
                </c:pt>
                <c:pt idx="88">
                  <c:v>166</c:v>
                </c:pt>
                <c:pt idx="89">
                  <c:v>148</c:v>
                </c:pt>
                <c:pt idx="90">
                  <c:v>137</c:v>
                </c:pt>
                <c:pt idx="91">
                  <c:v>70</c:v>
                </c:pt>
                <c:pt idx="92">
                  <c:v>32</c:v>
                </c:pt>
                <c:pt idx="93">
                  <c:v>114</c:v>
                </c:pt>
                <c:pt idx="94">
                  <c:v>147</c:v>
                </c:pt>
                <c:pt idx="95">
                  <c:v>125</c:v>
                </c:pt>
                <c:pt idx="96">
                  <c:v>109</c:v>
                </c:pt>
                <c:pt idx="97">
                  <c:v>122</c:v>
                </c:pt>
                <c:pt idx="98">
                  <c:v>64</c:v>
                </c:pt>
                <c:pt idx="99">
                  <c:v>32</c:v>
                </c:pt>
                <c:pt idx="100">
                  <c:v>117</c:v>
                </c:pt>
                <c:pt idx="101">
                  <c:v>122</c:v>
                </c:pt>
                <c:pt idx="102">
                  <c:v>97</c:v>
                </c:pt>
                <c:pt idx="103">
                  <c:v>92</c:v>
                </c:pt>
                <c:pt idx="104">
                  <c:v>71</c:v>
                </c:pt>
                <c:pt idx="105">
                  <c:v>28</c:v>
                </c:pt>
                <c:pt idx="106">
                  <c:v>18</c:v>
                </c:pt>
                <c:pt idx="107">
                  <c:v>84</c:v>
                </c:pt>
                <c:pt idx="108">
                  <c:v>84</c:v>
                </c:pt>
                <c:pt idx="109">
                  <c:v>66</c:v>
                </c:pt>
                <c:pt idx="110">
                  <c:v>65</c:v>
                </c:pt>
                <c:pt idx="111">
                  <c:v>56</c:v>
                </c:pt>
                <c:pt idx="112">
                  <c:v>19</c:v>
                </c:pt>
                <c:pt idx="113">
                  <c:v>7</c:v>
                </c:pt>
                <c:pt idx="114">
                  <c:v>69</c:v>
                </c:pt>
                <c:pt idx="115">
                  <c:v>77</c:v>
                </c:pt>
                <c:pt idx="116">
                  <c:v>61</c:v>
                </c:pt>
                <c:pt idx="117">
                  <c:v>33</c:v>
                </c:pt>
                <c:pt idx="118">
                  <c:v>16</c:v>
                </c:pt>
                <c:pt idx="119">
                  <c:v>10</c:v>
                </c:pt>
                <c:pt idx="120">
                  <c:v>15</c:v>
                </c:pt>
                <c:pt idx="121">
                  <c:v>9</c:v>
                </c:pt>
                <c:pt idx="122">
                  <c:v>41</c:v>
                </c:pt>
                <c:pt idx="123">
                  <c:v>40</c:v>
                </c:pt>
                <c:pt idx="124">
                  <c:v>44</c:v>
                </c:pt>
                <c:pt idx="125">
                  <c:v>28</c:v>
                </c:pt>
                <c:pt idx="126">
                  <c:v>11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E8FD-43E4-BA1D-0B494D841FF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04314152"/>
        <c:axId val="604312192"/>
      </c:lineChart>
      <c:catAx>
        <c:axId val="6043141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cs-CZ"/>
          </a:p>
        </c:txPr>
        <c:crossAx val="604312192"/>
        <c:crosses val="autoZero"/>
        <c:auto val="1"/>
        <c:lblAlgn val="ctr"/>
        <c:lblOffset val="100"/>
        <c:tickLblSkip val="7"/>
        <c:noMultiLvlLbl val="0"/>
      </c:catAx>
      <c:valAx>
        <c:axId val="6043121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cs-CZ"/>
          </a:p>
        </c:txPr>
        <c:crossAx val="604314152"/>
        <c:crosses val="autoZero"/>
        <c:crossBetween val="between"/>
        <c:majorUnit val="50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35105486733009034"/>
          <c:y val="6.7225186576531884E-2"/>
          <c:w val="0.60212445764572553"/>
          <c:h val="0.90548117588883581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%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numFmt formatCode="#,##0.0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Sheet1!$A$2:$A$16</c:f>
              <c:strCache>
                <c:ptCount val="15"/>
                <c:pt idx="0">
                  <c:v>Plzeňský kraj</c:v>
                </c:pt>
                <c:pt idx="1">
                  <c:v>Hlavní město Praha</c:v>
                </c:pt>
                <c:pt idx="2">
                  <c:v>Kraj Vysočina</c:v>
                </c:pt>
                <c:pt idx="3">
                  <c:v>Liberecký kraj</c:v>
                </c:pt>
                <c:pt idx="4">
                  <c:v>Ústecký kraj</c:v>
                </c:pt>
                <c:pt idx="5">
                  <c:v>Královéhradecký kraj</c:v>
                </c:pt>
                <c:pt idx="6">
                  <c:v>Středočeský kraj</c:v>
                </c:pt>
                <c:pt idx="7">
                  <c:v>ČR</c:v>
                </c:pt>
                <c:pt idx="8">
                  <c:v>Jihočeský kraj</c:v>
                </c:pt>
                <c:pt idx="9">
                  <c:v>Jihomoravský kraj</c:v>
                </c:pt>
                <c:pt idx="10">
                  <c:v>Olomoucký kraj</c:v>
                </c:pt>
                <c:pt idx="11">
                  <c:v>Pardubický kraj</c:v>
                </c:pt>
                <c:pt idx="12">
                  <c:v>Karlovarský kraj</c:v>
                </c:pt>
                <c:pt idx="13">
                  <c:v>Zlínský kraj</c:v>
                </c:pt>
                <c:pt idx="14">
                  <c:v>Moravskoslezský kraj</c:v>
                </c:pt>
              </c:strCache>
            </c:str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83.314669652855542</c:v>
                </c:pt>
                <c:pt idx="1">
                  <c:v>80.974512743628196</c:v>
                </c:pt>
                <c:pt idx="2">
                  <c:v>80.959752321981426</c:v>
                </c:pt>
                <c:pt idx="3">
                  <c:v>78.525121555915717</c:v>
                </c:pt>
                <c:pt idx="4">
                  <c:v>78.309721543722517</c:v>
                </c:pt>
                <c:pt idx="5">
                  <c:v>78.290155440414509</c:v>
                </c:pt>
                <c:pt idx="6">
                  <c:v>78.13939207859994</c:v>
                </c:pt>
                <c:pt idx="7">
                  <c:v>77.829616497154049</c:v>
                </c:pt>
                <c:pt idx="8">
                  <c:v>77.689638076351017</c:v>
                </c:pt>
                <c:pt idx="9">
                  <c:v>77.606358111266943</c:v>
                </c:pt>
                <c:pt idx="10">
                  <c:v>77.422345850718585</c:v>
                </c:pt>
                <c:pt idx="11">
                  <c:v>76.091783863804579</c:v>
                </c:pt>
                <c:pt idx="12">
                  <c:v>74.928366762177646</c:v>
                </c:pt>
                <c:pt idx="13">
                  <c:v>74.482297929191716</c:v>
                </c:pt>
                <c:pt idx="14">
                  <c:v>72.331497508523469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A38-498E-AF17-8F5778D6258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383764288"/>
        <c:axId val="50879584"/>
      </c:barChart>
      <c:catAx>
        <c:axId val="383764288"/>
        <c:scaling>
          <c:orientation val="maxMin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50879584"/>
        <c:crosses val="autoZero"/>
        <c:auto val="1"/>
        <c:lblAlgn val="ctr"/>
        <c:lblOffset val="100"/>
        <c:noMultiLvlLbl val="0"/>
      </c:catAx>
      <c:valAx>
        <c:axId val="50879584"/>
        <c:scaling>
          <c:orientation val="minMax"/>
          <c:min val="0"/>
        </c:scaling>
        <c:delete val="0"/>
        <c:axPos val="t"/>
        <c:numFmt formatCode="#,##0" sourceLinked="0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38376428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2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35105486733009034"/>
          <c:y val="6.7225186576531884E-2"/>
          <c:w val="0.60212445764572553"/>
          <c:h val="0.90548117588883581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%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numFmt formatCode="#,##0.0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Sheet1!$A$2:$A$16</c:f>
              <c:strCache>
                <c:ptCount val="15"/>
                <c:pt idx="0">
                  <c:v>Kraj Vysočina</c:v>
                </c:pt>
                <c:pt idx="1">
                  <c:v>Hlavní město Praha</c:v>
                </c:pt>
                <c:pt idx="2">
                  <c:v>Ústecký kraj</c:v>
                </c:pt>
                <c:pt idx="3">
                  <c:v>Středočeský kraj</c:v>
                </c:pt>
                <c:pt idx="4">
                  <c:v>Karlovarský kraj</c:v>
                </c:pt>
                <c:pt idx="5">
                  <c:v>Plzeňský kraj</c:v>
                </c:pt>
                <c:pt idx="6">
                  <c:v>Jihomoravský kraj</c:v>
                </c:pt>
                <c:pt idx="7">
                  <c:v>Jihočeský kraj</c:v>
                </c:pt>
                <c:pt idx="8">
                  <c:v>Královéhradecký kraj</c:v>
                </c:pt>
                <c:pt idx="9">
                  <c:v>ČR</c:v>
                </c:pt>
                <c:pt idx="10">
                  <c:v>Liberecký kraj</c:v>
                </c:pt>
                <c:pt idx="11">
                  <c:v>Pardubický kraj</c:v>
                </c:pt>
                <c:pt idx="12">
                  <c:v>Zlínský kraj</c:v>
                </c:pt>
                <c:pt idx="13">
                  <c:v>Olomoucký kraj</c:v>
                </c:pt>
                <c:pt idx="14">
                  <c:v>Moravskoslezský kraj</c:v>
                </c:pt>
              </c:strCache>
            </c:str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70.857142857142847</c:v>
                </c:pt>
                <c:pt idx="1">
                  <c:v>70.082728347121389</c:v>
                </c:pt>
                <c:pt idx="2">
                  <c:v>69.582008178100864</c:v>
                </c:pt>
                <c:pt idx="3">
                  <c:v>68.829728230726573</c:v>
                </c:pt>
                <c:pt idx="4">
                  <c:v>67.951463240542466</c:v>
                </c:pt>
                <c:pt idx="5">
                  <c:v>66.258542141230066</c:v>
                </c:pt>
                <c:pt idx="6">
                  <c:v>64.652317880794712</c:v>
                </c:pt>
                <c:pt idx="7">
                  <c:v>64.345479082321191</c:v>
                </c:pt>
                <c:pt idx="8">
                  <c:v>64.331868699922452</c:v>
                </c:pt>
                <c:pt idx="9">
                  <c:v>64.298730440806622</c:v>
                </c:pt>
                <c:pt idx="10">
                  <c:v>61.238615664845177</c:v>
                </c:pt>
                <c:pt idx="11">
                  <c:v>58.723864455659701</c:v>
                </c:pt>
                <c:pt idx="12">
                  <c:v>57.228915662650607</c:v>
                </c:pt>
                <c:pt idx="13">
                  <c:v>57.106481481481488</c:v>
                </c:pt>
                <c:pt idx="14">
                  <c:v>55.495650042886901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F40-47DE-ACA1-8E4053576F1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383764288"/>
        <c:axId val="50879584"/>
      </c:barChart>
      <c:catAx>
        <c:axId val="383764288"/>
        <c:scaling>
          <c:orientation val="maxMin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50879584"/>
        <c:crosses val="autoZero"/>
        <c:auto val="1"/>
        <c:lblAlgn val="ctr"/>
        <c:lblOffset val="100"/>
        <c:noMultiLvlLbl val="0"/>
      </c:catAx>
      <c:valAx>
        <c:axId val="50879584"/>
        <c:scaling>
          <c:orientation val="minMax"/>
          <c:max val="80"/>
        </c:scaling>
        <c:delete val="0"/>
        <c:axPos val="t"/>
        <c:numFmt formatCode="#,##0" sourceLinked="0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38376428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0194269833917821E-2"/>
          <c:y val="3.5150502573499692E-2"/>
          <c:w val="0.80334957098880577"/>
          <c:h val="0.7587762916834988"/>
        </c:manualLayout>
      </c:layout>
      <c:lineChart>
        <c:grouping val="standard"/>
        <c:varyColors val="0"/>
        <c:ser>
          <c:idx val="0"/>
          <c:order val="0"/>
          <c:tx>
            <c:strRef>
              <c:f>List1!$A$2</c:f>
              <c:strCache>
                <c:ptCount val="1"/>
                <c:pt idx="0">
                  <c:v>20–34 let</c:v>
                </c:pt>
              </c:strCache>
            </c:strRef>
          </c:tx>
          <c:spPr>
            <a:ln w="28575" cap="rnd">
              <a:solidFill>
                <a:srgbClr val="00B0F0"/>
              </a:solidFill>
              <a:round/>
            </a:ln>
            <a:effectLst/>
          </c:spPr>
          <c:marker>
            <c:symbol val="none"/>
          </c:marker>
          <c:cat>
            <c:strRef>
              <c:f>List1!$B$1:$P$1</c:f>
              <c:strCache>
                <c:ptCount val="15"/>
                <c:pt idx="0">
                  <c:v>24. 12. –30. 12.</c:v>
                </c:pt>
                <c:pt idx="1">
                  <c:v>31. 12. –6. 1.</c:v>
                </c:pt>
                <c:pt idx="2">
                  <c:v>7. 1. –13. 1.</c:v>
                </c:pt>
                <c:pt idx="3">
                  <c:v>14. 1. –20. 1.</c:v>
                </c:pt>
                <c:pt idx="4">
                  <c:v>21. 1. –27. 1.</c:v>
                </c:pt>
                <c:pt idx="5">
                  <c:v>28. 1. –3. 2.</c:v>
                </c:pt>
                <c:pt idx="6">
                  <c:v>4. 2. –10. 2.</c:v>
                </c:pt>
                <c:pt idx="7">
                  <c:v>11. 2. –17. 2.</c:v>
                </c:pt>
                <c:pt idx="8">
                  <c:v>18. 2. –24. 2.</c:v>
                </c:pt>
                <c:pt idx="9">
                  <c:v>25. 2. –3. 3.</c:v>
                </c:pt>
                <c:pt idx="10">
                  <c:v>4. 3. –10. 3.</c:v>
                </c:pt>
                <c:pt idx="11">
                  <c:v>11. 3. –17. 3.</c:v>
                </c:pt>
                <c:pt idx="12">
                  <c:v>18. 3. –24. 3.</c:v>
                </c:pt>
                <c:pt idx="13">
                  <c:v>25. 3. –31. 3.</c:v>
                </c:pt>
                <c:pt idx="14">
                  <c:v>1. 4. –7. 4.</c:v>
                </c:pt>
              </c:strCache>
            </c:strRef>
          </c:cat>
          <c:val>
            <c:numRef>
              <c:f>List1!$B$2:$P$2</c:f>
              <c:numCache>
                <c:formatCode>General</c:formatCode>
                <c:ptCount val="15"/>
                <c:pt idx="0">
                  <c:v>590.28059405856061</c:v>
                </c:pt>
                <c:pt idx="1">
                  <c:v>814.02372648375899</c:v>
                </c:pt>
                <c:pt idx="2">
                  <c:v>712.53089608244079</c:v>
                </c:pt>
                <c:pt idx="3">
                  <c:v>458.69209786000607</c:v>
                </c:pt>
                <c:pt idx="4">
                  <c:v>444.81820937191839</c:v>
                </c:pt>
                <c:pt idx="5">
                  <c:v>463.22779217341935</c:v>
                </c:pt>
                <c:pt idx="6">
                  <c:v>486.86676371273796</c:v>
                </c:pt>
                <c:pt idx="7">
                  <c:v>567.70884471063334</c:v>
                </c:pt>
                <c:pt idx="8">
                  <c:v>741.07908970215965</c:v>
                </c:pt>
                <c:pt idx="9">
                  <c:v>865.35711388968343</c:v>
                </c:pt>
                <c:pt idx="10">
                  <c:v>828.69803161539016</c:v>
                </c:pt>
                <c:pt idx="11">
                  <c:v>752.391644930908</c:v>
                </c:pt>
                <c:pt idx="12">
                  <c:v>579.82181658292529</c:v>
                </c:pt>
                <c:pt idx="13">
                  <c:v>458.69209786000607</c:v>
                </c:pt>
                <c:pt idx="14">
                  <c:v>292.95249153692805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230-405E-9EEC-CAC00A93CD09}"/>
            </c:ext>
          </c:extLst>
        </c:ser>
        <c:ser>
          <c:idx val="1"/>
          <c:order val="1"/>
          <c:tx>
            <c:strRef>
              <c:f>List1!$A$3</c:f>
              <c:strCache>
                <c:ptCount val="1"/>
                <c:pt idx="0">
                  <c:v>35–49 let</c:v>
                </c:pt>
              </c:strCache>
            </c:strRef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cat>
            <c:strRef>
              <c:f>List1!$B$1:$P$1</c:f>
              <c:strCache>
                <c:ptCount val="15"/>
                <c:pt idx="0">
                  <c:v>24. 12. –30. 12.</c:v>
                </c:pt>
                <c:pt idx="1">
                  <c:v>31. 12. –6. 1.</c:v>
                </c:pt>
                <c:pt idx="2">
                  <c:v>7. 1. –13. 1.</c:v>
                </c:pt>
                <c:pt idx="3">
                  <c:v>14. 1. –20. 1.</c:v>
                </c:pt>
                <c:pt idx="4">
                  <c:v>21. 1. –27. 1.</c:v>
                </c:pt>
                <c:pt idx="5">
                  <c:v>28. 1. –3. 2.</c:v>
                </c:pt>
                <c:pt idx="6">
                  <c:v>4. 2. –10. 2.</c:v>
                </c:pt>
                <c:pt idx="7">
                  <c:v>11. 2. –17. 2.</c:v>
                </c:pt>
                <c:pt idx="8">
                  <c:v>18. 2. –24. 2.</c:v>
                </c:pt>
                <c:pt idx="9">
                  <c:v>25. 2. –3. 3.</c:v>
                </c:pt>
                <c:pt idx="10">
                  <c:v>4. 3. –10. 3.</c:v>
                </c:pt>
                <c:pt idx="11">
                  <c:v>11. 3. –17. 3.</c:v>
                </c:pt>
                <c:pt idx="12">
                  <c:v>18. 3. –24. 3.</c:v>
                </c:pt>
                <c:pt idx="13">
                  <c:v>25. 3. –31. 3.</c:v>
                </c:pt>
                <c:pt idx="14">
                  <c:v>1. 4. –7. 4.</c:v>
                </c:pt>
              </c:strCache>
            </c:strRef>
          </c:cat>
          <c:val>
            <c:numRef>
              <c:f>List1!$B$3:$P$3</c:f>
              <c:numCache>
                <c:formatCode>General</c:formatCode>
                <c:ptCount val="15"/>
                <c:pt idx="0">
                  <c:v>678.94473044365134</c:v>
                </c:pt>
                <c:pt idx="1">
                  <c:v>846.38731503273789</c:v>
                </c:pt>
                <c:pt idx="2">
                  <c:v>752.77674295577469</c:v>
                </c:pt>
                <c:pt idx="3">
                  <c:v>544.46641179596475</c:v>
                </c:pt>
                <c:pt idx="4">
                  <c:v>518.2935789581544</c:v>
                </c:pt>
                <c:pt idx="5">
                  <c:v>545.37987940638902</c:v>
                </c:pt>
                <c:pt idx="6">
                  <c:v>585.45330631587387</c:v>
                </c:pt>
                <c:pt idx="7">
                  <c:v>661.86685772702253</c:v>
                </c:pt>
                <c:pt idx="8">
                  <c:v>853.29789608551323</c:v>
                </c:pt>
                <c:pt idx="9">
                  <c:v>968.39481499897931</c:v>
                </c:pt>
                <c:pt idx="10">
                  <c:v>919.42500788362258</c:v>
                </c:pt>
                <c:pt idx="11">
                  <c:v>799.40330707047758</c:v>
                </c:pt>
                <c:pt idx="12">
                  <c:v>604.79499006703259</c:v>
                </c:pt>
                <c:pt idx="13">
                  <c:v>458.52102444995347</c:v>
                </c:pt>
                <c:pt idx="14">
                  <c:v>291.55503165761007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E230-405E-9EEC-CAC00A93CD09}"/>
            </c:ext>
          </c:extLst>
        </c:ser>
        <c:ser>
          <c:idx val="2"/>
          <c:order val="2"/>
          <c:tx>
            <c:strRef>
              <c:f>List1!$A$4</c:f>
              <c:strCache>
                <c:ptCount val="1"/>
                <c:pt idx="0">
                  <c:v>50–64 let</c:v>
                </c:pt>
              </c:strCache>
            </c:strRef>
          </c:tx>
          <c:spPr>
            <a:ln w="28575" cap="rnd">
              <a:solidFill>
                <a:srgbClr val="C00000"/>
              </a:solidFill>
              <a:round/>
            </a:ln>
            <a:effectLst/>
          </c:spPr>
          <c:marker>
            <c:symbol val="none"/>
          </c:marker>
          <c:cat>
            <c:strRef>
              <c:f>List1!$B$1:$P$1</c:f>
              <c:strCache>
                <c:ptCount val="15"/>
                <c:pt idx="0">
                  <c:v>24. 12. –30. 12.</c:v>
                </c:pt>
                <c:pt idx="1">
                  <c:v>31. 12. –6. 1.</c:v>
                </c:pt>
                <c:pt idx="2">
                  <c:v>7. 1. –13. 1.</c:v>
                </c:pt>
                <c:pt idx="3">
                  <c:v>14. 1. –20. 1.</c:v>
                </c:pt>
                <c:pt idx="4">
                  <c:v>21. 1. –27. 1.</c:v>
                </c:pt>
                <c:pt idx="5">
                  <c:v>28. 1. –3. 2.</c:v>
                </c:pt>
                <c:pt idx="6">
                  <c:v>4. 2. –10. 2.</c:v>
                </c:pt>
                <c:pt idx="7">
                  <c:v>11. 2. –17. 2.</c:v>
                </c:pt>
                <c:pt idx="8">
                  <c:v>18. 2. –24. 2.</c:v>
                </c:pt>
                <c:pt idx="9">
                  <c:v>25. 2. –3. 3.</c:v>
                </c:pt>
                <c:pt idx="10">
                  <c:v>4. 3. –10. 3.</c:v>
                </c:pt>
                <c:pt idx="11">
                  <c:v>11. 3. –17. 3.</c:v>
                </c:pt>
                <c:pt idx="12">
                  <c:v>18. 3. –24. 3.</c:v>
                </c:pt>
                <c:pt idx="13">
                  <c:v>25. 3. –31. 3.</c:v>
                </c:pt>
                <c:pt idx="14">
                  <c:v>1. 4. –7. 4.</c:v>
                </c:pt>
              </c:strCache>
            </c:strRef>
          </c:cat>
          <c:val>
            <c:numRef>
              <c:f>List1!$B$4:$P$4</c:f>
              <c:numCache>
                <c:formatCode>General</c:formatCode>
                <c:ptCount val="15"/>
                <c:pt idx="0">
                  <c:v>636.71499183049548</c:v>
                </c:pt>
                <c:pt idx="1">
                  <c:v>816.5995107822921</c:v>
                </c:pt>
                <c:pt idx="2">
                  <c:v>776.19066956848269</c:v>
                </c:pt>
                <c:pt idx="3">
                  <c:v>574.09632846070895</c:v>
                </c:pt>
                <c:pt idx="4">
                  <c:v>523.15912911426926</c:v>
                </c:pt>
                <c:pt idx="5">
                  <c:v>532.13330104636839</c:v>
                </c:pt>
                <c:pt idx="6">
                  <c:v>561.1614884691918</c:v>
                </c:pt>
                <c:pt idx="7">
                  <c:v>630.64865214455131</c:v>
                </c:pt>
                <c:pt idx="8">
                  <c:v>791.23118118652587</c:v>
                </c:pt>
                <c:pt idx="9">
                  <c:v>915.11486188047502</c:v>
                </c:pt>
                <c:pt idx="10">
                  <c:v>884.98370360566184</c:v>
                </c:pt>
                <c:pt idx="11">
                  <c:v>827.17800395364918</c:v>
                </c:pt>
                <c:pt idx="12">
                  <c:v>632.90472888725787</c:v>
                </c:pt>
                <c:pt idx="13">
                  <c:v>483.10123317154756</c:v>
                </c:pt>
                <c:pt idx="14">
                  <c:v>314.09601762346881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E230-405E-9EEC-CAC00A93CD09}"/>
            </c:ext>
          </c:extLst>
        </c:ser>
        <c:ser>
          <c:idx val="3"/>
          <c:order val="3"/>
          <c:tx>
            <c:strRef>
              <c:f>List1!$A$5</c:f>
              <c:strCache>
                <c:ptCount val="1"/>
                <c:pt idx="0">
                  <c:v>65–74 let</c:v>
                </c:pt>
              </c:strCache>
            </c:strRef>
          </c:tx>
          <c:spPr>
            <a:ln w="28575" cap="rnd">
              <a:solidFill>
                <a:srgbClr val="FFC000"/>
              </a:solidFill>
              <a:round/>
            </a:ln>
            <a:effectLst/>
          </c:spPr>
          <c:marker>
            <c:symbol val="none"/>
          </c:marker>
          <c:cat>
            <c:strRef>
              <c:f>List1!$B$1:$P$1</c:f>
              <c:strCache>
                <c:ptCount val="15"/>
                <c:pt idx="0">
                  <c:v>24. 12. –30. 12.</c:v>
                </c:pt>
                <c:pt idx="1">
                  <c:v>31. 12. –6. 1.</c:v>
                </c:pt>
                <c:pt idx="2">
                  <c:v>7. 1. –13. 1.</c:v>
                </c:pt>
                <c:pt idx="3">
                  <c:v>14. 1. –20. 1.</c:v>
                </c:pt>
                <c:pt idx="4">
                  <c:v>21. 1. –27. 1.</c:v>
                </c:pt>
                <c:pt idx="5">
                  <c:v>28. 1. –3. 2.</c:v>
                </c:pt>
                <c:pt idx="6">
                  <c:v>4. 2. –10. 2.</c:v>
                </c:pt>
                <c:pt idx="7">
                  <c:v>11. 2. –17. 2.</c:v>
                </c:pt>
                <c:pt idx="8">
                  <c:v>18. 2. –24. 2.</c:v>
                </c:pt>
                <c:pt idx="9">
                  <c:v>25. 2. –3. 3.</c:v>
                </c:pt>
                <c:pt idx="10">
                  <c:v>4. 3. –10. 3.</c:v>
                </c:pt>
                <c:pt idx="11">
                  <c:v>11. 3. –17. 3.</c:v>
                </c:pt>
                <c:pt idx="12">
                  <c:v>18. 3. –24. 3.</c:v>
                </c:pt>
                <c:pt idx="13">
                  <c:v>25. 3. –31. 3.</c:v>
                </c:pt>
                <c:pt idx="14">
                  <c:v>1. 4. –7. 4.</c:v>
                </c:pt>
              </c:strCache>
            </c:strRef>
          </c:cat>
          <c:val>
            <c:numRef>
              <c:f>List1!$B$5:$P$5</c:f>
              <c:numCache>
                <c:formatCode>General</c:formatCode>
                <c:ptCount val="15"/>
                <c:pt idx="0">
                  <c:v>429.04155894245525</c:v>
                </c:pt>
                <c:pt idx="1">
                  <c:v>627.53109434210751</c:v>
                </c:pt>
                <c:pt idx="2">
                  <c:v>599.30983338481099</c:v>
                </c:pt>
                <c:pt idx="3">
                  <c:v>379.96792183337851</c:v>
                </c:pt>
                <c:pt idx="4">
                  <c:v>333.32444886229121</c:v>
                </c:pt>
                <c:pt idx="5">
                  <c:v>342.0260043241243</c:v>
                </c:pt>
                <c:pt idx="6">
                  <c:v>351.43309130988985</c:v>
                </c:pt>
                <c:pt idx="7">
                  <c:v>383.88754141078084</c:v>
                </c:pt>
                <c:pt idx="8">
                  <c:v>483.21070150215502</c:v>
                </c:pt>
                <c:pt idx="9">
                  <c:v>577.51674853445422</c:v>
                </c:pt>
                <c:pt idx="10">
                  <c:v>554.23420824468462</c:v>
                </c:pt>
                <c:pt idx="11">
                  <c:v>522.95564401701427</c:v>
                </c:pt>
                <c:pt idx="12">
                  <c:v>408.50275235686723</c:v>
                </c:pt>
                <c:pt idx="13">
                  <c:v>343.90742172127744</c:v>
                </c:pt>
                <c:pt idx="14">
                  <c:v>212.83534305294467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E230-405E-9EEC-CAC00A93CD09}"/>
            </c:ext>
          </c:extLst>
        </c:ser>
        <c:ser>
          <c:idx val="4"/>
          <c:order val="4"/>
          <c:tx>
            <c:strRef>
              <c:f>List1!$A$6</c:f>
              <c:strCache>
                <c:ptCount val="1"/>
                <c:pt idx="0">
                  <c:v>75 a více let</c:v>
                </c:pt>
              </c:strCache>
            </c:strRef>
          </c:tx>
          <c:spPr>
            <a:ln w="28575" cap="rnd">
              <a:solidFill>
                <a:schemeClr val="bg1">
                  <a:lumMod val="65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List1!$B$1:$P$1</c:f>
              <c:strCache>
                <c:ptCount val="15"/>
                <c:pt idx="0">
                  <c:v>24. 12. –30. 12.</c:v>
                </c:pt>
                <c:pt idx="1">
                  <c:v>31. 12. –6. 1.</c:v>
                </c:pt>
                <c:pt idx="2">
                  <c:v>7. 1. –13. 1.</c:v>
                </c:pt>
                <c:pt idx="3">
                  <c:v>14. 1. –20. 1.</c:v>
                </c:pt>
                <c:pt idx="4">
                  <c:v>21. 1. –27. 1.</c:v>
                </c:pt>
                <c:pt idx="5">
                  <c:v>28. 1. –3. 2.</c:v>
                </c:pt>
                <c:pt idx="6">
                  <c:v>4. 2. –10. 2.</c:v>
                </c:pt>
                <c:pt idx="7">
                  <c:v>11. 2. –17. 2.</c:v>
                </c:pt>
                <c:pt idx="8">
                  <c:v>18. 2. –24. 2.</c:v>
                </c:pt>
                <c:pt idx="9">
                  <c:v>25. 2. –3. 3.</c:v>
                </c:pt>
                <c:pt idx="10">
                  <c:v>4. 3. –10. 3.</c:v>
                </c:pt>
                <c:pt idx="11">
                  <c:v>11. 3. –17. 3.</c:v>
                </c:pt>
                <c:pt idx="12">
                  <c:v>18. 3. –24. 3.</c:v>
                </c:pt>
                <c:pt idx="13">
                  <c:v>25. 3. –31. 3.</c:v>
                </c:pt>
                <c:pt idx="14">
                  <c:v>1. 4. –7. 4.</c:v>
                </c:pt>
              </c:strCache>
            </c:strRef>
          </c:cat>
          <c:val>
            <c:numRef>
              <c:f>List1!$B$6:$P$6</c:f>
              <c:numCache>
                <c:formatCode>General</c:formatCode>
                <c:ptCount val="15"/>
                <c:pt idx="0">
                  <c:v>501.33044001137807</c:v>
                </c:pt>
                <c:pt idx="1">
                  <c:v>717.48943509409094</c:v>
                </c:pt>
                <c:pt idx="2">
                  <c:v>759.01692665356825</c:v>
                </c:pt>
                <c:pt idx="3">
                  <c:v>511.77232372720039</c:v>
                </c:pt>
                <c:pt idx="4">
                  <c:v>453.44180090088253</c:v>
                </c:pt>
                <c:pt idx="5">
                  <c:v>417.91539193670536</c:v>
                </c:pt>
                <c:pt idx="6">
                  <c:v>413.11452586046522</c:v>
                </c:pt>
                <c:pt idx="7">
                  <c:v>422.59623636103953</c:v>
                </c:pt>
                <c:pt idx="8">
                  <c:v>521.61409918349273</c:v>
                </c:pt>
                <c:pt idx="9">
                  <c:v>583.30522826317872</c:v>
                </c:pt>
                <c:pt idx="10">
                  <c:v>523.65446726589482</c:v>
                </c:pt>
                <c:pt idx="11">
                  <c:v>502.41063487853211</c:v>
                </c:pt>
                <c:pt idx="12">
                  <c:v>388.27004391592243</c:v>
                </c:pt>
                <c:pt idx="13">
                  <c:v>318.77750746234619</c:v>
                </c:pt>
                <c:pt idx="14">
                  <c:v>194.67511939153823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E230-405E-9EEC-CAC00A93CD09}"/>
            </c:ext>
          </c:extLst>
        </c:ser>
        <c:ser>
          <c:idx val="5"/>
          <c:order val="5"/>
          <c:tx>
            <c:strRef>
              <c:f>List1!$A$7</c:f>
              <c:strCache>
                <c:ptCount val="1"/>
                <c:pt idx="0">
                  <c:v>Celá populace ČR</c:v>
                </c:pt>
              </c:strCache>
            </c:strRef>
          </c:tx>
          <c:spPr>
            <a:ln w="28575" cap="rnd">
              <a:solidFill>
                <a:schemeClr val="tx1"/>
              </a:solidFill>
              <a:prstDash val="sysDash"/>
              <a:round/>
            </a:ln>
            <a:effectLst/>
          </c:spPr>
          <c:marker>
            <c:symbol val="none"/>
          </c:marker>
          <c:cat>
            <c:strRef>
              <c:f>List1!$B$1:$P$1</c:f>
              <c:strCache>
                <c:ptCount val="15"/>
                <c:pt idx="0">
                  <c:v>24. 12. –30. 12.</c:v>
                </c:pt>
                <c:pt idx="1">
                  <c:v>31. 12. –6. 1.</c:v>
                </c:pt>
                <c:pt idx="2">
                  <c:v>7. 1. –13. 1.</c:v>
                </c:pt>
                <c:pt idx="3">
                  <c:v>14. 1. –20. 1.</c:v>
                </c:pt>
                <c:pt idx="4">
                  <c:v>21. 1. –27. 1.</c:v>
                </c:pt>
                <c:pt idx="5">
                  <c:v>28. 1. –3. 2.</c:v>
                </c:pt>
                <c:pt idx="6">
                  <c:v>4. 2. –10. 2.</c:v>
                </c:pt>
                <c:pt idx="7">
                  <c:v>11. 2. –17. 2.</c:v>
                </c:pt>
                <c:pt idx="8">
                  <c:v>18. 2. –24. 2.</c:v>
                </c:pt>
                <c:pt idx="9">
                  <c:v>25. 2. –3. 3.</c:v>
                </c:pt>
                <c:pt idx="10">
                  <c:v>4. 3. –10. 3.</c:v>
                </c:pt>
                <c:pt idx="11">
                  <c:v>11. 3. –17. 3.</c:v>
                </c:pt>
                <c:pt idx="12">
                  <c:v>18. 3. –24. 3.</c:v>
                </c:pt>
                <c:pt idx="13">
                  <c:v>25. 3. –31. 3.</c:v>
                </c:pt>
                <c:pt idx="14">
                  <c:v>1. 4. –7. 4.</c:v>
                </c:pt>
              </c:strCache>
            </c:strRef>
          </c:cat>
          <c:val>
            <c:numRef>
              <c:f>List1!$B$7:$P$7</c:f>
              <c:numCache>
                <c:formatCode>General</c:formatCode>
                <c:ptCount val="15"/>
                <c:pt idx="0">
                  <c:v>545.06733510014317</c:v>
                </c:pt>
                <c:pt idx="1">
                  <c:v>712.50999594725965</c:v>
                </c:pt>
                <c:pt idx="2">
                  <c:v>673.02295815554953</c:v>
                </c:pt>
                <c:pt idx="3">
                  <c:v>475.47529721658094</c:v>
                </c:pt>
                <c:pt idx="4">
                  <c:v>443.13023018140603</c:v>
                </c:pt>
                <c:pt idx="5">
                  <c:v>456.43004186582016</c:v>
                </c:pt>
                <c:pt idx="6">
                  <c:v>483.42331716611102</c:v>
                </c:pt>
                <c:pt idx="7">
                  <c:v>546.3888808700533</c:v>
                </c:pt>
                <c:pt idx="8">
                  <c:v>701.42213321106374</c:v>
                </c:pt>
                <c:pt idx="9">
                  <c:v>806.59280756681494</c:v>
                </c:pt>
                <c:pt idx="10">
                  <c:v>762.97242449474777</c:v>
                </c:pt>
                <c:pt idx="11">
                  <c:v>685.02934206515806</c:v>
                </c:pt>
                <c:pt idx="12">
                  <c:v>526.71565696195933</c:v>
                </c:pt>
                <c:pt idx="13">
                  <c:v>413.39076402591206</c:v>
                </c:pt>
                <c:pt idx="14">
                  <c:v>263.50310478901946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EBB-4442-9D6E-7DAB86DA9ED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88445264"/>
        <c:axId val="494149648"/>
      </c:lineChart>
      <c:catAx>
        <c:axId val="48844526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1400" b="1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cs-CZ"/>
          </a:p>
        </c:txPr>
        <c:crossAx val="494149648"/>
        <c:crosses val="autoZero"/>
        <c:auto val="1"/>
        <c:lblAlgn val="ctr"/>
        <c:lblOffset val="100"/>
        <c:tickLblSkip val="1"/>
        <c:noMultiLvlLbl val="0"/>
      </c:catAx>
      <c:valAx>
        <c:axId val="494149648"/>
        <c:scaling>
          <c:orientation val="minMax"/>
          <c:max val="14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cs-CZ"/>
          </a:p>
        </c:txPr>
        <c:crossAx val="488445264"/>
        <c:crosses val="autoZero"/>
        <c:crossBetween val="between"/>
        <c:majorUnit val="100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5809610965008587"/>
          <c:y val="0.27545860500728103"/>
          <c:w val="0.14190389034991419"/>
          <c:h val="0.4944791082477983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cs-CZ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sz="1400" b="1">
          <a:solidFill>
            <a:schemeClr val="tx1"/>
          </a:solidFill>
        </a:defRPr>
      </a:pPr>
      <a:endParaRPr lang="cs-CZ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List1!$A$1</c:f>
              <c:strCache>
                <c:ptCount val="1"/>
                <c:pt idx="0">
                  <c:v>Řada 1</c:v>
                </c:pt>
              </c:strCache>
            </c:strRef>
          </c:tx>
          <c:spPr>
            <a:solidFill>
              <a:schemeClr val="accent2">
                <a:lumMod val="750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3717-4C2D-B900-AE90B97A7ECF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3717-4C2D-B900-AE90B97A7ECF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3717-4C2D-B900-AE90B97A7ECF}"/>
              </c:ext>
            </c:extLst>
          </c:dPt>
          <c:dPt>
            <c:idx val="9"/>
            <c:invertIfNegative val="0"/>
            <c:bubble3D val="0"/>
            <c:spPr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0-0367-4125-AC25-40BEF22F85D2}"/>
              </c:ext>
            </c:extLst>
          </c:dPt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List1!$A$2:$A$15</c:f>
              <c:numCache>
                <c:formatCode>#,##0.00</c:formatCode>
                <c:ptCount val="14"/>
                <c:pt idx="0">
                  <c:v>2364.3879130127875</c:v>
                </c:pt>
                <c:pt idx="1">
                  <c:v>2317.6848918204641</c:v>
                </c:pt>
                <c:pt idx="2">
                  <c:v>2139.0490657975115</c:v>
                </c:pt>
                <c:pt idx="3">
                  <c:v>1882.6207487209538</c:v>
                </c:pt>
                <c:pt idx="4">
                  <c:v>1866.5982987092998</c:v>
                </c:pt>
                <c:pt idx="5">
                  <c:v>1824.2186174548297</c:v>
                </c:pt>
                <c:pt idx="6">
                  <c:v>1440.621707380948</c:v>
                </c:pt>
                <c:pt idx="7">
                  <c:v>1436.3309186824206</c:v>
                </c:pt>
                <c:pt idx="8">
                  <c:v>1167.2408680247731</c:v>
                </c:pt>
                <c:pt idx="9">
                  <c:v>1024.4222052384712</c:v>
                </c:pt>
                <c:pt idx="10">
                  <c:v>997.76112908712605</c:v>
                </c:pt>
                <c:pt idx="11">
                  <c:v>965.84433900273234</c:v>
                </c:pt>
                <c:pt idx="12">
                  <c:v>891.18304361624234</c:v>
                </c:pt>
                <c:pt idx="13">
                  <c:v>695.38498510870215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CategoryTitle>
                <c15:cat>
                  <c:multiLvlStrRef>
                    <c:extLst>
                      <c:ext uri="{02D57815-91ED-43cb-92C2-25804820EDAC}">
                        <c15:formulaRef>
                          <c15:sqref>List1!#REF!</c15:sqref>
                        </c15:formulaRef>
                      </c:ext>
                    </c:extLst>
                  </c:multiLvlStrRef>
                </c15:cat>
              </c15:filteredCategoryTitle>
            </c:ext>
            <c:ext xmlns:c16="http://schemas.microsoft.com/office/drawing/2014/chart" uri="{C3380CC4-5D6E-409C-BE32-E72D297353CC}">
              <c16:uniqueId val="{00000006-3717-4C2D-B900-AE90B97A7EC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2"/>
        <c:axId val="915368544"/>
        <c:axId val="915366976"/>
      </c:barChart>
      <c:catAx>
        <c:axId val="915368544"/>
        <c:scaling>
          <c:orientation val="maxMin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915366976"/>
        <c:crosses val="autoZero"/>
        <c:auto val="1"/>
        <c:lblAlgn val="ctr"/>
        <c:lblOffset val="100"/>
        <c:noMultiLvlLbl val="0"/>
      </c:catAx>
      <c:valAx>
        <c:axId val="915366976"/>
        <c:scaling>
          <c:orientation val="minMax"/>
          <c:max val="3000"/>
          <c:min val="0"/>
        </c:scaling>
        <c:delete val="0"/>
        <c:axPos val="t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915368544"/>
        <c:crosses val="autoZero"/>
        <c:crossBetween val="between"/>
        <c:majorUnit val="500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sz="1000">
          <a:solidFill>
            <a:schemeClr val="tx1"/>
          </a:solidFill>
        </a:defRPr>
      </a:pPr>
      <a:endParaRPr lang="cs-CZ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List1!$A$1</c:f>
              <c:strCache>
                <c:ptCount val="1"/>
                <c:pt idx="0">
                  <c:v>Řada 1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36D5-4E11-A7B8-F86EB804C932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36D5-4E11-A7B8-F86EB804C932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36D5-4E11-A7B8-F86EB804C932}"/>
              </c:ext>
            </c:extLst>
          </c:dPt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List1!$A$2:$A$15</c:f>
              <c:numCache>
                <c:formatCode>#,##0.00</c:formatCode>
                <c:ptCount val="14"/>
                <c:pt idx="0">
                  <c:v>1424.6611073417555</c:v>
                </c:pt>
                <c:pt idx="1">
                  <c:v>1396.7708733015415</c:v>
                </c:pt>
                <c:pt idx="2">
                  <c:v>1338.7725664315176</c:v>
                </c:pt>
                <c:pt idx="3">
                  <c:v>1285.3431089308194</c:v>
                </c:pt>
                <c:pt idx="4">
                  <c:v>1239.8015797669696</c:v>
                </c:pt>
                <c:pt idx="5">
                  <c:v>1177.8828707781088</c:v>
                </c:pt>
                <c:pt idx="6">
                  <c:v>1159.8595691804869</c:v>
                </c:pt>
                <c:pt idx="7">
                  <c:v>991.11571719025653</c:v>
                </c:pt>
                <c:pt idx="8">
                  <c:v>942.45836161239754</c:v>
                </c:pt>
                <c:pt idx="9">
                  <c:v>905.26005402573344</c:v>
                </c:pt>
                <c:pt idx="10">
                  <c:v>896.11161411094508</c:v>
                </c:pt>
                <c:pt idx="11">
                  <c:v>818.46349271742588</c:v>
                </c:pt>
                <c:pt idx="12">
                  <c:v>764.98195403944919</c:v>
                </c:pt>
                <c:pt idx="13">
                  <c:v>496.8370754486466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CategoryTitle>
                <c15:cat>
                  <c:multiLvlStrRef>
                    <c:extLst>
                      <c:ext uri="{02D57815-91ED-43cb-92C2-25804820EDAC}">
                        <c15:formulaRef>
                          <c15:sqref>List1!#REF!</c15:sqref>
                        </c15:formulaRef>
                      </c:ext>
                    </c:extLst>
                  </c:multiLvlStrRef>
                </c15:cat>
              </c15:filteredCategoryTitle>
            </c:ext>
            <c:ext xmlns:c16="http://schemas.microsoft.com/office/drawing/2014/chart" uri="{C3380CC4-5D6E-409C-BE32-E72D297353CC}">
              <c16:uniqueId val="{00000006-36D5-4E11-A7B8-F86EB804C93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2"/>
        <c:axId val="915368544"/>
        <c:axId val="915366976"/>
      </c:barChart>
      <c:catAx>
        <c:axId val="915368544"/>
        <c:scaling>
          <c:orientation val="maxMin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915366976"/>
        <c:crosses val="autoZero"/>
        <c:auto val="1"/>
        <c:lblAlgn val="ctr"/>
        <c:lblOffset val="100"/>
        <c:noMultiLvlLbl val="0"/>
      </c:catAx>
      <c:valAx>
        <c:axId val="915366976"/>
        <c:scaling>
          <c:orientation val="minMax"/>
          <c:max val="3000"/>
          <c:min val="0"/>
        </c:scaling>
        <c:delete val="0"/>
        <c:axPos val="t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915368544"/>
        <c:crosses val="autoZero"/>
        <c:crossBetween val="between"/>
        <c:majorUnit val="500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sz="1000">
          <a:solidFill>
            <a:schemeClr val="tx1"/>
          </a:solidFill>
        </a:defRPr>
      </a:pPr>
      <a:endParaRPr lang="cs-CZ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List1!$A$1</c:f>
              <c:strCache>
                <c:ptCount val="1"/>
                <c:pt idx="0">
                  <c:v>Řada 1</c:v>
                </c:pt>
              </c:strCache>
            </c:strRef>
          </c:tx>
          <c:spPr>
            <a:solidFill>
              <a:srgbClr val="92D050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92D05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0CF6-4FDB-992C-C3301253469F}"/>
              </c:ext>
            </c:extLst>
          </c:dPt>
          <c:dPt>
            <c:idx val="1"/>
            <c:invertIfNegative val="0"/>
            <c:bubble3D val="0"/>
            <c:spPr>
              <a:solidFill>
                <a:srgbClr val="92D05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0CF6-4FDB-992C-C3301253469F}"/>
              </c:ext>
            </c:extLst>
          </c:dPt>
          <c:dPt>
            <c:idx val="2"/>
            <c:invertIfNegative val="0"/>
            <c:bubble3D val="0"/>
            <c:spPr>
              <a:solidFill>
                <a:srgbClr val="92D05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0CF6-4FDB-992C-C3301253469F}"/>
              </c:ext>
            </c:extLst>
          </c:dPt>
          <c:dPt>
            <c:idx val="3"/>
            <c:invertIfNegative val="0"/>
            <c:bubble3D val="0"/>
            <c:spPr>
              <a:solidFill>
                <a:srgbClr val="92D05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F-79D9-47D6-8A8A-FE81D4B3A35D}"/>
              </c:ext>
            </c:extLst>
          </c:dPt>
          <c:dPt>
            <c:idx val="4"/>
            <c:invertIfNegative val="0"/>
            <c:bubble3D val="0"/>
            <c:spPr>
              <a:solidFill>
                <a:srgbClr val="92D05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0-79D9-47D6-8A8A-FE81D4B3A35D}"/>
              </c:ext>
            </c:extLst>
          </c:dPt>
          <c:dPt>
            <c:idx val="5"/>
            <c:invertIfNegative val="0"/>
            <c:bubble3D val="0"/>
            <c:spPr>
              <a:solidFill>
                <a:srgbClr val="92D05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1-79D9-47D6-8A8A-FE81D4B3A35D}"/>
              </c:ext>
            </c:extLst>
          </c:dPt>
          <c:dPt>
            <c:idx val="6"/>
            <c:invertIfNegative val="0"/>
            <c:bubble3D val="0"/>
            <c:spPr>
              <a:solidFill>
                <a:srgbClr val="92D05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5-1350-49EF-BDD6-68ACED723728}"/>
              </c:ext>
            </c:extLst>
          </c:dPt>
          <c:dPt>
            <c:idx val="7"/>
            <c:invertIfNegative val="0"/>
            <c:bubble3D val="0"/>
            <c:spPr>
              <a:solidFill>
                <a:srgbClr val="92D05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6-1350-49EF-BDD6-68ACED723728}"/>
              </c:ext>
            </c:extLst>
          </c:dPt>
          <c:dPt>
            <c:idx val="8"/>
            <c:invertIfNegative val="0"/>
            <c:bubble3D val="0"/>
            <c:spPr>
              <a:solidFill>
                <a:srgbClr val="92D05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7-1350-49EF-BDD6-68ACED723728}"/>
              </c:ext>
            </c:extLst>
          </c:dPt>
          <c:dPt>
            <c:idx val="9"/>
            <c:invertIfNegative val="0"/>
            <c:bubble3D val="0"/>
            <c:spPr>
              <a:solidFill>
                <a:srgbClr val="92D05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B-82B3-487A-A200-D8FF409C8DBD}"/>
              </c:ext>
            </c:extLst>
          </c:dPt>
          <c:dPt>
            <c:idx val="10"/>
            <c:invertIfNegative val="0"/>
            <c:bubble3D val="0"/>
            <c:spPr>
              <a:solidFill>
                <a:srgbClr val="92D05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5F5E-4AF0-8255-A4C2A217585D}"/>
              </c:ext>
            </c:extLst>
          </c:dPt>
          <c:dPt>
            <c:idx val="11"/>
            <c:invertIfNegative val="0"/>
            <c:bubble3D val="0"/>
            <c:spPr>
              <a:solidFill>
                <a:srgbClr val="92D05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5F5E-4AF0-8255-A4C2A217585D}"/>
              </c:ext>
            </c:extLst>
          </c:dPt>
          <c:dPt>
            <c:idx val="12"/>
            <c:invertIfNegative val="0"/>
            <c:bubble3D val="0"/>
            <c:spPr>
              <a:solidFill>
                <a:srgbClr val="92D05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5F5E-4AF0-8255-A4C2A217585D}"/>
              </c:ext>
            </c:extLst>
          </c:dPt>
          <c:dPt>
            <c:idx val="13"/>
            <c:invertIfNegative val="0"/>
            <c:bubble3D val="0"/>
            <c:spPr>
              <a:solidFill>
                <a:srgbClr val="92D05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8-5F5E-4AF0-8255-A4C2A217585D}"/>
              </c:ext>
            </c:extLst>
          </c:dPt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List1!$A$2:$A$15</c:f>
              <c:numCache>
                <c:formatCode>General</c:formatCode>
                <c:ptCount val="14"/>
                <c:pt idx="0">
                  <c:v>-88.746985263194006</c:v>
                </c:pt>
                <c:pt idx="1">
                  <c:v>-105.204571987077</c:v>
                </c:pt>
                <c:pt idx="2">
                  <c:v>-151.76516547983806</c:v>
                </c:pt>
                <c:pt idx="3">
                  <c:v>-206.16599289573799</c:v>
                </c:pt>
                <c:pt idx="4">
                  <c:v>-212.58585439966294</c:v>
                </c:pt>
                <c:pt idx="5">
                  <c:v>-215.71766002534298</c:v>
                </c:pt>
                <c:pt idx="6">
                  <c:v>-216.49549150215501</c:v>
                </c:pt>
                <c:pt idx="7">
                  <c:v>-224.59215437816692</c:v>
                </c:pt>
                <c:pt idx="8">
                  <c:v>-297.70673972854297</c:v>
                </c:pt>
                <c:pt idx="9">
                  <c:v>-322.76711776083698</c:v>
                </c:pt>
                <c:pt idx="10">
                  <c:v>-328.63080365103599</c:v>
                </c:pt>
                <c:pt idx="11">
                  <c:v>-337.53413768101302</c:v>
                </c:pt>
                <c:pt idx="12">
                  <c:v>-345.32531837531894</c:v>
                </c:pt>
                <c:pt idx="13">
                  <c:v>-359.93599134530086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CategoryTitle>
                <c15:cat>
                  <c:multiLvlStrRef>
                    <c:extLst>
                      <c:ext uri="{02D57815-91ED-43cb-92C2-25804820EDAC}">
                        <c15:formulaRef>
                          <c15:sqref>List1!#REF!</c15:sqref>
                        </c15:formulaRef>
                      </c:ext>
                    </c:extLst>
                  </c:multiLvlStrRef>
                </c15:cat>
              </c15:filteredCategoryTitle>
            </c:ext>
            <c:ext xmlns:c16="http://schemas.microsoft.com/office/drawing/2014/chart" uri="{C3380CC4-5D6E-409C-BE32-E72D297353CC}">
              <c16:uniqueId val="{00000002-0CF6-4FDB-992C-C3301253469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2"/>
        <c:axId val="915368544"/>
        <c:axId val="915366976"/>
      </c:barChart>
      <c:catAx>
        <c:axId val="915368544"/>
        <c:scaling>
          <c:orientation val="maxMin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915366976"/>
        <c:crosses val="autoZero"/>
        <c:auto val="1"/>
        <c:lblAlgn val="ctr"/>
        <c:lblOffset val="100"/>
        <c:noMultiLvlLbl val="0"/>
      </c:catAx>
      <c:valAx>
        <c:axId val="915366976"/>
        <c:scaling>
          <c:orientation val="minMax"/>
          <c:max val="1200"/>
          <c:min val="-1200"/>
        </c:scaling>
        <c:delete val="0"/>
        <c:axPos val="t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915368544"/>
        <c:crosses val="autoZero"/>
        <c:crossBetween val="between"/>
        <c:majorUnit val="400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sz="1000">
          <a:solidFill>
            <a:schemeClr val="tx1"/>
          </a:solidFill>
        </a:defRPr>
      </a:pPr>
      <a:endParaRPr lang="cs-CZ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List1!$A$1</c:f>
              <c:strCache>
                <c:ptCount val="1"/>
                <c:pt idx="0">
                  <c:v>Řada 1</c:v>
                </c:pt>
              </c:strCache>
            </c:strRef>
          </c:tx>
          <c:spPr>
            <a:solidFill>
              <a:srgbClr val="305983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30598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3717-4C2D-B900-AE90B97A7ECF}"/>
              </c:ext>
            </c:extLst>
          </c:dPt>
          <c:dPt>
            <c:idx val="1"/>
            <c:invertIfNegative val="0"/>
            <c:bubble3D val="0"/>
            <c:spPr>
              <a:solidFill>
                <a:srgbClr val="30598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3717-4C2D-B900-AE90B97A7ECF}"/>
              </c:ext>
            </c:extLst>
          </c:dPt>
          <c:dPt>
            <c:idx val="2"/>
            <c:invertIfNegative val="0"/>
            <c:bubble3D val="0"/>
            <c:spPr>
              <a:solidFill>
                <a:srgbClr val="30598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3717-4C2D-B900-AE90B97A7ECF}"/>
              </c:ext>
            </c:extLst>
          </c:dPt>
          <c:dPt>
            <c:idx val="8"/>
            <c:invertIfNegative val="0"/>
            <c:bubble3D val="0"/>
            <c:spPr>
              <a:solidFill>
                <a:srgbClr val="30598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6D3B-4A42-B391-6BFF08FA8D8C}"/>
              </c:ext>
            </c:extLst>
          </c:dPt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List1!$A$2:$A$15</c:f>
              <c:numCache>
                <c:formatCode>General</c:formatCode>
                <c:ptCount val="14"/>
                <c:pt idx="0">
                  <c:v>851.31522050270098</c:v>
                </c:pt>
                <c:pt idx="1">
                  <c:v>835.29607209008702</c:v>
                </c:pt>
                <c:pt idx="2">
                  <c:v>828.73524213780297</c:v>
                </c:pt>
                <c:pt idx="3">
                  <c:v>782.53249710137698</c:v>
                </c:pt>
                <c:pt idx="4">
                  <c:v>728.34324656040997</c:v>
                </c:pt>
                <c:pt idx="5">
                  <c:v>711.75820956072903</c:v>
                </c:pt>
                <c:pt idx="6">
                  <c:v>687.64190723321406</c:v>
                </c:pt>
                <c:pt idx="7">
                  <c:v>668.52399863984897</c:v>
                </c:pt>
                <c:pt idx="8">
                  <c:v>644.04405021411196</c:v>
                </c:pt>
                <c:pt idx="9">
                  <c:v>623.57958001290206</c:v>
                </c:pt>
                <c:pt idx="10">
                  <c:v>532.294511433313</c:v>
                </c:pt>
                <c:pt idx="11">
                  <c:v>519.98184669823604</c:v>
                </c:pt>
                <c:pt idx="12">
                  <c:v>355.11839999129802</c:v>
                </c:pt>
                <c:pt idx="13">
                  <c:v>232.46816713273401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CategoryTitle>
                <c15:cat>
                  <c:multiLvlStrRef>
                    <c:extLst>
                      <c:ext uri="{02D57815-91ED-43cb-92C2-25804820EDAC}">
                        <c15:formulaRef>
                          <c15:sqref>List1!#REF!</c15:sqref>
                        </c15:formulaRef>
                      </c:ext>
                    </c:extLst>
                  </c:multiLvlStrRef>
                </c15:cat>
              </c15:filteredCategoryTitle>
            </c:ext>
            <c:ext xmlns:c16="http://schemas.microsoft.com/office/drawing/2014/chart" uri="{C3380CC4-5D6E-409C-BE32-E72D297353CC}">
              <c16:uniqueId val="{00000006-3717-4C2D-B900-AE90B97A7EC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2"/>
        <c:axId val="915368544"/>
        <c:axId val="915366976"/>
      </c:barChart>
      <c:catAx>
        <c:axId val="915368544"/>
        <c:scaling>
          <c:orientation val="maxMin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915366976"/>
        <c:crosses val="autoZero"/>
        <c:auto val="1"/>
        <c:lblAlgn val="ctr"/>
        <c:lblOffset val="100"/>
        <c:noMultiLvlLbl val="0"/>
      </c:catAx>
      <c:valAx>
        <c:axId val="915366976"/>
        <c:scaling>
          <c:orientation val="minMax"/>
          <c:min val="0"/>
        </c:scaling>
        <c:delete val="0"/>
        <c:axPos val="t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91536854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sz="1000">
          <a:solidFill>
            <a:schemeClr val="tx1"/>
          </a:solidFill>
        </a:defRPr>
      </a:pPr>
      <a:endParaRPr lang="cs-CZ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265896097904626E-2"/>
          <c:y val="0.11216137656970669"/>
          <c:w val="0.91692139603581668"/>
          <c:h val="0.71344666460445894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rgbClr val="C00000"/>
            </a:solidFill>
            <a:ln w="19050">
              <a:solidFill>
                <a:srgbClr val="C00000"/>
              </a:solidFill>
            </a:ln>
            <a:effectLst/>
          </c:spPr>
          <c:invertIfNegative val="0"/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-5400000" spcFirstLastPara="1" vertOverflow="ellipsis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Sheet1!$A$2:$A$103</c:f>
              <c:numCache>
                <c:formatCode>m/d/yyyy</c:formatCode>
                <c:ptCount val="102"/>
                <c:pt idx="0">
                  <c:v>44197</c:v>
                </c:pt>
                <c:pt idx="1">
                  <c:v>44198</c:v>
                </c:pt>
                <c:pt idx="2">
                  <c:v>44199</c:v>
                </c:pt>
                <c:pt idx="3">
                  <c:v>44200</c:v>
                </c:pt>
                <c:pt idx="4">
                  <c:v>44201</c:v>
                </c:pt>
                <c:pt idx="5">
                  <c:v>44202</c:v>
                </c:pt>
                <c:pt idx="6">
                  <c:v>44203</c:v>
                </c:pt>
                <c:pt idx="7">
                  <c:v>44204</c:v>
                </c:pt>
                <c:pt idx="8">
                  <c:v>44205</c:v>
                </c:pt>
                <c:pt idx="9">
                  <c:v>44206</c:v>
                </c:pt>
                <c:pt idx="10">
                  <c:v>44207</c:v>
                </c:pt>
                <c:pt idx="11">
                  <c:v>44208</c:v>
                </c:pt>
                <c:pt idx="12">
                  <c:v>44209</c:v>
                </c:pt>
                <c:pt idx="13">
                  <c:v>44210</c:v>
                </c:pt>
                <c:pt idx="14">
                  <c:v>44211</c:v>
                </c:pt>
                <c:pt idx="15">
                  <c:v>44212</c:v>
                </c:pt>
                <c:pt idx="16">
                  <c:v>44213</c:v>
                </c:pt>
                <c:pt idx="17">
                  <c:v>44214</c:v>
                </c:pt>
                <c:pt idx="18">
                  <c:v>44215</c:v>
                </c:pt>
                <c:pt idx="19">
                  <c:v>44216</c:v>
                </c:pt>
                <c:pt idx="20">
                  <c:v>44217</c:v>
                </c:pt>
                <c:pt idx="21">
                  <c:v>44218</c:v>
                </c:pt>
                <c:pt idx="22">
                  <c:v>44219</c:v>
                </c:pt>
                <c:pt idx="23">
                  <c:v>44220</c:v>
                </c:pt>
                <c:pt idx="24">
                  <c:v>44221</c:v>
                </c:pt>
                <c:pt idx="25">
                  <c:v>44222</c:v>
                </c:pt>
                <c:pt idx="26">
                  <c:v>44223</c:v>
                </c:pt>
                <c:pt idx="27">
                  <c:v>44224</c:v>
                </c:pt>
                <c:pt idx="28">
                  <c:v>44225</c:v>
                </c:pt>
                <c:pt idx="29">
                  <c:v>44226</c:v>
                </c:pt>
                <c:pt idx="30">
                  <c:v>44227</c:v>
                </c:pt>
                <c:pt idx="31">
                  <c:v>44228</c:v>
                </c:pt>
                <c:pt idx="32">
                  <c:v>44229</c:v>
                </c:pt>
                <c:pt idx="33">
                  <c:v>44230</c:v>
                </c:pt>
                <c:pt idx="34">
                  <c:v>44231</c:v>
                </c:pt>
                <c:pt idx="35">
                  <c:v>44232</c:v>
                </c:pt>
                <c:pt idx="36">
                  <c:v>44233</c:v>
                </c:pt>
                <c:pt idx="37">
                  <c:v>44234</c:v>
                </c:pt>
                <c:pt idx="38">
                  <c:v>44235</c:v>
                </c:pt>
                <c:pt idx="39">
                  <c:v>44236</c:v>
                </c:pt>
                <c:pt idx="40">
                  <c:v>44237</c:v>
                </c:pt>
                <c:pt idx="41">
                  <c:v>44238</c:v>
                </c:pt>
                <c:pt idx="42">
                  <c:v>44239</c:v>
                </c:pt>
                <c:pt idx="43">
                  <c:v>44240</c:v>
                </c:pt>
                <c:pt idx="44">
                  <c:v>44241</c:v>
                </c:pt>
                <c:pt idx="45">
                  <c:v>44242</c:v>
                </c:pt>
                <c:pt idx="46">
                  <c:v>44243</c:v>
                </c:pt>
                <c:pt idx="47">
                  <c:v>44244</c:v>
                </c:pt>
                <c:pt idx="48">
                  <c:v>44245</c:v>
                </c:pt>
                <c:pt idx="49">
                  <c:v>44246</c:v>
                </c:pt>
                <c:pt idx="50">
                  <c:v>44247</c:v>
                </c:pt>
                <c:pt idx="51">
                  <c:v>44248</c:v>
                </c:pt>
                <c:pt idx="52">
                  <c:v>44249</c:v>
                </c:pt>
                <c:pt idx="53">
                  <c:v>44250</c:v>
                </c:pt>
                <c:pt idx="54">
                  <c:v>44251</c:v>
                </c:pt>
                <c:pt idx="55">
                  <c:v>44252</c:v>
                </c:pt>
                <c:pt idx="56">
                  <c:v>44253</c:v>
                </c:pt>
                <c:pt idx="57">
                  <c:v>44254</c:v>
                </c:pt>
                <c:pt idx="58">
                  <c:v>44255</c:v>
                </c:pt>
                <c:pt idx="59">
                  <c:v>44256</c:v>
                </c:pt>
                <c:pt idx="60">
                  <c:v>44257</c:v>
                </c:pt>
                <c:pt idx="61">
                  <c:v>44258</c:v>
                </c:pt>
                <c:pt idx="62">
                  <c:v>44259</c:v>
                </c:pt>
                <c:pt idx="63">
                  <c:v>44260</c:v>
                </c:pt>
                <c:pt idx="64">
                  <c:v>44261</c:v>
                </c:pt>
                <c:pt idx="65">
                  <c:v>44262</c:v>
                </c:pt>
                <c:pt idx="66">
                  <c:v>44263</c:v>
                </c:pt>
                <c:pt idx="67">
                  <c:v>44264</c:v>
                </c:pt>
                <c:pt idx="68">
                  <c:v>44265</c:v>
                </c:pt>
                <c:pt idx="69">
                  <c:v>44266</c:v>
                </c:pt>
                <c:pt idx="70">
                  <c:v>44267</c:v>
                </c:pt>
                <c:pt idx="71">
                  <c:v>44268</c:v>
                </c:pt>
                <c:pt idx="72">
                  <c:v>44269</c:v>
                </c:pt>
                <c:pt idx="73">
                  <c:v>44270</c:v>
                </c:pt>
                <c:pt idx="74">
                  <c:v>44271</c:v>
                </c:pt>
                <c:pt idx="75">
                  <c:v>44272</c:v>
                </c:pt>
                <c:pt idx="76">
                  <c:v>44273</c:v>
                </c:pt>
                <c:pt idx="77">
                  <c:v>44274</c:v>
                </c:pt>
                <c:pt idx="78">
                  <c:v>44275</c:v>
                </c:pt>
                <c:pt idx="79">
                  <c:v>44276</c:v>
                </c:pt>
                <c:pt idx="80">
                  <c:v>44277</c:v>
                </c:pt>
                <c:pt idx="81">
                  <c:v>44278</c:v>
                </c:pt>
                <c:pt idx="82">
                  <c:v>44279</c:v>
                </c:pt>
                <c:pt idx="83">
                  <c:v>44280</c:v>
                </c:pt>
                <c:pt idx="84">
                  <c:v>44281</c:v>
                </c:pt>
                <c:pt idx="85">
                  <c:v>44282</c:v>
                </c:pt>
                <c:pt idx="86">
                  <c:v>44283</c:v>
                </c:pt>
                <c:pt idx="87">
                  <c:v>44284</c:v>
                </c:pt>
                <c:pt idx="88">
                  <c:v>44285</c:v>
                </c:pt>
                <c:pt idx="89">
                  <c:v>44286</c:v>
                </c:pt>
                <c:pt idx="90">
                  <c:v>44287</c:v>
                </c:pt>
                <c:pt idx="91">
                  <c:v>44288</c:v>
                </c:pt>
                <c:pt idx="92">
                  <c:v>44289</c:v>
                </c:pt>
                <c:pt idx="93">
                  <c:v>44290</c:v>
                </c:pt>
                <c:pt idx="94">
                  <c:v>44291</c:v>
                </c:pt>
                <c:pt idx="95">
                  <c:v>44292</c:v>
                </c:pt>
                <c:pt idx="96">
                  <c:v>44293</c:v>
                </c:pt>
                <c:pt idx="97">
                  <c:v>44294</c:v>
                </c:pt>
                <c:pt idx="98">
                  <c:v>44295</c:v>
                </c:pt>
                <c:pt idx="99">
                  <c:v>44296</c:v>
                </c:pt>
                <c:pt idx="100">
                  <c:v>44297</c:v>
                </c:pt>
                <c:pt idx="101">
                  <c:v>44298</c:v>
                </c:pt>
              </c:numCache>
            </c:numRef>
          </c:cat>
          <c:val>
            <c:numRef>
              <c:f>Sheet1!$B$2:$B$103</c:f>
              <c:numCache>
                <c:formatCode>General</c:formatCode>
                <c:ptCount val="102"/>
                <c:pt idx="0">
                  <c:v>288</c:v>
                </c:pt>
                <c:pt idx="1">
                  <c:v>384</c:v>
                </c:pt>
                <c:pt idx="2">
                  <c:v>348</c:v>
                </c:pt>
                <c:pt idx="3">
                  <c:v>743</c:v>
                </c:pt>
                <c:pt idx="4">
                  <c:v>1259</c:v>
                </c:pt>
                <c:pt idx="5">
                  <c:v>932</c:v>
                </c:pt>
                <c:pt idx="6">
                  <c:v>1028</c:v>
                </c:pt>
                <c:pt idx="7">
                  <c:v>824</c:v>
                </c:pt>
                <c:pt idx="8">
                  <c:v>453</c:v>
                </c:pt>
                <c:pt idx="9">
                  <c:v>329</c:v>
                </c:pt>
                <c:pt idx="10">
                  <c:v>496</c:v>
                </c:pt>
                <c:pt idx="11">
                  <c:v>731</c:v>
                </c:pt>
                <c:pt idx="12">
                  <c:v>593</c:v>
                </c:pt>
                <c:pt idx="13">
                  <c:v>390</c:v>
                </c:pt>
                <c:pt idx="14">
                  <c:v>484</c:v>
                </c:pt>
                <c:pt idx="15">
                  <c:v>313</c:v>
                </c:pt>
                <c:pt idx="16">
                  <c:v>130</c:v>
                </c:pt>
                <c:pt idx="17">
                  <c:v>280</c:v>
                </c:pt>
                <c:pt idx="18">
                  <c:v>502</c:v>
                </c:pt>
                <c:pt idx="19">
                  <c:v>461</c:v>
                </c:pt>
                <c:pt idx="20">
                  <c:v>220</c:v>
                </c:pt>
                <c:pt idx="21">
                  <c:v>443</c:v>
                </c:pt>
                <c:pt idx="22">
                  <c:v>226</c:v>
                </c:pt>
                <c:pt idx="23">
                  <c:v>130</c:v>
                </c:pt>
                <c:pt idx="24">
                  <c:v>299</c:v>
                </c:pt>
                <c:pt idx="25">
                  <c:v>390</c:v>
                </c:pt>
                <c:pt idx="26">
                  <c:v>331</c:v>
                </c:pt>
                <c:pt idx="27">
                  <c:v>216</c:v>
                </c:pt>
                <c:pt idx="28">
                  <c:v>265</c:v>
                </c:pt>
                <c:pt idx="29">
                  <c:v>207</c:v>
                </c:pt>
                <c:pt idx="30">
                  <c:v>86</c:v>
                </c:pt>
                <c:pt idx="31">
                  <c:v>241</c:v>
                </c:pt>
                <c:pt idx="32">
                  <c:v>274</c:v>
                </c:pt>
                <c:pt idx="33">
                  <c:v>250</c:v>
                </c:pt>
                <c:pt idx="34">
                  <c:v>295</c:v>
                </c:pt>
                <c:pt idx="35">
                  <c:v>230</c:v>
                </c:pt>
                <c:pt idx="36">
                  <c:v>177</c:v>
                </c:pt>
                <c:pt idx="37">
                  <c:v>61</c:v>
                </c:pt>
                <c:pt idx="38">
                  <c:v>140</c:v>
                </c:pt>
                <c:pt idx="39">
                  <c:v>274</c:v>
                </c:pt>
                <c:pt idx="40">
                  <c:v>246</c:v>
                </c:pt>
                <c:pt idx="41">
                  <c:v>187</c:v>
                </c:pt>
                <c:pt idx="42">
                  <c:v>227</c:v>
                </c:pt>
                <c:pt idx="43">
                  <c:v>133</c:v>
                </c:pt>
                <c:pt idx="44">
                  <c:v>72</c:v>
                </c:pt>
                <c:pt idx="45">
                  <c:v>215</c:v>
                </c:pt>
                <c:pt idx="46">
                  <c:v>300</c:v>
                </c:pt>
                <c:pt idx="47">
                  <c:v>239</c:v>
                </c:pt>
                <c:pt idx="48">
                  <c:v>314</c:v>
                </c:pt>
                <c:pt idx="49">
                  <c:v>270</c:v>
                </c:pt>
                <c:pt idx="50">
                  <c:v>223</c:v>
                </c:pt>
                <c:pt idx="51">
                  <c:v>126</c:v>
                </c:pt>
                <c:pt idx="52">
                  <c:v>249</c:v>
                </c:pt>
                <c:pt idx="53">
                  <c:v>428</c:v>
                </c:pt>
                <c:pt idx="54">
                  <c:v>403</c:v>
                </c:pt>
                <c:pt idx="55">
                  <c:v>374</c:v>
                </c:pt>
                <c:pt idx="56">
                  <c:v>370</c:v>
                </c:pt>
                <c:pt idx="57">
                  <c:v>328</c:v>
                </c:pt>
                <c:pt idx="58">
                  <c:v>106</c:v>
                </c:pt>
                <c:pt idx="59">
                  <c:v>322</c:v>
                </c:pt>
                <c:pt idx="60">
                  <c:v>463</c:v>
                </c:pt>
                <c:pt idx="61">
                  <c:v>473</c:v>
                </c:pt>
                <c:pt idx="62">
                  <c:v>380</c:v>
                </c:pt>
                <c:pt idx="63">
                  <c:v>308</c:v>
                </c:pt>
                <c:pt idx="64">
                  <c:v>408</c:v>
                </c:pt>
                <c:pt idx="65">
                  <c:v>166</c:v>
                </c:pt>
                <c:pt idx="66">
                  <c:v>301</c:v>
                </c:pt>
                <c:pt idx="67">
                  <c:v>453</c:v>
                </c:pt>
                <c:pt idx="68">
                  <c:v>498</c:v>
                </c:pt>
                <c:pt idx="69">
                  <c:v>361</c:v>
                </c:pt>
                <c:pt idx="70">
                  <c:v>548</c:v>
                </c:pt>
                <c:pt idx="71">
                  <c:v>380</c:v>
                </c:pt>
                <c:pt idx="72">
                  <c:v>105</c:v>
                </c:pt>
                <c:pt idx="73">
                  <c:v>308</c:v>
                </c:pt>
                <c:pt idx="74">
                  <c:v>544</c:v>
                </c:pt>
                <c:pt idx="75">
                  <c:v>466</c:v>
                </c:pt>
                <c:pt idx="76">
                  <c:v>393</c:v>
                </c:pt>
                <c:pt idx="77">
                  <c:v>331</c:v>
                </c:pt>
                <c:pt idx="78">
                  <c:v>279</c:v>
                </c:pt>
                <c:pt idx="79">
                  <c:v>122</c:v>
                </c:pt>
                <c:pt idx="80">
                  <c:v>236</c:v>
                </c:pt>
                <c:pt idx="81">
                  <c:v>510</c:v>
                </c:pt>
                <c:pt idx="82">
                  <c:v>428</c:v>
                </c:pt>
                <c:pt idx="83">
                  <c:v>371</c:v>
                </c:pt>
                <c:pt idx="84">
                  <c:v>341</c:v>
                </c:pt>
                <c:pt idx="85">
                  <c:v>299</c:v>
                </c:pt>
                <c:pt idx="86">
                  <c:v>138</c:v>
                </c:pt>
                <c:pt idx="87">
                  <c:v>267</c:v>
                </c:pt>
                <c:pt idx="88">
                  <c:v>543</c:v>
                </c:pt>
                <c:pt idx="89">
                  <c:v>393</c:v>
                </c:pt>
                <c:pt idx="90">
                  <c:v>501</c:v>
                </c:pt>
                <c:pt idx="91">
                  <c:v>257</c:v>
                </c:pt>
                <c:pt idx="92">
                  <c:v>176</c:v>
                </c:pt>
                <c:pt idx="93">
                  <c:v>151</c:v>
                </c:pt>
                <c:pt idx="94">
                  <c:v>103</c:v>
                </c:pt>
                <c:pt idx="95">
                  <c:v>178</c:v>
                </c:pt>
                <c:pt idx="96">
                  <c:v>501</c:v>
                </c:pt>
                <c:pt idx="97">
                  <c:v>398</c:v>
                </c:pt>
                <c:pt idx="98">
                  <c:v>303</c:v>
                </c:pt>
                <c:pt idx="99">
                  <c:v>235</c:v>
                </c:pt>
                <c:pt idx="100">
                  <c:v>86</c:v>
                </c:pt>
                <c:pt idx="101">
                  <c:v>188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D9B-4FBB-A2AC-E8BB2DFAE1E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417147840"/>
        <c:axId val="419321824"/>
      </c:barChart>
      <c:dateAx>
        <c:axId val="417147840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low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19321824"/>
        <c:crosses val="autoZero"/>
        <c:auto val="1"/>
        <c:lblOffset val="100"/>
        <c:baseTimeUnit val="days"/>
        <c:majorUnit val="2"/>
        <c:majorTimeUnit val="days"/>
      </c:dateAx>
      <c:valAx>
        <c:axId val="419321824"/>
        <c:scaling>
          <c:orientation val="minMax"/>
          <c:max val="2000"/>
          <c:min val="0"/>
        </c:scaling>
        <c:delete val="0"/>
        <c:axPos val="l"/>
        <c:numFmt formatCode="#,##0" sourceLinked="0"/>
        <c:majorTickMark val="out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17147840"/>
        <c:crosses val="autoZero"/>
        <c:crossBetween val="between"/>
        <c:majorUnit val="500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cs-CZ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2658983667020704E-2"/>
          <c:y val="0.10271625430964779"/>
          <c:w val="0.91692139603581668"/>
          <c:h val="0.71344666460445894"/>
        </c:manualLayout>
      </c:layout>
      <c:barChart>
        <c:barDir val="col"/>
        <c:grouping val="clustered"/>
        <c:varyColors val="0"/>
        <c:ser>
          <c:idx val="0"/>
          <c:order val="0"/>
          <c:tx>
            <c:v>65+</c:v>
          </c:tx>
          <c:spPr>
            <a:solidFill>
              <a:srgbClr val="C00000"/>
            </a:solidFill>
            <a:ln w="19050">
              <a:solidFill>
                <a:srgbClr val="C00000"/>
              </a:solidFill>
            </a:ln>
            <a:effectLst/>
          </c:spPr>
          <c:invertIfNegative val="0"/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-5400000" spcFirstLastPara="1" vertOverflow="ellipsis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Sheet1!$A$2:$A$205</c:f>
              <c:numCache>
                <c:formatCode>m/d/yyyy</c:formatCode>
                <c:ptCount val="204"/>
                <c:pt idx="0">
                  <c:v>44197</c:v>
                </c:pt>
                <c:pt idx="1">
                  <c:v>44198</c:v>
                </c:pt>
                <c:pt idx="2">
                  <c:v>44199</c:v>
                </c:pt>
                <c:pt idx="3">
                  <c:v>44200</c:v>
                </c:pt>
                <c:pt idx="4">
                  <c:v>44201</c:v>
                </c:pt>
                <c:pt idx="5">
                  <c:v>44202</c:v>
                </c:pt>
                <c:pt idx="6">
                  <c:v>44203</c:v>
                </c:pt>
                <c:pt idx="7">
                  <c:v>44204</c:v>
                </c:pt>
                <c:pt idx="8">
                  <c:v>44205</c:v>
                </c:pt>
                <c:pt idx="9">
                  <c:v>44206</c:v>
                </c:pt>
                <c:pt idx="10">
                  <c:v>44207</c:v>
                </c:pt>
                <c:pt idx="11">
                  <c:v>44208</c:v>
                </c:pt>
                <c:pt idx="12">
                  <c:v>44209</c:v>
                </c:pt>
                <c:pt idx="13">
                  <c:v>44210</c:v>
                </c:pt>
                <c:pt idx="14">
                  <c:v>44211</c:v>
                </c:pt>
                <c:pt idx="15">
                  <c:v>44212</c:v>
                </c:pt>
                <c:pt idx="16">
                  <c:v>44213</c:v>
                </c:pt>
                <c:pt idx="17">
                  <c:v>44214</c:v>
                </c:pt>
                <c:pt idx="18">
                  <c:v>44215</c:v>
                </c:pt>
                <c:pt idx="19">
                  <c:v>44216</c:v>
                </c:pt>
                <c:pt idx="20">
                  <c:v>44217</c:v>
                </c:pt>
                <c:pt idx="21">
                  <c:v>44218</c:v>
                </c:pt>
                <c:pt idx="22">
                  <c:v>44219</c:v>
                </c:pt>
                <c:pt idx="23">
                  <c:v>44220</c:v>
                </c:pt>
                <c:pt idx="24">
                  <c:v>44221</c:v>
                </c:pt>
                <c:pt idx="25">
                  <c:v>44222</c:v>
                </c:pt>
                <c:pt idx="26">
                  <c:v>44223</c:v>
                </c:pt>
                <c:pt idx="27">
                  <c:v>44224</c:v>
                </c:pt>
                <c:pt idx="28">
                  <c:v>44225</c:v>
                </c:pt>
                <c:pt idx="29">
                  <c:v>44226</c:v>
                </c:pt>
                <c:pt idx="30">
                  <c:v>44227</c:v>
                </c:pt>
                <c:pt idx="31">
                  <c:v>44228</c:v>
                </c:pt>
                <c:pt idx="32">
                  <c:v>44229</c:v>
                </c:pt>
                <c:pt idx="33">
                  <c:v>44230</c:v>
                </c:pt>
                <c:pt idx="34">
                  <c:v>44231</c:v>
                </c:pt>
                <c:pt idx="35">
                  <c:v>44232</c:v>
                </c:pt>
                <c:pt idx="36">
                  <c:v>44233</c:v>
                </c:pt>
                <c:pt idx="37">
                  <c:v>44234</c:v>
                </c:pt>
                <c:pt idx="38">
                  <c:v>44235</c:v>
                </c:pt>
                <c:pt idx="39">
                  <c:v>44236</c:v>
                </c:pt>
                <c:pt idx="40">
                  <c:v>44237</c:v>
                </c:pt>
                <c:pt idx="41">
                  <c:v>44238</c:v>
                </c:pt>
                <c:pt idx="42">
                  <c:v>44239</c:v>
                </c:pt>
                <c:pt idx="43">
                  <c:v>44240</c:v>
                </c:pt>
                <c:pt idx="44">
                  <c:v>44241</c:v>
                </c:pt>
                <c:pt idx="45">
                  <c:v>44242</c:v>
                </c:pt>
                <c:pt idx="46">
                  <c:v>44243</c:v>
                </c:pt>
                <c:pt idx="47">
                  <c:v>44244</c:v>
                </c:pt>
                <c:pt idx="48">
                  <c:v>44245</c:v>
                </c:pt>
                <c:pt idx="49">
                  <c:v>44246</c:v>
                </c:pt>
                <c:pt idx="50">
                  <c:v>44247</c:v>
                </c:pt>
                <c:pt idx="51">
                  <c:v>44248</c:v>
                </c:pt>
                <c:pt idx="52">
                  <c:v>44249</c:v>
                </c:pt>
                <c:pt idx="53">
                  <c:v>44250</c:v>
                </c:pt>
                <c:pt idx="54">
                  <c:v>44251</c:v>
                </c:pt>
                <c:pt idx="55">
                  <c:v>44252</c:v>
                </c:pt>
                <c:pt idx="56">
                  <c:v>44253</c:v>
                </c:pt>
                <c:pt idx="57">
                  <c:v>44254</c:v>
                </c:pt>
                <c:pt idx="58">
                  <c:v>44255</c:v>
                </c:pt>
                <c:pt idx="59">
                  <c:v>44256</c:v>
                </c:pt>
                <c:pt idx="60">
                  <c:v>44257</c:v>
                </c:pt>
                <c:pt idx="61">
                  <c:v>44258</c:v>
                </c:pt>
                <c:pt idx="62">
                  <c:v>44259</c:v>
                </c:pt>
                <c:pt idx="63">
                  <c:v>44260</c:v>
                </c:pt>
                <c:pt idx="64">
                  <c:v>44261</c:v>
                </c:pt>
                <c:pt idx="65">
                  <c:v>44262</c:v>
                </c:pt>
                <c:pt idx="66">
                  <c:v>44263</c:v>
                </c:pt>
                <c:pt idx="67">
                  <c:v>44264</c:v>
                </c:pt>
                <c:pt idx="68">
                  <c:v>44265</c:v>
                </c:pt>
                <c:pt idx="69">
                  <c:v>44266</c:v>
                </c:pt>
                <c:pt idx="70">
                  <c:v>44267</c:v>
                </c:pt>
                <c:pt idx="71">
                  <c:v>44268</c:v>
                </c:pt>
                <c:pt idx="72">
                  <c:v>44269</c:v>
                </c:pt>
                <c:pt idx="73">
                  <c:v>44270</c:v>
                </c:pt>
                <c:pt idx="74">
                  <c:v>44271</c:v>
                </c:pt>
                <c:pt idx="75">
                  <c:v>44272</c:v>
                </c:pt>
                <c:pt idx="76">
                  <c:v>44273</c:v>
                </c:pt>
                <c:pt idx="77">
                  <c:v>44274</c:v>
                </c:pt>
                <c:pt idx="78">
                  <c:v>44275</c:v>
                </c:pt>
                <c:pt idx="79">
                  <c:v>44276</c:v>
                </c:pt>
                <c:pt idx="80">
                  <c:v>44277</c:v>
                </c:pt>
                <c:pt idx="81">
                  <c:v>44278</c:v>
                </c:pt>
                <c:pt idx="82">
                  <c:v>44279</c:v>
                </c:pt>
                <c:pt idx="83">
                  <c:v>44280</c:v>
                </c:pt>
                <c:pt idx="84">
                  <c:v>44281</c:v>
                </c:pt>
                <c:pt idx="85">
                  <c:v>44282</c:v>
                </c:pt>
                <c:pt idx="86">
                  <c:v>44283</c:v>
                </c:pt>
                <c:pt idx="87">
                  <c:v>44284</c:v>
                </c:pt>
                <c:pt idx="88">
                  <c:v>44285</c:v>
                </c:pt>
                <c:pt idx="89">
                  <c:v>44286</c:v>
                </c:pt>
                <c:pt idx="90">
                  <c:v>44287</c:v>
                </c:pt>
                <c:pt idx="91">
                  <c:v>44288</c:v>
                </c:pt>
                <c:pt idx="92">
                  <c:v>44289</c:v>
                </c:pt>
                <c:pt idx="93">
                  <c:v>44290</c:v>
                </c:pt>
                <c:pt idx="94">
                  <c:v>44291</c:v>
                </c:pt>
                <c:pt idx="95">
                  <c:v>44292</c:v>
                </c:pt>
                <c:pt idx="96">
                  <c:v>44293</c:v>
                </c:pt>
                <c:pt idx="97">
                  <c:v>44294</c:v>
                </c:pt>
                <c:pt idx="98">
                  <c:v>44295</c:v>
                </c:pt>
                <c:pt idx="99">
                  <c:v>44296</c:v>
                </c:pt>
                <c:pt idx="100">
                  <c:v>44297</c:v>
                </c:pt>
                <c:pt idx="101">
                  <c:v>44298</c:v>
                </c:pt>
              </c:numCache>
            </c:numRef>
          </c:cat>
          <c:val>
            <c:numRef>
              <c:f>Sheet1!$B$2:$B$205</c:f>
              <c:numCache>
                <c:formatCode>General</c:formatCode>
                <c:ptCount val="204"/>
                <c:pt idx="0">
                  <c:v>755</c:v>
                </c:pt>
                <c:pt idx="1">
                  <c:v>1085</c:v>
                </c:pt>
                <c:pt idx="2">
                  <c:v>1163</c:v>
                </c:pt>
                <c:pt idx="3">
                  <c:v>2413</c:v>
                </c:pt>
                <c:pt idx="4">
                  <c:v>3136</c:v>
                </c:pt>
                <c:pt idx="5">
                  <c:v>3163</c:v>
                </c:pt>
                <c:pt idx="6">
                  <c:v>2944</c:v>
                </c:pt>
                <c:pt idx="7">
                  <c:v>2665</c:v>
                </c:pt>
                <c:pt idx="8">
                  <c:v>1664</c:v>
                </c:pt>
                <c:pt idx="9">
                  <c:v>813</c:v>
                </c:pt>
                <c:pt idx="10">
                  <c:v>1860</c:v>
                </c:pt>
                <c:pt idx="11">
                  <c:v>2027</c:v>
                </c:pt>
                <c:pt idx="12">
                  <c:v>2008</c:v>
                </c:pt>
                <c:pt idx="13">
                  <c:v>1496</c:v>
                </c:pt>
                <c:pt idx="14">
                  <c:v>1772</c:v>
                </c:pt>
                <c:pt idx="15">
                  <c:v>921</c:v>
                </c:pt>
                <c:pt idx="16">
                  <c:v>507</c:v>
                </c:pt>
                <c:pt idx="17">
                  <c:v>1340</c:v>
                </c:pt>
                <c:pt idx="18">
                  <c:v>1594</c:v>
                </c:pt>
                <c:pt idx="19">
                  <c:v>1487</c:v>
                </c:pt>
                <c:pt idx="20">
                  <c:v>1326</c:v>
                </c:pt>
                <c:pt idx="21">
                  <c:v>1478</c:v>
                </c:pt>
                <c:pt idx="22">
                  <c:v>723</c:v>
                </c:pt>
                <c:pt idx="23">
                  <c:v>411</c:v>
                </c:pt>
                <c:pt idx="24">
                  <c:v>1239</c:v>
                </c:pt>
                <c:pt idx="25">
                  <c:v>1411</c:v>
                </c:pt>
                <c:pt idx="26">
                  <c:v>1444</c:v>
                </c:pt>
                <c:pt idx="27">
                  <c:v>1327</c:v>
                </c:pt>
                <c:pt idx="28">
                  <c:v>1333</c:v>
                </c:pt>
                <c:pt idx="29">
                  <c:v>665</c:v>
                </c:pt>
                <c:pt idx="30">
                  <c:v>449</c:v>
                </c:pt>
                <c:pt idx="31">
                  <c:v>1202</c:v>
                </c:pt>
                <c:pt idx="32">
                  <c:v>1438</c:v>
                </c:pt>
                <c:pt idx="33">
                  <c:v>1432</c:v>
                </c:pt>
                <c:pt idx="34">
                  <c:v>1328</c:v>
                </c:pt>
                <c:pt idx="35">
                  <c:v>1412</c:v>
                </c:pt>
                <c:pt idx="36">
                  <c:v>771</c:v>
                </c:pt>
                <c:pt idx="37">
                  <c:v>448</c:v>
                </c:pt>
                <c:pt idx="38">
                  <c:v>1122</c:v>
                </c:pt>
                <c:pt idx="39">
                  <c:v>1466</c:v>
                </c:pt>
                <c:pt idx="40">
                  <c:v>1383</c:v>
                </c:pt>
                <c:pt idx="41">
                  <c:v>1387</c:v>
                </c:pt>
                <c:pt idx="42">
                  <c:v>1328</c:v>
                </c:pt>
                <c:pt idx="43">
                  <c:v>728</c:v>
                </c:pt>
                <c:pt idx="44">
                  <c:v>457</c:v>
                </c:pt>
                <c:pt idx="45">
                  <c:v>1302</c:v>
                </c:pt>
                <c:pt idx="46">
                  <c:v>1761</c:v>
                </c:pt>
                <c:pt idx="47">
                  <c:v>1459</c:v>
                </c:pt>
                <c:pt idx="48">
                  <c:v>1600</c:v>
                </c:pt>
                <c:pt idx="49">
                  <c:v>1717</c:v>
                </c:pt>
                <c:pt idx="50">
                  <c:v>945</c:v>
                </c:pt>
                <c:pt idx="51">
                  <c:v>581</c:v>
                </c:pt>
                <c:pt idx="52">
                  <c:v>1633</c:v>
                </c:pt>
                <c:pt idx="53">
                  <c:v>2109</c:v>
                </c:pt>
                <c:pt idx="54">
                  <c:v>1927</c:v>
                </c:pt>
                <c:pt idx="55">
                  <c:v>2007</c:v>
                </c:pt>
                <c:pt idx="56">
                  <c:v>2094</c:v>
                </c:pt>
                <c:pt idx="57">
                  <c:v>1051</c:v>
                </c:pt>
                <c:pt idx="58">
                  <c:v>657</c:v>
                </c:pt>
                <c:pt idx="59">
                  <c:v>1851</c:v>
                </c:pt>
                <c:pt idx="60">
                  <c:v>2400</c:v>
                </c:pt>
                <c:pt idx="61">
                  <c:v>2168</c:v>
                </c:pt>
                <c:pt idx="62">
                  <c:v>2054</c:v>
                </c:pt>
                <c:pt idx="63">
                  <c:v>1878</c:v>
                </c:pt>
                <c:pt idx="64">
                  <c:v>1311</c:v>
                </c:pt>
                <c:pt idx="65">
                  <c:v>645</c:v>
                </c:pt>
                <c:pt idx="66">
                  <c:v>1544</c:v>
                </c:pt>
                <c:pt idx="67">
                  <c:v>1984</c:v>
                </c:pt>
                <c:pt idx="68">
                  <c:v>2017</c:v>
                </c:pt>
                <c:pt idx="69">
                  <c:v>1628</c:v>
                </c:pt>
                <c:pt idx="70">
                  <c:v>2248</c:v>
                </c:pt>
                <c:pt idx="71">
                  <c:v>980</c:v>
                </c:pt>
                <c:pt idx="72">
                  <c:v>542</c:v>
                </c:pt>
                <c:pt idx="73">
                  <c:v>1625</c:v>
                </c:pt>
                <c:pt idx="74">
                  <c:v>2052</c:v>
                </c:pt>
                <c:pt idx="75">
                  <c:v>1788</c:v>
                </c:pt>
                <c:pt idx="76">
                  <c:v>1586</c:v>
                </c:pt>
                <c:pt idx="77">
                  <c:v>1430</c:v>
                </c:pt>
                <c:pt idx="78">
                  <c:v>843</c:v>
                </c:pt>
                <c:pt idx="79">
                  <c:v>440</c:v>
                </c:pt>
                <c:pt idx="80">
                  <c:v>1212</c:v>
                </c:pt>
                <c:pt idx="81">
                  <c:v>1623</c:v>
                </c:pt>
                <c:pt idx="82">
                  <c:v>1319</c:v>
                </c:pt>
                <c:pt idx="83">
                  <c:v>1289</c:v>
                </c:pt>
                <c:pt idx="84">
                  <c:v>1176</c:v>
                </c:pt>
                <c:pt idx="85">
                  <c:v>642</c:v>
                </c:pt>
                <c:pt idx="86">
                  <c:v>326</c:v>
                </c:pt>
                <c:pt idx="87">
                  <c:v>1117</c:v>
                </c:pt>
                <c:pt idx="88">
                  <c:v>1294</c:v>
                </c:pt>
                <c:pt idx="89">
                  <c:v>1198</c:v>
                </c:pt>
                <c:pt idx="90">
                  <c:v>995</c:v>
                </c:pt>
                <c:pt idx="91">
                  <c:v>550</c:v>
                </c:pt>
                <c:pt idx="92">
                  <c:v>380</c:v>
                </c:pt>
                <c:pt idx="93">
                  <c:v>329</c:v>
                </c:pt>
                <c:pt idx="94">
                  <c:v>291</c:v>
                </c:pt>
                <c:pt idx="95">
                  <c:v>816</c:v>
                </c:pt>
                <c:pt idx="96">
                  <c:v>981</c:v>
                </c:pt>
                <c:pt idx="97">
                  <c:v>780</c:v>
                </c:pt>
                <c:pt idx="98">
                  <c:v>718</c:v>
                </c:pt>
                <c:pt idx="99">
                  <c:v>359</c:v>
                </c:pt>
                <c:pt idx="100">
                  <c:v>199</c:v>
                </c:pt>
                <c:pt idx="101">
                  <c:v>574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460-4A3A-91E4-DB37DB986E1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417147840"/>
        <c:axId val="419321824"/>
      </c:barChart>
      <c:dateAx>
        <c:axId val="417147840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low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19321824"/>
        <c:crosses val="autoZero"/>
        <c:auto val="1"/>
        <c:lblOffset val="100"/>
        <c:baseTimeUnit val="days"/>
        <c:majorUnit val="1"/>
        <c:majorTimeUnit val="days"/>
      </c:dateAx>
      <c:valAx>
        <c:axId val="419321824"/>
        <c:scaling>
          <c:orientation val="minMax"/>
          <c:max val="4500"/>
        </c:scaling>
        <c:delete val="0"/>
        <c:axPos val="l"/>
        <c:numFmt formatCode="#,##0" sourceLinked="0"/>
        <c:majorTickMark val="out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1714784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cs-CZ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8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0.131</cdr:x>
      <cdr:y>0.07386</cdr:y>
    </cdr:from>
    <cdr:to>
      <cdr:x>0.52762</cdr:x>
      <cdr:y>0.53331</cdr:y>
    </cdr:to>
    <cdr:sp macro="" textlink="">
      <cdr:nvSpPr>
        <cdr:cNvPr id="7" name="TextovéPole 6">
          <a:extLst xmlns:a="http://schemas.openxmlformats.org/drawingml/2006/main">
            <a:ext uri="{FF2B5EF4-FFF2-40B4-BE49-F238E27FC236}">
              <a16:creationId xmlns:a16="http://schemas.microsoft.com/office/drawing/2014/main" id="{25102C19-C8AD-4006-A336-4A700ABDDE88}"/>
            </a:ext>
          </a:extLst>
        </cdr:cNvPr>
        <cdr:cNvSpPr txBox="1"/>
      </cdr:nvSpPr>
      <cdr:spPr>
        <a:xfrm xmlns:a="http://schemas.openxmlformats.org/drawingml/2006/main">
          <a:off x="1478256" y="431342"/>
          <a:ext cx="4475747" cy="2683042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cs-CZ" sz="1600" b="1" dirty="0">
              <a:solidFill>
                <a:srgbClr val="D31145"/>
              </a:solidFill>
            </a:rPr>
            <a:t>Březen 		1 133 694</a:t>
          </a:r>
        </a:p>
        <a:p xmlns:a="http://schemas.openxmlformats.org/drawingml/2006/main">
          <a:r>
            <a:rPr lang="cs-CZ" sz="1600" dirty="0" err="1"/>
            <a:t>Pfizer</a:t>
          </a:r>
          <a:r>
            <a:rPr lang="cs-CZ" sz="1600" dirty="0"/>
            <a:t> 		707 850</a:t>
          </a:r>
        </a:p>
        <a:p xmlns:a="http://schemas.openxmlformats.org/drawingml/2006/main">
          <a:r>
            <a:rPr lang="cs-CZ" sz="1600" dirty="0"/>
            <a:t>Moderna		147 600</a:t>
          </a:r>
        </a:p>
        <a:p xmlns:a="http://schemas.openxmlformats.org/drawingml/2006/main">
          <a:r>
            <a:rPr lang="cs-CZ" sz="1600" dirty="0"/>
            <a:t>AstraZeneca	278 244</a:t>
          </a:r>
        </a:p>
        <a:p xmlns:a="http://schemas.openxmlformats.org/drawingml/2006/main">
          <a:endParaRPr lang="cs-CZ" sz="1600" dirty="0"/>
        </a:p>
        <a:p xmlns:a="http://schemas.openxmlformats.org/drawingml/2006/main">
          <a:r>
            <a:rPr lang="cs-CZ" sz="1600" b="1" dirty="0">
              <a:solidFill>
                <a:srgbClr val="D62051"/>
              </a:solidFill>
            </a:rPr>
            <a:t>Duben	</a:t>
          </a:r>
          <a:r>
            <a:rPr lang="cs-CZ" sz="1600" dirty="0">
              <a:solidFill>
                <a:srgbClr val="D62051"/>
              </a:solidFill>
            </a:rPr>
            <a:t>	</a:t>
          </a:r>
          <a:r>
            <a:rPr lang="cs-CZ" sz="1600" b="1" dirty="0">
              <a:solidFill>
                <a:srgbClr val="D62051"/>
              </a:solidFill>
            </a:rPr>
            <a:t>2 120 797</a:t>
          </a:r>
        </a:p>
        <a:p xmlns:a="http://schemas.openxmlformats.org/drawingml/2006/main">
          <a:r>
            <a:rPr lang="cs-CZ" sz="1600" dirty="0" err="1"/>
            <a:t>Pfizer</a:t>
          </a:r>
          <a:r>
            <a:rPr lang="cs-CZ" sz="1600" dirty="0"/>
            <a:t>		1 145 430</a:t>
          </a:r>
        </a:p>
        <a:p xmlns:a="http://schemas.openxmlformats.org/drawingml/2006/main">
          <a:r>
            <a:rPr lang="cs-CZ" sz="1600" dirty="0"/>
            <a:t>Moderna		276 600</a:t>
          </a:r>
        </a:p>
        <a:p xmlns:a="http://schemas.openxmlformats.org/drawingml/2006/main">
          <a:r>
            <a:rPr lang="cs-CZ" sz="1600" dirty="0"/>
            <a:t>AstraZeneca	400 000 ?</a:t>
          </a:r>
        </a:p>
        <a:p xmlns:a="http://schemas.openxmlformats.org/drawingml/2006/main">
          <a:endParaRPr lang="cs-CZ" dirty="0"/>
        </a:p>
        <a:p xmlns:a="http://schemas.openxmlformats.org/drawingml/2006/main">
          <a:endParaRPr lang="cs-CZ" sz="1100" dirty="0"/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Zástupný symbol pro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8F9534-E31E-47A6-B3B5-39567348889D}" type="datetimeFigureOut">
              <a:rPr lang="cs-CZ" smtClean="0"/>
              <a:t>13.04.2021</a:t>
            </a:fld>
            <a:endParaRPr lang="cs-CZ"/>
          </a:p>
        </p:txBody>
      </p:sp>
      <p:sp>
        <p:nvSpPr>
          <p:cNvPr id="4" name="Zástupný symbol pro obrázek snímk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Zástupný symbol pro poznámk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3B4F48-45DA-4A93-94D7-4559DBB1A6C9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6127701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418359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147404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B43135-FA3B-4439-9778-AB2E228C4C5C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865260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240729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538381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115229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976535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417302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5425702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2841357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492757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673077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7100375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4271088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160440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7398679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846494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960831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673799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946911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402AD0F-0DC9-4FF9-A1AD-81BDA829852F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244503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402AD0F-0DC9-4FF9-A1AD-81BDA829852F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26952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C3584CE-9EBC-AD46-8819-745BF0C92CFB}" type="slidenum">
              <a:rPr kumimoji="0" lang="en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859341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812425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573510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tmp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2.xml"/><Relationship Id="rId6" Type="http://schemas.openxmlformats.org/officeDocument/2006/relationships/image" Target="../media/image5.svg"/><Relationship Id="rId5" Type="http://schemas.openxmlformats.org/officeDocument/2006/relationships/image" Target="../media/image11.png"/><Relationship Id="rId4" Type="http://schemas.openxmlformats.org/officeDocument/2006/relationships/image" Target="../media/image8.svg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2.xml"/><Relationship Id="rId4" Type="http://schemas.openxmlformats.org/officeDocument/2006/relationships/image" Target="../media/image2.emf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mp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14.svg"/><Relationship Id="rId5" Type="http://schemas.openxmlformats.org/officeDocument/2006/relationships/image" Target="../media/image11.png"/><Relationship Id="rId4" Type="http://schemas.openxmlformats.org/officeDocument/2006/relationships/image" Target="../media/image12.sv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14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14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14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12.sv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14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14.svg"/><Relationship Id="rId5" Type="http://schemas.openxmlformats.org/officeDocument/2006/relationships/image" Target="../media/image11.png"/><Relationship Id="rId4" Type="http://schemas.openxmlformats.org/officeDocument/2006/relationships/image" Target="../media/image12.sv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mp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14.svg"/><Relationship Id="rId5" Type="http://schemas.openxmlformats.org/officeDocument/2006/relationships/image" Target="../media/image11.png"/><Relationship Id="rId4" Type="http://schemas.openxmlformats.org/officeDocument/2006/relationships/image" Target="../media/image12.sv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14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14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14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14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14.svg"/><Relationship Id="rId5" Type="http://schemas.openxmlformats.org/officeDocument/2006/relationships/image" Target="../media/image11.png"/><Relationship Id="rId4" Type="http://schemas.openxmlformats.org/officeDocument/2006/relationships/image" Target="../media/image12.sv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tmp"/><Relationship Id="rId1" Type="http://schemas.openxmlformats.org/officeDocument/2006/relationships/slideMaster" Target="../slideMasters/slideMaster6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7.svg"/><Relationship Id="rId5" Type="http://schemas.openxmlformats.org/officeDocument/2006/relationships/image" Target="../media/image9.png"/><Relationship Id="rId4" Type="http://schemas.openxmlformats.org/officeDocument/2006/relationships/image" Target="../media/image5.emf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50.svg"/><Relationship Id="rId5" Type="http://schemas.openxmlformats.org/officeDocument/2006/relationships/image" Target="../media/image19.png"/><Relationship Id="rId4" Type="http://schemas.openxmlformats.org/officeDocument/2006/relationships/image" Target="../media/image14.png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50.svg"/><Relationship Id="rId5" Type="http://schemas.openxmlformats.org/officeDocument/2006/relationships/image" Target="../media/image19.png"/><Relationship Id="rId4" Type="http://schemas.openxmlformats.org/officeDocument/2006/relationships/image" Target="../media/image14.png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50.svg"/><Relationship Id="rId5" Type="http://schemas.openxmlformats.org/officeDocument/2006/relationships/image" Target="../media/image19.png"/><Relationship Id="rId4" Type="http://schemas.openxmlformats.org/officeDocument/2006/relationships/image" Target="../media/image20.png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10.sv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tmp"/><Relationship Id="rId1" Type="http://schemas.openxmlformats.org/officeDocument/2006/relationships/slideMaster" Target="../slideMasters/slideMaster8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9.xml"/><Relationship Id="rId6" Type="http://schemas.openxmlformats.org/officeDocument/2006/relationships/image" Target="../media/image100.sv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0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0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0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0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0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0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tmp"/><Relationship Id="rId1" Type="http://schemas.openxmlformats.org/officeDocument/2006/relationships/slideMaster" Target="../slideMasters/slideMaster10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1.xml"/><Relationship Id="rId6" Type="http://schemas.openxmlformats.org/officeDocument/2006/relationships/image" Target="../media/image51.svg"/><Relationship Id="rId5" Type="http://schemas.openxmlformats.org/officeDocument/2006/relationships/image" Target="../media/image22.png"/><Relationship Id="rId4" Type="http://schemas.openxmlformats.org/officeDocument/2006/relationships/image" Target="../media/image3.svg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1.xml"/><Relationship Id="rId6" Type="http://schemas.openxmlformats.org/officeDocument/2006/relationships/image" Target="../media/image3.svg"/><Relationship Id="rId5" Type="http://schemas.openxmlformats.org/officeDocument/2006/relationships/image" Target="../media/image25.png"/><Relationship Id="rId4" Type="http://schemas.openxmlformats.org/officeDocument/2006/relationships/image" Target="../media/image51.svg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1.xml"/><Relationship Id="rId6" Type="http://schemas.openxmlformats.org/officeDocument/2006/relationships/image" Target="../media/image3.svg"/><Relationship Id="rId5" Type="http://schemas.openxmlformats.org/officeDocument/2006/relationships/image" Target="../media/image25.png"/><Relationship Id="rId4" Type="http://schemas.openxmlformats.org/officeDocument/2006/relationships/image" Target="../media/image51.sv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1.xml"/><Relationship Id="rId6" Type="http://schemas.openxmlformats.org/officeDocument/2006/relationships/image" Target="../media/image51.svg"/><Relationship Id="rId5" Type="http://schemas.openxmlformats.org/officeDocument/2006/relationships/image" Target="../media/image22.png"/><Relationship Id="rId4" Type="http://schemas.openxmlformats.org/officeDocument/2006/relationships/image" Target="../media/image3.svg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1.xml"/><Relationship Id="rId6" Type="http://schemas.openxmlformats.org/officeDocument/2006/relationships/image" Target="../media/image51.svg"/><Relationship Id="rId5" Type="http://schemas.openxmlformats.org/officeDocument/2006/relationships/image" Target="../media/image22.png"/><Relationship Id="rId4" Type="http://schemas.openxmlformats.org/officeDocument/2006/relationships/image" Target="../media/image3.svg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2.xml"/><Relationship Id="rId6" Type="http://schemas.openxmlformats.org/officeDocument/2006/relationships/image" Target="../media/image5.svg"/><Relationship Id="rId5" Type="http://schemas.openxmlformats.org/officeDocument/2006/relationships/image" Target="../media/image11.png"/><Relationship Id="rId4" Type="http://schemas.openxmlformats.org/officeDocument/2006/relationships/image" Target="../media/image8.svg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2.xml"/><Relationship Id="rId6" Type="http://schemas.openxmlformats.org/officeDocument/2006/relationships/image" Target="../media/image26.png"/><Relationship Id="rId5" Type="http://schemas.openxmlformats.org/officeDocument/2006/relationships/image" Target="../media/image5.svg"/><Relationship Id="rId4" Type="http://schemas.openxmlformats.org/officeDocument/2006/relationships/image" Target="../media/image13.png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2.xml"/><Relationship Id="rId6" Type="http://schemas.openxmlformats.org/officeDocument/2006/relationships/image" Target="../media/image26.png"/><Relationship Id="rId5" Type="http://schemas.openxmlformats.org/officeDocument/2006/relationships/image" Target="../media/image5.svg"/><Relationship Id="rId4" Type="http://schemas.openxmlformats.org/officeDocument/2006/relationships/image" Target="../media/image13.png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2.xml"/><Relationship Id="rId6" Type="http://schemas.openxmlformats.org/officeDocument/2006/relationships/image" Target="../media/image26.png"/><Relationship Id="rId5" Type="http://schemas.openxmlformats.org/officeDocument/2006/relationships/image" Target="../media/image5.svg"/><Relationship Id="rId4" Type="http://schemas.openxmlformats.org/officeDocument/2006/relationships/image" Target="../media/image13.png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2.xml"/><Relationship Id="rId6" Type="http://schemas.openxmlformats.org/officeDocument/2006/relationships/image" Target="../media/image8.sv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2.xml"/><Relationship Id="rId6" Type="http://schemas.openxmlformats.org/officeDocument/2006/relationships/image" Target="../media/image26.png"/><Relationship Id="rId5" Type="http://schemas.openxmlformats.org/officeDocument/2006/relationships/image" Target="../media/image5.svg"/><Relationship Id="rId4" Type="http://schemas.openxmlformats.org/officeDocument/2006/relationships/image" Target="../media/image1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délník 8">
            <a:extLst>
              <a:ext uri="{FF2B5EF4-FFF2-40B4-BE49-F238E27FC236}">
                <a16:creationId xmlns:a16="http://schemas.microsoft.com/office/drawing/2014/main" id="{CCA52EFB-82F9-447B-B7F3-826EC4CD9CBF}"/>
              </a:ext>
            </a:extLst>
          </p:cNvPr>
          <p:cNvSpPr/>
          <p:nvPr userDrawn="1"/>
        </p:nvSpPr>
        <p:spPr>
          <a:xfrm>
            <a:off x="0" y="0"/>
            <a:ext cx="12192000" cy="3693111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71BE36A2-70AC-4C89-89C4-238AB82AA6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503487"/>
            <a:ext cx="12192000" cy="1189622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DC3DEF16-12AD-4266-89B6-935870F017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93110"/>
            <a:ext cx="9144000" cy="1564690"/>
          </a:xfrm>
        </p:spPr>
        <p:txBody>
          <a:bodyPr anchor="ctr"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 dirty="0"/>
              <a:t>Kliknutím můžete upravit styl předlohy.</a:t>
            </a:r>
          </a:p>
        </p:txBody>
      </p:sp>
      <p:grpSp>
        <p:nvGrpSpPr>
          <p:cNvPr id="11" name="Skupina 10">
            <a:extLst>
              <a:ext uri="{FF2B5EF4-FFF2-40B4-BE49-F238E27FC236}">
                <a16:creationId xmlns:a16="http://schemas.microsoft.com/office/drawing/2014/main" id="{6CF3A5FA-C42D-4E34-9D77-74D10308ACF3}"/>
              </a:ext>
            </a:extLst>
          </p:cNvPr>
          <p:cNvGrpSpPr/>
          <p:nvPr userDrawn="1"/>
        </p:nvGrpSpPr>
        <p:grpSpPr>
          <a:xfrm>
            <a:off x="2325580" y="790894"/>
            <a:ext cx="7540840" cy="921700"/>
            <a:chOff x="2441360" y="790894"/>
            <a:chExt cx="7540840" cy="921700"/>
          </a:xfrm>
        </p:grpSpPr>
        <p:pic>
          <p:nvPicPr>
            <p:cNvPr id="8" name="Obrázek 7">
              <a:extLst>
                <a:ext uri="{FF2B5EF4-FFF2-40B4-BE49-F238E27FC236}">
                  <a16:creationId xmlns:a16="http://schemas.microsoft.com/office/drawing/2014/main" id="{B198CE6B-E463-4B26-AD17-D57305EBAE8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1893"/>
            <a:stretch/>
          </p:blipFill>
          <p:spPr>
            <a:xfrm>
              <a:off x="2441360" y="790894"/>
              <a:ext cx="3426781" cy="921700"/>
            </a:xfrm>
            <a:prstGeom prst="rect">
              <a:avLst/>
            </a:prstGeom>
          </p:spPr>
        </p:pic>
        <p:pic>
          <p:nvPicPr>
            <p:cNvPr id="10" name="Obrázek 9">
              <a:extLst>
                <a:ext uri="{FF2B5EF4-FFF2-40B4-BE49-F238E27FC236}">
                  <a16:creationId xmlns:a16="http://schemas.microsoft.com/office/drawing/2014/main" id="{911BFECC-788F-4A5A-B297-6CA8846F01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698"/>
            <a:stretch/>
          </p:blipFill>
          <p:spPr>
            <a:xfrm>
              <a:off x="5800078" y="790894"/>
              <a:ext cx="4182122" cy="921700"/>
            </a:xfrm>
            <a:prstGeom prst="rect">
              <a:avLst/>
            </a:prstGeom>
          </p:spPr>
        </p:pic>
      </p:grpSp>
      <p:pic>
        <p:nvPicPr>
          <p:cNvPr id="12" name="Obrázek 11">
            <a:extLst>
              <a:ext uri="{FF2B5EF4-FFF2-40B4-BE49-F238E27FC236}">
                <a16:creationId xmlns:a16="http://schemas.microsoft.com/office/drawing/2014/main" id="{9EE90BA2-9181-43A3-8D17-C7D721FC34C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3566" y="6040340"/>
            <a:ext cx="964869" cy="639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4096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/>
              <a:t>Kliknutím můžete upravit styl předlohy.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159AF-26F1-42E1-BF83-F89C20A19403}" type="datetimeFigureOut">
              <a:rPr lang="cs-CZ" smtClean="0"/>
              <a:t>13.04.2021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DE3A8-275C-4F7D-9678-21DFF80A701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532301325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ředělovací smín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B6EE3335-4CFA-4F78-ACC9-DCDA0C61E0E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>
        <p:nvSpPr>
          <p:cNvPr id="7" name="Nadpis 1">
            <a:extLst>
              <a:ext uri="{FF2B5EF4-FFF2-40B4-BE49-F238E27FC236}">
                <a16:creationId xmlns:a16="http://schemas.microsoft.com/office/drawing/2014/main" id="{B4AA1ACA-170D-42E8-8323-B664F9958C4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503487"/>
            <a:ext cx="9144000" cy="1189622"/>
          </a:xfrm>
        </p:spPr>
        <p:txBody>
          <a:bodyPr anchor="b">
            <a:noAutofit/>
          </a:bodyPr>
          <a:lstStyle>
            <a:lvl1pPr algn="ctr">
              <a:defRPr sz="4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sp>
        <p:nvSpPr>
          <p:cNvPr id="8" name="Podnadpis 2">
            <a:extLst>
              <a:ext uri="{FF2B5EF4-FFF2-40B4-BE49-F238E27FC236}">
                <a16:creationId xmlns:a16="http://schemas.microsoft.com/office/drawing/2014/main" id="{3E1FB666-EF45-45A1-80A5-B759B741F87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93110"/>
            <a:ext cx="9144000" cy="1564690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 dirty="0"/>
              <a:t>Podnadpis</a:t>
            </a:r>
          </a:p>
        </p:txBody>
      </p:sp>
      <p:pic>
        <p:nvPicPr>
          <p:cNvPr id="20" name="Obrázek 19" descr="Obsah obrázku kreslení&#10;&#10;Popis byl vytvořen automaticky">
            <a:extLst>
              <a:ext uri="{FF2B5EF4-FFF2-40B4-BE49-F238E27FC236}">
                <a16:creationId xmlns:a16="http://schemas.microsoft.com/office/drawing/2014/main" id="{EA3783B6-FC2A-454B-9F4B-560372C1E03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748" y="5989948"/>
            <a:ext cx="914504" cy="619083"/>
          </a:xfrm>
          <a:prstGeom prst="rect">
            <a:avLst/>
          </a:prstGeom>
        </p:spPr>
      </p:pic>
      <p:grpSp>
        <p:nvGrpSpPr>
          <p:cNvPr id="15" name="Skupina 14">
            <a:extLst>
              <a:ext uri="{FF2B5EF4-FFF2-40B4-BE49-F238E27FC236}">
                <a16:creationId xmlns:a16="http://schemas.microsoft.com/office/drawing/2014/main" id="{92CD7EB7-A771-4FBB-B8C7-DB5D59BBB75F}"/>
              </a:ext>
            </a:extLst>
          </p:cNvPr>
          <p:cNvGrpSpPr/>
          <p:nvPr userDrawn="1"/>
        </p:nvGrpSpPr>
        <p:grpSpPr>
          <a:xfrm>
            <a:off x="2907576" y="929325"/>
            <a:ext cx="6376849" cy="627081"/>
            <a:chOff x="3150227" y="929325"/>
            <a:chExt cx="6376849" cy="627081"/>
          </a:xfrm>
        </p:grpSpPr>
        <p:pic>
          <p:nvPicPr>
            <p:cNvPr id="16" name="Grafický objekt 15">
              <a:extLst>
                <a:ext uri="{FF2B5EF4-FFF2-40B4-BE49-F238E27FC236}">
                  <a16:creationId xmlns:a16="http://schemas.microsoft.com/office/drawing/2014/main" id="{F450C9B7-74DB-41E6-BE50-75396E9C66F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3150227" y="929325"/>
              <a:ext cx="2211887" cy="627081"/>
            </a:xfrm>
            <a:prstGeom prst="rect">
              <a:avLst/>
            </a:prstGeom>
          </p:spPr>
        </p:pic>
        <p:pic>
          <p:nvPicPr>
            <p:cNvPr id="17" name="Grafický objekt 16">
              <a:extLst>
                <a:ext uri="{FF2B5EF4-FFF2-40B4-BE49-F238E27FC236}">
                  <a16:creationId xmlns:a16="http://schemas.microsoft.com/office/drawing/2014/main" id="{857E4D19-AD77-4999-B9C4-830DAE3D801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p:blipFill>
          <p:spPr>
            <a:xfrm>
              <a:off x="5755612" y="1091418"/>
              <a:ext cx="3771464" cy="3206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22064320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délník 8">
            <a:extLst>
              <a:ext uri="{FF2B5EF4-FFF2-40B4-BE49-F238E27FC236}">
                <a16:creationId xmlns:a16="http://schemas.microsoft.com/office/drawing/2014/main" id="{CCA52EFB-82F9-447B-B7F3-826EC4CD9CBF}"/>
              </a:ext>
            </a:extLst>
          </p:cNvPr>
          <p:cNvSpPr/>
          <p:nvPr userDrawn="1"/>
        </p:nvSpPr>
        <p:spPr>
          <a:xfrm>
            <a:off x="0" y="0"/>
            <a:ext cx="12192000" cy="3693111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71BE36A2-70AC-4C89-89C4-238AB82AA6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503487"/>
            <a:ext cx="12192000" cy="1189622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DC3DEF16-12AD-4266-89B6-935870F017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93110"/>
            <a:ext cx="9144000" cy="1564690"/>
          </a:xfrm>
        </p:spPr>
        <p:txBody>
          <a:bodyPr anchor="ctr"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 dirty="0"/>
              <a:t>Kliknutím můžete upravit styl předlohy.</a:t>
            </a:r>
          </a:p>
        </p:txBody>
      </p:sp>
      <p:grpSp>
        <p:nvGrpSpPr>
          <p:cNvPr id="11" name="Skupina 10">
            <a:extLst>
              <a:ext uri="{FF2B5EF4-FFF2-40B4-BE49-F238E27FC236}">
                <a16:creationId xmlns:a16="http://schemas.microsoft.com/office/drawing/2014/main" id="{6CF3A5FA-C42D-4E34-9D77-74D10308ACF3}"/>
              </a:ext>
            </a:extLst>
          </p:cNvPr>
          <p:cNvGrpSpPr/>
          <p:nvPr userDrawn="1"/>
        </p:nvGrpSpPr>
        <p:grpSpPr>
          <a:xfrm>
            <a:off x="2325580" y="790894"/>
            <a:ext cx="7540840" cy="921700"/>
            <a:chOff x="2441360" y="790894"/>
            <a:chExt cx="7540840" cy="921700"/>
          </a:xfrm>
        </p:grpSpPr>
        <p:pic>
          <p:nvPicPr>
            <p:cNvPr id="8" name="Obrázek 7">
              <a:extLst>
                <a:ext uri="{FF2B5EF4-FFF2-40B4-BE49-F238E27FC236}">
                  <a16:creationId xmlns:a16="http://schemas.microsoft.com/office/drawing/2014/main" id="{B198CE6B-E463-4B26-AD17-D57305EBAE8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441360" y="790894"/>
              <a:ext cx="3426781" cy="921700"/>
            </a:xfrm>
            <a:prstGeom prst="rect">
              <a:avLst/>
            </a:prstGeom>
          </p:spPr>
        </p:pic>
        <p:pic>
          <p:nvPicPr>
            <p:cNvPr id="10" name="Obrázek 9">
              <a:extLst>
                <a:ext uri="{FF2B5EF4-FFF2-40B4-BE49-F238E27FC236}">
                  <a16:creationId xmlns:a16="http://schemas.microsoft.com/office/drawing/2014/main" id="{911BFECC-788F-4A5A-B297-6CA8846F01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800078" y="790894"/>
              <a:ext cx="4182122" cy="921700"/>
            </a:xfrm>
            <a:prstGeom prst="rect">
              <a:avLst/>
            </a:prstGeom>
          </p:spPr>
        </p:pic>
      </p:grpSp>
      <p:pic>
        <p:nvPicPr>
          <p:cNvPr id="12" name="Obrázek 11">
            <a:extLst>
              <a:ext uri="{FF2B5EF4-FFF2-40B4-BE49-F238E27FC236}">
                <a16:creationId xmlns:a16="http://schemas.microsoft.com/office/drawing/2014/main" id="{9EE90BA2-9181-43A3-8D17-C7D721FC34C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3566" y="6040340"/>
            <a:ext cx="964869" cy="639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254323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159AF-26F1-42E1-BF83-F89C20A19403}" type="datetimeFigureOut">
              <a:rPr lang="cs-CZ" smtClean="0"/>
              <a:t>13.04.2021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DE3A8-275C-4F7D-9678-21DFF80A701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6601476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159AF-26F1-42E1-BF83-F89C20A19403}" type="datetimeFigureOut">
              <a:rPr lang="cs-CZ" smtClean="0"/>
              <a:t>13.04.2021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DE3A8-275C-4F7D-9678-21DFF80A701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7049993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čá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159AF-26F1-42E1-BF83-F89C20A19403}" type="datetimeFigureOut">
              <a:rPr lang="cs-CZ" smtClean="0"/>
              <a:t>13.04.2021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DE3A8-275C-4F7D-9678-21DFF80A701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1624051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159AF-26F1-42E1-BF83-F89C20A19403}" type="datetimeFigureOut">
              <a:rPr lang="cs-CZ" smtClean="0"/>
              <a:t>13.04.2021</a:t>
            </a:fld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DE3A8-275C-4F7D-9678-21DFF80A701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38281177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159AF-26F1-42E1-BF83-F89C20A19403}" type="datetimeFigureOut">
              <a:rPr lang="cs-CZ" smtClean="0"/>
              <a:t>13.04.2021</a:t>
            </a:fld>
            <a:endParaRPr lang="cs-CZ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DE3A8-275C-4F7D-9678-21DFF80A701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0051269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enom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159AF-26F1-42E1-BF83-F89C20A19403}" type="datetimeFigureOut">
              <a:rPr lang="cs-CZ" smtClean="0"/>
              <a:t>13.04.2021</a:t>
            </a:fld>
            <a:endParaRPr lang="cs-CZ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DE3A8-275C-4F7D-9678-21DFF80A701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63157216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159AF-26F1-42E1-BF83-F89C20A19403}" type="datetimeFigureOut">
              <a:rPr lang="cs-CZ" smtClean="0"/>
              <a:t>13.04.2021</a:t>
            </a:fld>
            <a:endParaRPr lang="cs-CZ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DE3A8-275C-4F7D-9678-21DFF80A701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03533542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159AF-26F1-42E1-BF83-F89C20A19403}" type="datetimeFigureOut">
              <a:rPr lang="cs-CZ" smtClean="0"/>
              <a:t>13.04.2021</a:t>
            </a:fld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DE3A8-275C-4F7D-9678-21DFF80A701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57347345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cs-CZ"/>
              <a:t>Kliknutím na ikonu přidáte obrázek.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159AF-26F1-42E1-BF83-F89C20A19403}" type="datetimeFigureOut">
              <a:rPr lang="cs-CZ" smtClean="0"/>
              <a:t>13.04.2021</a:t>
            </a:fld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DE3A8-275C-4F7D-9678-21DFF80A701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4846729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159AF-26F1-42E1-BF83-F89C20A19403}" type="datetimeFigureOut">
              <a:rPr lang="cs-CZ" smtClean="0"/>
              <a:t>13.04.2021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DE3A8-275C-4F7D-9678-21DFF80A701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8628599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délník 9">
            <a:extLst>
              <a:ext uri="{FF2B5EF4-FFF2-40B4-BE49-F238E27FC236}">
                <a16:creationId xmlns:a16="http://schemas.microsoft.com/office/drawing/2014/main" id="{5920C5AB-7E0D-4B8A-92A9-7DA47D440BBD}"/>
              </a:ext>
            </a:extLst>
          </p:cNvPr>
          <p:cNvSpPr/>
          <p:nvPr userDrawn="1"/>
        </p:nvSpPr>
        <p:spPr>
          <a:xfrm>
            <a:off x="0" y="0"/>
            <a:ext cx="12192000" cy="1305017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5CD1A40D-4F09-4D08-916F-43B796F44A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739" y="1825625"/>
            <a:ext cx="11487705" cy="4351338"/>
          </a:xfrm>
        </p:spPr>
        <p:txBody>
          <a:bodyPr/>
          <a:lstStyle/>
          <a:p>
            <a:pPr lvl="0"/>
            <a:r>
              <a:rPr lang="cs-CZ" dirty="0"/>
              <a:t>Po kliknutí můžete upravovat styly textu v předloze.</a:t>
            </a:r>
          </a:p>
          <a:p>
            <a:pPr lvl="1"/>
            <a:r>
              <a:rPr lang="cs-CZ" dirty="0"/>
              <a:t>Druhá úroveň</a:t>
            </a:r>
          </a:p>
          <a:p>
            <a:pPr lvl="2"/>
            <a:r>
              <a:rPr lang="cs-CZ" dirty="0"/>
              <a:t>Třetí úroveň</a:t>
            </a:r>
          </a:p>
          <a:p>
            <a:pPr lvl="3"/>
            <a:r>
              <a:rPr lang="cs-CZ" dirty="0"/>
              <a:t>Čtvrtá úroveň</a:t>
            </a:r>
          </a:p>
          <a:p>
            <a:pPr lvl="4"/>
            <a:r>
              <a:rPr lang="cs-CZ" dirty="0"/>
              <a:t>Pátá úroveň</a:t>
            </a:r>
          </a:p>
        </p:txBody>
      </p:sp>
      <p:sp>
        <p:nvSpPr>
          <p:cNvPr id="14" name="Nadpis 1">
            <a:extLst>
              <a:ext uri="{FF2B5EF4-FFF2-40B4-BE49-F238E27FC236}">
                <a16:creationId xmlns:a16="http://schemas.microsoft.com/office/drawing/2014/main" id="{635F49FF-6718-4CE1-A42C-74D8FC3B42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740" y="0"/>
            <a:ext cx="6507332" cy="1305016"/>
          </a:xfrm>
        </p:spPr>
        <p:txBody>
          <a:bodyPr>
            <a:no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cs-CZ" dirty="0"/>
              <a:t>Kliknutím lze upravit styl.</a:t>
            </a:r>
          </a:p>
        </p:txBody>
      </p:sp>
      <p:grpSp>
        <p:nvGrpSpPr>
          <p:cNvPr id="15" name="Skupina 14">
            <a:extLst>
              <a:ext uri="{FF2B5EF4-FFF2-40B4-BE49-F238E27FC236}">
                <a16:creationId xmlns:a16="http://schemas.microsoft.com/office/drawing/2014/main" id="{A5367FD4-1AA0-460C-B73C-7D7567665B93}"/>
              </a:ext>
            </a:extLst>
          </p:cNvPr>
          <p:cNvGrpSpPr/>
          <p:nvPr userDrawn="1"/>
        </p:nvGrpSpPr>
        <p:grpSpPr>
          <a:xfrm>
            <a:off x="7146337" y="420847"/>
            <a:ext cx="4962987" cy="635942"/>
            <a:chOff x="3783104" y="781489"/>
            <a:chExt cx="6199096" cy="931105"/>
          </a:xfrm>
        </p:grpSpPr>
        <p:pic>
          <p:nvPicPr>
            <p:cNvPr id="16" name="Obrázek 15">
              <a:extLst>
                <a:ext uri="{FF2B5EF4-FFF2-40B4-BE49-F238E27FC236}">
                  <a16:creationId xmlns:a16="http://schemas.microsoft.com/office/drawing/2014/main" id="{36D59138-B214-4FC1-9898-96D78BF9475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1893"/>
            <a:stretch/>
          </p:blipFill>
          <p:spPr>
            <a:xfrm>
              <a:off x="3783104" y="781489"/>
              <a:ext cx="3426781" cy="921700"/>
            </a:xfrm>
            <a:prstGeom prst="rect">
              <a:avLst/>
            </a:prstGeom>
          </p:spPr>
        </p:pic>
        <p:pic>
          <p:nvPicPr>
            <p:cNvPr id="17" name="Obrázek 16">
              <a:extLst>
                <a:ext uri="{FF2B5EF4-FFF2-40B4-BE49-F238E27FC236}">
                  <a16:creationId xmlns:a16="http://schemas.microsoft.com/office/drawing/2014/main" id="{C99D30FB-B17A-485F-8C33-36B649E5FF8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698"/>
            <a:stretch/>
          </p:blipFill>
          <p:spPr>
            <a:xfrm>
              <a:off x="5800078" y="790894"/>
              <a:ext cx="4182122" cy="9217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122500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4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159AF-26F1-42E1-BF83-F89C20A19403}" type="datetimeFigureOut">
              <a:rPr lang="cs-CZ" smtClean="0"/>
              <a:t>13.04.2021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DE3A8-275C-4F7D-9678-21DFF80A701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03836110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Úvodní smín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délník 2">
            <a:extLst>
              <a:ext uri="{FF2B5EF4-FFF2-40B4-BE49-F238E27FC236}">
                <a16:creationId xmlns:a16="http://schemas.microsoft.com/office/drawing/2014/main" id="{4EC56048-479B-4CB1-B677-16A8618B9DB7}"/>
              </a:ext>
            </a:extLst>
          </p:cNvPr>
          <p:cNvSpPr/>
          <p:nvPr userDrawn="1"/>
        </p:nvSpPr>
        <p:spPr>
          <a:xfrm>
            <a:off x="0" y="0"/>
            <a:ext cx="12192000" cy="3693111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pic>
        <p:nvPicPr>
          <p:cNvPr id="18" name="Obrázek 17">
            <a:extLst>
              <a:ext uri="{FF2B5EF4-FFF2-40B4-BE49-F238E27FC236}">
                <a16:creationId xmlns:a16="http://schemas.microsoft.com/office/drawing/2014/main" id="{675FD825-1F31-4493-889C-46F3B206D71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3566" y="5951561"/>
            <a:ext cx="964869" cy="639860"/>
          </a:xfrm>
          <a:prstGeom prst="rect">
            <a:avLst/>
          </a:prstGeom>
        </p:spPr>
      </p:pic>
      <p:sp>
        <p:nvSpPr>
          <p:cNvPr id="19" name="Nadpis 1">
            <a:extLst>
              <a:ext uri="{FF2B5EF4-FFF2-40B4-BE49-F238E27FC236}">
                <a16:creationId xmlns:a16="http://schemas.microsoft.com/office/drawing/2014/main" id="{52EB2EA6-5A78-4E85-AE4C-221CA83B818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503487"/>
            <a:ext cx="9144000" cy="1189622"/>
          </a:xfrm>
        </p:spPr>
        <p:txBody>
          <a:bodyPr anchor="b">
            <a:noAutofit/>
          </a:bodyPr>
          <a:lstStyle>
            <a:lvl1pPr algn="ctr">
              <a:defRPr sz="4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Hlavní nadpis prezentace</a:t>
            </a:r>
          </a:p>
        </p:txBody>
      </p:sp>
      <p:sp>
        <p:nvSpPr>
          <p:cNvPr id="20" name="Podnadpis 2">
            <a:extLst>
              <a:ext uri="{FF2B5EF4-FFF2-40B4-BE49-F238E27FC236}">
                <a16:creationId xmlns:a16="http://schemas.microsoft.com/office/drawing/2014/main" id="{070F9525-D336-4269-AB65-F312FD83E28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93110"/>
            <a:ext cx="9144000" cy="1564690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rgbClr val="D3114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 dirty="0"/>
              <a:t>Podnadpis prezentace</a:t>
            </a:r>
          </a:p>
        </p:txBody>
      </p:sp>
      <p:grpSp>
        <p:nvGrpSpPr>
          <p:cNvPr id="24" name="Skupina 23">
            <a:extLst>
              <a:ext uri="{FF2B5EF4-FFF2-40B4-BE49-F238E27FC236}">
                <a16:creationId xmlns:a16="http://schemas.microsoft.com/office/drawing/2014/main" id="{A68D80B2-804E-48C4-917F-364953F04117}"/>
              </a:ext>
            </a:extLst>
          </p:cNvPr>
          <p:cNvGrpSpPr/>
          <p:nvPr userDrawn="1"/>
        </p:nvGrpSpPr>
        <p:grpSpPr>
          <a:xfrm>
            <a:off x="2907576" y="929325"/>
            <a:ext cx="6376849" cy="627081"/>
            <a:chOff x="3150227" y="929325"/>
            <a:chExt cx="6376849" cy="627081"/>
          </a:xfrm>
        </p:grpSpPr>
        <p:pic>
          <p:nvPicPr>
            <p:cNvPr id="13" name="Grafický objekt 12">
              <a:extLst>
                <a:ext uri="{FF2B5EF4-FFF2-40B4-BE49-F238E27FC236}">
                  <a16:creationId xmlns:a16="http://schemas.microsoft.com/office/drawing/2014/main" id="{6AD8391B-BFA6-420F-8E95-DE146CE7E68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150227" y="929325"/>
              <a:ext cx="2211887" cy="627081"/>
            </a:xfrm>
            <a:prstGeom prst="rect">
              <a:avLst/>
            </a:prstGeom>
          </p:spPr>
        </p:pic>
        <p:pic>
          <p:nvPicPr>
            <p:cNvPr id="16" name="Grafický objekt 15">
              <a:extLst>
                <a:ext uri="{FF2B5EF4-FFF2-40B4-BE49-F238E27FC236}">
                  <a16:creationId xmlns:a16="http://schemas.microsoft.com/office/drawing/2014/main" id="{2E38FE36-8704-4B15-B3ED-B5C034568E6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755612" y="1091418"/>
              <a:ext cx="3771464" cy="3206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971715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9644885F-7E6F-4C35-9C4B-32A83531A1CB}"/>
              </a:ext>
            </a:extLst>
          </p:cNvPr>
          <p:cNvSpPr/>
          <p:nvPr userDrawn="1"/>
        </p:nvSpPr>
        <p:spPr>
          <a:xfrm>
            <a:off x="0" y="0"/>
            <a:ext cx="12192000" cy="1059255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7" name="Nadpis 1">
            <a:extLst>
              <a:ext uri="{FF2B5EF4-FFF2-40B4-BE49-F238E27FC236}">
                <a16:creationId xmlns:a16="http://schemas.microsoft.com/office/drawing/2014/main" id="{74A8D0C3-8828-4945-AE3F-F718697470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0"/>
            <a:ext cx="5579709" cy="105925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sp>
        <p:nvSpPr>
          <p:cNvPr id="11" name="Zástupný obsah 2">
            <a:extLst>
              <a:ext uri="{FF2B5EF4-FFF2-40B4-BE49-F238E27FC236}">
                <a16:creationId xmlns:a16="http://schemas.microsoft.com/office/drawing/2014/main" id="{CC8B3D67-369B-4F24-8897-F0919A3E54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739" y="1376037"/>
            <a:ext cx="11487705" cy="5152017"/>
          </a:xfrm>
        </p:spPr>
        <p:txBody>
          <a:bodyPr/>
          <a:lstStyle>
            <a:lvl1pPr marL="2286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cs-CZ" dirty="0"/>
          </a:p>
        </p:txBody>
      </p:sp>
      <p:grpSp>
        <p:nvGrpSpPr>
          <p:cNvPr id="3" name="Skupina 2">
            <a:extLst>
              <a:ext uri="{FF2B5EF4-FFF2-40B4-BE49-F238E27FC236}">
                <a16:creationId xmlns:a16="http://schemas.microsoft.com/office/drawing/2014/main" id="{EDB0FC9C-CAD2-4DA3-81D9-FE9D2BAA5F0C}"/>
              </a:ext>
            </a:extLst>
          </p:cNvPr>
          <p:cNvGrpSpPr/>
          <p:nvPr userDrawn="1"/>
        </p:nvGrpSpPr>
        <p:grpSpPr>
          <a:xfrm>
            <a:off x="6256073" y="329946"/>
            <a:ext cx="5742276" cy="451023"/>
            <a:chOff x="6353729" y="329946"/>
            <a:chExt cx="5742276" cy="451023"/>
          </a:xfrm>
        </p:grpSpPr>
        <p:grpSp>
          <p:nvGrpSpPr>
            <p:cNvPr id="25" name="Skupina 24">
              <a:extLst>
                <a:ext uri="{FF2B5EF4-FFF2-40B4-BE49-F238E27FC236}">
                  <a16:creationId xmlns:a16="http://schemas.microsoft.com/office/drawing/2014/main" id="{812BEB90-324A-4A2D-9EF7-4E5CCD4362D6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26" name="Grafický objekt 25">
                <a:extLst>
                  <a:ext uri="{FF2B5EF4-FFF2-40B4-BE49-F238E27FC236}">
                    <a16:creationId xmlns:a16="http://schemas.microsoft.com/office/drawing/2014/main" id="{DA398F1A-CD3A-4447-AD94-A2C8AA7D3ED3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=""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27" name="Grafický objekt 26">
                <a:extLst>
                  <a:ext uri="{FF2B5EF4-FFF2-40B4-BE49-F238E27FC236}">
                    <a16:creationId xmlns:a16="http://schemas.microsoft.com/office/drawing/2014/main" id="{B44E7B5D-0A2A-4E37-9366-E7DA62490451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=""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10" name="Obrázek 9" descr="Obsah obrázku kreslení&#10;&#10;Popis byl vytvořen automaticky">
              <a:extLst>
                <a:ext uri="{FF2B5EF4-FFF2-40B4-BE49-F238E27FC236}">
                  <a16:creationId xmlns:a16="http://schemas.microsoft.com/office/drawing/2014/main" id="{79993D16-A750-49F0-840D-E154F500609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738977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6">
          <p15:clr>
            <a:srgbClr val="FBAE40"/>
          </p15:clr>
        </p15:guide>
        <p15:guide id="2" pos="7582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, text, obráz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9644885F-7E6F-4C35-9C4B-32A83531A1CB}"/>
              </a:ext>
            </a:extLst>
          </p:cNvPr>
          <p:cNvSpPr/>
          <p:nvPr userDrawn="1"/>
        </p:nvSpPr>
        <p:spPr>
          <a:xfrm>
            <a:off x="0" y="0"/>
            <a:ext cx="12192000" cy="1059255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3" name="Zástupný symbol obrázku 12">
            <a:extLst>
              <a:ext uri="{FF2B5EF4-FFF2-40B4-BE49-F238E27FC236}">
                <a16:creationId xmlns:a16="http://schemas.microsoft.com/office/drawing/2014/main" id="{9DA90696-1068-45DC-844C-39D2648EE4B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431686" y="1376036"/>
            <a:ext cx="6378575" cy="515201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rgbClr val="D3114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Zde vložte obrázek</a:t>
            </a:r>
          </a:p>
        </p:txBody>
      </p:sp>
      <p:sp>
        <p:nvSpPr>
          <p:cNvPr id="10" name="Nadpis 1">
            <a:extLst>
              <a:ext uri="{FF2B5EF4-FFF2-40B4-BE49-F238E27FC236}">
                <a16:creationId xmlns:a16="http://schemas.microsoft.com/office/drawing/2014/main" id="{1470E0D0-A2AB-409D-829F-DB124986B1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0"/>
            <a:ext cx="5579709" cy="105925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19" name="Skupina 18">
            <a:extLst>
              <a:ext uri="{FF2B5EF4-FFF2-40B4-BE49-F238E27FC236}">
                <a16:creationId xmlns:a16="http://schemas.microsoft.com/office/drawing/2014/main" id="{827422E6-1939-4D22-82CF-00821A158B63}"/>
              </a:ext>
            </a:extLst>
          </p:cNvPr>
          <p:cNvGrpSpPr/>
          <p:nvPr userDrawn="1"/>
        </p:nvGrpSpPr>
        <p:grpSpPr>
          <a:xfrm>
            <a:off x="6256073" y="329946"/>
            <a:ext cx="5742276" cy="451023"/>
            <a:chOff x="6353729" y="329946"/>
            <a:chExt cx="5742276" cy="451023"/>
          </a:xfrm>
        </p:grpSpPr>
        <p:grpSp>
          <p:nvGrpSpPr>
            <p:cNvPr id="20" name="Skupina 19">
              <a:extLst>
                <a:ext uri="{FF2B5EF4-FFF2-40B4-BE49-F238E27FC236}">
                  <a16:creationId xmlns:a16="http://schemas.microsoft.com/office/drawing/2014/main" id="{EBDF3FB1-1F98-4150-A8F1-0D74F99C8837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23" name="Grafický objekt 22">
                <a:extLst>
                  <a:ext uri="{FF2B5EF4-FFF2-40B4-BE49-F238E27FC236}">
                    <a16:creationId xmlns:a16="http://schemas.microsoft.com/office/drawing/2014/main" id="{DCF8E799-50DF-4E6B-ACA9-136D7EC04502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=""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24" name="Grafický objekt 23">
                <a:extLst>
                  <a:ext uri="{FF2B5EF4-FFF2-40B4-BE49-F238E27FC236}">
                    <a16:creationId xmlns:a16="http://schemas.microsoft.com/office/drawing/2014/main" id="{85FD9467-D507-4558-9FAC-72B0B20404DD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=""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22" name="Obrázek 21" descr="Obsah obrázku kreslení&#10;&#10;Popis byl vytvořen automaticky">
              <a:extLst>
                <a:ext uri="{FF2B5EF4-FFF2-40B4-BE49-F238E27FC236}">
                  <a16:creationId xmlns:a16="http://schemas.microsoft.com/office/drawing/2014/main" id="{0641DDD1-9D04-47D2-A445-158BCC04161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  <p:sp>
        <p:nvSpPr>
          <p:cNvPr id="26" name="Zástupný obsah 2">
            <a:extLst>
              <a:ext uri="{FF2B5EF4-FFF2-40B4-BE49-F238E27FC236}">
                <a16:creationId xmlns:a16="http://schemas.microsoft.com/office/drawing/2014/main" id="{04ACDA81-8751-49AB-97FB-4BF8241EFBBA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381740" y="1376037"/>
            <a:ext cx="4927108" cy="5152017"/>
          </a:xfrm>
        </p:spPr>
        <p:txBody>
          <a:bodyPr>
            <a:normAutofit/>
          </a:bodyPr>
          <a:lstStyle>
            <a:lvl1pPr marL="228600" indent="-228600">
              <a:buClr>
                <a:srgbClr val="D31145"/>
              </a:buClr>
              <a:buFont typeface="Arial" panose="020B0604020202020204" pitchFamily="34" charset="0"/>
              <a:buChar char="̶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rgbClr val="D31145"/>
              </a:buClr>
              <a:buFont typeface="Arial" panose="020B0604020202020204" pitchFamily="34" charset="0"/>
              <a:buChar char="̶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D31145"/>
              </a:buClr>
              <a:buFont typeface="Arial" panose="020B0604020202020204" pitchFamily="34" charset="0"/>
              <a:buChar char="̶"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D31145"/>
              </a:buClr>
              <a:buFont typeface="Arial" panose="020B0604020202020204" pitchFamily="34" charset="0"/>
              <a:buChar char="̶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</p:txBody>
      </p:sp>
    </p:spTree>
    <p:extLst>
      <p:ext uri="{BB962C8B-B14F-4D97-AF65-F5344CB8AC3E}">
        <p14:creationId xmlns:p14="http://schemas.microsoft.com/office/powerpoint/2010/main" val="23987233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uze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65D34D94-04F9-4E00-B5C8-BA240CAA9819}"/>
              </a:ext>
            </a:extLst>
          </p:cNvPr>
          <p:cNvSpPr/>
          <p:nvPr userDrawn="1"/>
        </p:nvSpPr>
        <p:spPr>
          <a:xfrm>
            <a:off x="0" y="0"/>
            <a:ext cx="12192000" cy="1059255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6" name="Nadpis 1">
            <a:extLst>
              <a:ext uri="{FF2B5EF4-FFF2-40B4-BE49-F238E27FC236}">
                <a16:creationId xmlns:a16="http://schemas.microsoft.com/office/drawing/2014/main" id="{5E3B3E7F-FC75-4C4E-B4B1-9B56B7FC22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0"/>
            <a:ext cx="5579709" cy="105925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21" name="Skupina 20">
            <a:extLst>
              <a:ext uri="{FF2B5EF4-FFF2-40B4-BE49-F238E27FC236}">
                <a16:creationId xmlns:a16="http://schemas.microsoft.com/office/drawing/2014/main" id="{68F80365-EAA4-451F-AF73-86DCFE8AB83A}"/>
              </a:ext>
            </a:extLst>
          </p:cNvPr>
          <p:cNvGrpSpPr/>
          <p:nvPr userDrawn="1"/>
        </p:nvGrpSpPr>
        <p:grpSpPr>
          <a:xfrm>
            <a:off x="6256073" y="329946"/>
            <a:ext cx="5742276" cy="451023"/>
            <a:chOff x="6353729" y="329946"/>
            <a:chExt cx="5742276" cy="451023"/>
          </a:xfrm>
        </p:grpSpPr>
        <p:grpSp>
          <p:nvGrpSpPr>
            <p:cNvPr id="22" name="Skupina 21">
              <a:extLst>
                <a:ext uri="{FF2B5EF4-FFF2-40B4-BE49-F238E27FC236}">
                  <a16:creationId xmlns:a16="http://schemas.microsoft.com/office/drawing/2014/main" id="{7BB3E92E-B74E-48A9-9E5E-5CA3884CB64E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24" name="Grafický objekt 23">
                <a:extLst>
                  <a:ext uri="{FF2B5EF4-FFF2-40B4-BE49-F238E27FC236}">
                    <a16:creationId xmlns:a16="http://schemas.microsoft.com/office/drawing/2014/main" id="{E8A2959C-9C38-4FE1-857B-E5CE286D30A3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=""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25" name="Grafický objekt 24">
                <a:extLst>
                  <a:ext uri="{FF2B5EF4-FFF2-40B4-BE49-F238E27FC236}">
                    <a16:creationId xmlns:a16="http://schemas.microsoft.com/office/drawing/2014/main" id="{BAA2F625-C665-422E-9490-CD15682AFECF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=""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23" name="Obrázek 22" descr="Obsah obrázku kreslení&#10;&#10;Popis byl vytvořen automaticky">
              <a:extLst>
                <a:ext uri="{FF2B5EF4-FFF2-40B4-BE49-F238E27FC236}">
                  <a16:creationId xmlns:a16="http://schemas.microsoft.com/office/drawing/2014/main" id="{4A334F60-C769-4877-A470-32CC5F3F7FF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1277660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uze nadpis minimál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délník 8">
            <a:extLst>
              <a:ext uri="{FF2B5EF4-FFF2-40B4-BE49-F238E27FC236}">
                <a16:creationId xmlns:a16="http://schemas.microsoft.com/office/drawing/2014/main" id="{4F31B8D1-4DDF-4FB2-AC58-4A1374AC35A4}"/>
              </a:ext>
            </a:extLst>
          </p:cNvPr>
          <p:cNvSpPr/>
          <p:nvPr userDrawn="1"/>
        </p:nvSpPr>
        <p:spPr>
          <a:xfrm>
            <a:off x="1" y="1"/>
            <a:ext cx="12192000" cy="576000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0" name="Nadpis 1">
            <a:extLst>
              <a:ext uri="{FF2B5EF4-FFF2-40B4-BE49-F238E27FC236}">
                <a16:creationId xmlns:a16="http://schemas.microsoft.com/office/drawing/2014/main" id="{4DAA469B-B863-447B-ABF4-3B7AFDB736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740" y="2"/>
            <a:ext cx="5396696" cy="576000"/>
          </a:xfrm>
        </p:spPr>
        <p:txBody>
          <a:bodyPr>
            <a:noAutofit/>
          </a:bodyPr>
          <a:lstStyle>
            <a:lvl1pPr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12" name="Skupina 11">
            <a:extLst>
              <a:ext uri="{FF2B5EF4-FFF2-40B4-BE49-F238E27FC236}">
                <a16:creationId xmlns:a16="http://schemas.microsoft.com/office/drawing/2014/main" id="{0CE82392-F9A7-4797-B789-543297A3131F}"/>
              </a:ext>
            </a:extLst>
          </p:cNvPr>
          <p:cNvGrpSpPr/>
          <p:nvPr userDrawn="1"/>
        </p:nvGrpSpPr>
        <p:grpSpPr>
          <a:xfrm>
            <a:off x="9532058" y="94004"/>
            <a:ext cx="2587791" cy="308285"/>
            <a:chOff x="8214317" y="331276"/>
            <a:chExt cx="3881688" cy="450808"/>
          </a:xfrm>
        </p:grpSpPr>
        <p:pic>
          <p:nvPicPr>
            <p:cNvPr id="14" name="Grafický objekt 13">
              <a:extLst>
                <a:ext uri="{FF2B5EF4-FFF2-40B4-BE49-F238E27FC236}">
                  <a16:creationId xmlns:a16="http://schemas.microsoft.com/office/drawing/2014/main" id="{D518AFD1-5C76-435F-900F-DCD04908956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14317" y="471177"/>
              <a:ext cx="2963998" cy="252000"/>
            </a:xfrm>
            <a:prstGeom prst="rect">
              <a:avLst/>
            </a:prstGeom>
          </p:spPr>
        </p:pic>
        <p:pic>
          <p:nvPicPr>
            <p:cNvPr id="15" name="Obrázek 14" descr="Obsah obrázku kreslení&#10;&#10;Popis byl vytvořen automaticky">
              <a:extLst>
                <a:ext uri="{FF2B5EF4-FFF2-40B4-BE49-F238E27FC236}">
                  <a16:creationId xmlns:a16="http://schemas.microsoft.com/office/drawing/2014/main" id="{54C0D6F4-44CD-4848-AE87-029AA0E556E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31276"/>
              <a:ext cx="665930" cy="450808"/>
            </a:xfrm>
            <a:prstGeom prst="rect">
              <a:avLst/>
            </a:prstGeom>
          </p:spPr>
        </p:pic>
      </p:grpSp>
      <p:pic>
        <p:nvPicPr>
          <p:cNvPr id="2" name="Grafický objekt 1">
            <a:extLst>
              <a:ext uri="{FF2B5EF4-FFF2-40B4-BE49-F238E27FC236}">
                <a16:creationId xmlns:a16="http://schemas.microsoft.com/office/drawing/2014/main" id="{000A9CFE-29F8-4983-92E5-1DE4851C8954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135853" y="101942"/>
            <a:ext cx="1258641" cy="356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31764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0193231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, obsah, obrázek - inverzní">
    <p:bg>
      <p:bgPr>
        <a:solidFill>
          <a:srgbClr val="D311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Zástupný obsah 2">
            <a:extLst>
              <a:ext uri="{FF2B5EF4-FFF2-40B4-BE49-F238E27FC236}">
                <a16:creationId xmlns:a16="http://schemas.microsoft.com/office/drawing/2014/main" id="{DD6A7890-1F20-4DA7-AA89-7E104719D3C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81000" y="1376362"/>
            <a:ext cx="11617349" cy="5132669"/>
          </a:xfrm>
        </p:spPr>
        <p:txBody>
          <a:bodyPr>
            <a:normAutofit/>
          </a:bodyPr>
          <a:lstStyle>
            <a:lvl1pPr marL="228600" indent="-228600">
              <a:buClr>
                <a:schemeClr val="bg1"/>
              </a:buClr>
              <a:buFont typeface="Arial" panose="020B0604020202020204" pitchFamily="34" charset="0"/>
              <a:buChar char="̶"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chemeClr val="bg1"/>
              </a:buClr>
              <a:buFont typeface="Arial" panose="020B0604020202020204" pitchFamily="34" charset="0"/>
              <a:buChar char="̶"/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cs-CZ" dirty="0"/>
              <a:t>První úroveň textu</a:t>
            </a:r>
          </a:p>
          <a:p>
            <a:pPr lvl="1"/>
            <a:r>
              <a:rPr lang="cs-CZ" dirty="0"/>
              <a:t>Druhá úroveň</a:t>
            </a:r>
          </a:p>
        </p:txBody>
      </p:sp>
      <p:grpSp>
        <p:nvGrpSpPr>
          <p:cNvPr id="12" name="Skupina 11">
            <a:extLst>
              <a:ext uri="{FF2B5EF4-FFF2-40B4-BE49-F238E27FC236}">
                <a16:creationId xmlns:a16="http://schemas.microsoft.com/office/drawing/2014/main" id="{66B19D25-1138-4220-A44A-0D4B63C96D9E}"/>
              </a:ext>
            </a:extLst>
          </p:cNvPr>
          <p:cNvGrpSpPr/>
          <p:nvPr userDrawn="1"/>
        </p:nvGrpSpPr>
        <p:grpSpPr>
          <a:xfrm>
            <a:off x="6256073" y="329946"/>
            <a:ext cx="5742276" cy="451023"/>
            <a:chOff x="6353729" y="329946"/>
            <a:chExt cx="5742276" cy="451023"/>
          </a:xfrm>
        </p:grpSpPr>
        <p:grpSp>
          <p:nvGrpSpPr>
            <p:cNvPr id="13" name="Skupina 12">
              <a:extLst>
                <a:ext uri="{FF2B5EF4-FFF2-40B4-BE49-F238E27FC236}">
                  <a16:creationId xmlns:a16="http://schemas.microsoft.com/office/drawing/2014/main" id="{0039C8DB-5008-4E21-B098-C6CD2E7B851C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18" name="Grafický objekt 17">
                <a:extLst>
                  <a:ext uri="{FF2B5EF4-FFF2-40B4-BE49-F238E27FC236}">
                    <a16:creationId xmlns:a16="http://schemas.microsoft.com/office/drawing/2014/main" id="{9B900898-BE86-488C-8A9B-61767CCBF73F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=""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19" name="Grafický objekt 18">
                <a:extLst>
                  <a:ext uri="{FF2B5EF4-FFF2-40B4-BE49-F238E27FC236}">
                    <a16:creationId xmlns:a16="http://schemas.microsoft.com/office/drawing/2014/main" id="{ED01BC9A-8599-4D60-8836-E630D56FCE4B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=""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17" name="Obrázek 16" descr="Obsah obrázku kreslení&#10;&#10;Popis byl vytvořen automaticky">
              <a:extLst>
                <a:ext uri="{FF2B5EF4-FFF2-40B4-BE49-F238E27FC236}">
                  <a16:creationId xmlns:a16="http://schemas.microsoft.com/office/drawing/2014/main" id="{7ECBA0B5-8E5C-4967-8167-2D88E70CA7E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  <p:sp>
        <p:nvSpPr>
          <p:cNvPr id="20" name="Nadpis 1">
            <a:extLst>
              <a:ext uri="{FF2B5EF4-FFF2-40B4-BE49-F238E27FC236}">
                <a16:creationId xmlns:a16="http://schemas.microsoft.com/office/drawing/2014/main" id="{42724F13-0F34-4D06-9D65-59247B61DE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0"/>
            <a:ext cx="5579709" cy="105925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</p:spTree>
    <p:extLst>
      <p:ext uri="{BB962C8B-B14F-4D97-AF65-F5344CB8AC3E}">
        <p14:creationId xmlns:p14="http://schemas.microsoft.com/office/powerpoint/2010/main" val="24727020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1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ředělovací smín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B6EE3335-4CFA-4F78-ACC9-DCDA0C61E0E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>
        <p:nvSpPr>
          <p:cNvPr id="7" name="Nadpis 1">
            <a:extLst>
              <a:ext uri="{FF2B5EF4-FFF2-40B4-BE49-F238E27FC236}">
                <a16:creationId xmlns:a16="http://schemas.microsoft.com/office/drawing/2014/main" id="{B4AA1ACA-170D-42E8-8323-B664F9958C4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503487"/>
            <a:ext cx="9144000" cy="1189622"/>
          </a:xfrm>
        </p:spPr>
        <p:txBody>
          <a:bodyPr anchor="b">
            <a:noAutofit/>
          </a:bodyPr>
          <a:lstStyle>
            <a:lvl1pPr algn="ctr">
              <a:defRPr sz="4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sp>
        <p:nvSpPr>
          <p:cNvPr id="8" name="Podnadpis 2">
            <a:extLst>
              <a:ext uri="{FF2B5EF4-FFF2-40B4-BE49-F238E27FC236}">
                <a16:creationId xmlns:a16="http://schemas.microsoft.com/office/drawing/2014/main" id="{3E1FB666-EF45-45A1-80A5-B759B741F87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93110"/>
            <a:ext cx="9144000" cy="1564690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 dirty="0"/>
              <a:t>Podnadpis</a:t>
            </a:r>
          </a:p>
        </p:txBody>
      </p:sp>
      <p:pic>
        <p:nvPicPr>
          <p:cNvPr id="20" name="Obrázek 19" descr="Obsah obrázku kreslení&#10;&#10;Popis byl vytvořen automaticky">
            <a:extLst>
              <a:ext uri="{FF2B5EF4-FFF2-40B4-BE49-F238E27FC236}">
                <a16:creationId xmlns:a16="http://schemas.microsoft.com/office/drawing/2014/main" id="{EA3783B6-FC2A-454B-9F4B-560372C1E03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748" y="5989948"/>
            <a:ext cx="914504" cy="619083"/>
          </a:xfrm>
          <a:prstGeom prst="rect">
            <a:avLst/>
          </a:prstGeom>
        </p:spPr>
      </p:pic>
      <p:grpSp>
        <p:nvGrpSpPr>
          <p:cNvPr id="15" name="Skupina 14">
            <a:extLst>
              <a:ext uri="{FF2B5EF4-FFF2-40B4-BE49-F238E27FC236}">
                <a16:creationId xmlns:a16="http://schemas.microsoft.com/office/drawing/2014/main" id="{92CD7EB7-A771-4FBB-B8C7-DB5D59BBB75F}"/>
              </a:ext>
            </a:extLst>
          </p:cNvPr>
          <p:cNvGrpSpPr/>
          <p:nvPr userDrawn="1"/>
        </p:nvGrpSpPr>
        <p:grpSpPr>
          <a:xfrm>
            <a:off x="2907576" y="929325"/>
            <a:ext cx="6376849" cy="627081"/>
            <a:chOff x="3150227" y="929325"/>
            <a:chExt cx="6376849" cy="627081"/>
          </a:xfrm>
        </p:grpSpPr>
        <p:pic>
          <p:nvPicPr>
            <p:cNvPr id="16" name="Grafický objekt 15">
              <a:extLst>
                <a:ext uri="{FF2B5EF4-FFF2-40B4-BE49-F238E27FC236}">
                  <a16:creationId xmlns:a16="http://schemas.microsoft.com/office/drawing/2014/main" id="{F450C9B7-74DB-41E6-BE50-75396E9C66F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150227" y="929325"/>
              <a:ext cx="2211887" cy="627081"/>
            </a:xfrm>
            <a:prstGeom prst="rect">
              <a:avLst/>
            </a:prstGeom>
          </p:spPr>
        </p:pic>
        <p:pic>
          <p:nvPicPr>
            <p:cNvPr id="17" name="Grafický objekt 16">
              <a:extLst>
                <a:ext uri="{FF2B5EF4-FFF2-40B4-BE49-F238E27FC236}">
                  <a16:creationId xmlns:a16="http://schemas.microsoft.com/office/drawing/2014/main" id="{857E4D19-AD77-4999-B9C4-830DAE3D801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755612" y="1091418"/>
              <a:ext cx="3771464" cy="3206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3982112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/>
              <a:t>Kliknutím můžete upravit styl předlohy.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159AF-26F1-42E1-BF83-F89C20A19403}" type="datetimeFigureOut">
              <a:rPr lang="cs-CZ" smtClean="0"/>
              <a:t>13.04.2021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DE3A8-275C-4F7D-9678-21DFF80A701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590238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Jenom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B40EF74F-5572-4E88-BDB6-732EFDF9A064}"/>
              </a:ext>
            </a:extLst>
          </p:cNvPr>
          <p:cNvSpPr/>
          <p:nvPr userDrawn="1"/>
        </p:nvSpPr>
        <p:spPr>
          <a:xfrm>
            <a:off x="0" y="0"/>
            <a:ext cx="12192000" cy="1305017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pic>
        <p:nvPicPr>
          <p:cNvPr id="13" name="Obrázek 12">
            <a:extLst>
              <a:ext uri="{FF2B5EF4-FFF2-40B4-BE49-F238E27FC236}">
                <a16:creationId xmlns:a16="http://schemas.microsoft.com/office/drawing/2014/main" id="{7ACC8354-5878-430C-A84E-8418F73DA8B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698"/>
          <a:stretch/>
        </p:blipFill>
        <p:spPr>
          <a:xfrm>
            <a:off x="8761124" y="427270"/>
            <a:ext cx="3348200" cy="629518"/>
          </a:xfrm>
          <a:prstGeom prst="rect">
            <a:avLst/>
          </a:prstGeom>
        </p:spPr>
      </p:pic>
      <p:grpSp>
        <p:nvGrpSpPr>
          <p:cNvPr id="14" name="Skupina 13">
            <a:extLst>
              <a:ext uri="{FF2B5EF4-FFF2-40B4-BE49-F238E27FC236}">
                <a16:creationId xmlns:a16="http://schemas.microsoft.com/office/drawing/2014/main" id="{F87F3FC9-A29E-4C5B-A820-1CE817C19E7A}"/>
              </a:ext>
            </a:extLst>
          </p:cNvPr>
          <p:cNvGrpSpPr/>
          <p:nvPr userDrawn="1"/>
        </p:nvGrpSpPr>
        <p:grpSpPr>
          <a:xfrm>
            <a:off x="7146337" y="420847"/>
            <a:ext cx="4962987" cy="635942"/>
            <a:chOff x="3783104" y="781489"/>
            <a:chExt cx="6199096" cy="931105"/>
          </a:xfrm>
        </p:grpSpPr>
        <p:pic>
          <p:nvPicPr>
            <p:cNvPr id="15" name="Obrázek 14">
              <a:extLst>
                <a:ext uri="{FF2B5EF4-FFF2-40B4-BE49-F238E27FC236}">
                  <a16:creationId xmlns:a16="http://schemas.microsoft.com/office/drawing/2014/main" id="{88C88485-1FA6-42BC-89DE-25EBC5C93E7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1893"/>
            <a:stretch/>
          </p:blipFill>
          <p:spPr>
            <a:xfrm>
              <a:off x="3783104" y="781489"/>
              <a:ext cx="3426781" cy="921700"/>
            </a:xfrm>
            <a:prstGeom prst="rect">
              <a:avLst/>
            </a:prstGeom>
          </p:spPr>
        </p:pic>
        <p:pic>
          <p:nvPicPr>
            <p:cNvPr id="16" name="Obrázek 15">
              <a:extLst>
                <a:ext uri="{FF2B5EF4-FFF2-40B4-BE49-F238E27FC236}">
                  <a16:creationId xmlns:a16="http://schemas.microsoft.com/office/drawing/2014/main" id="{2861DD9B-1BC7-426A-81C6-0DC72A659A1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698"/>
            <a:stretch/>
          </p:blipFill>
          <p:spPr>
            <a:xfrm>
              <a:off x="5800078" y="790894"/>
              <a:ext cx="4182122" cy="921700"/>
            </a:xfrm>
            <a:prstGeom prst="rect">
              <a:avLst/>
            </a:prstGeom>
          </p:spPr>
        </p:pic>
      </p:grpSp>
      <p:sp>
        <p:nvSpPr>
          <p:cNvPr id="21" name="Nadpis 1">
            <a:extLst>
              <a:ext uri="{FF2B5EF4-FFF2-40B4-BE49-F238E27FC236}">
                <a16:creationId xmlns:a16="http://schemas.microsoft.com/office/drawing/2014/main" id="{A9AB94AD-4B9F-4F63-B34A-76C5608509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740" y="0"/>
            <a:ext cx="6507332" cy="1305016"/>
          </a:xfrm>
        </p:spPr>
        <p:txBody>
          <a:bodyPr>
            <a:no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cs-CZ" dirty="0"/>
              <a:t>Kliknutím lze upravit styl.</a:t>
            </a:r>
          </a:p>
        </p:txBody>
      </p:sp>
    </p:spTree>
    <p:extLst>
      <p:ext uri="{BB962C8B-B14F-4D97-AF65-F5344CB8AC3E}">
        <p14:creationId xmlns:p14="http://schemas.microsoft.com/office/powerpoint/2010/main" val="231696962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159AF-26F1-42E1-BF83-F89C20A19403}" type="datetimeFigureOut">
              <a:rPr lang="cs-CZ" smtClean="0"/>
              <a:t>13.04.2021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DE3A8-275C-4F7D-9678-21DFF80A701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76176773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Úvodní smín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délník 2">
            <a:extLst>
              <a:ext uri="{FF2B5EF4-FFF2-40B4-BE49-F238E27FC236}">
                <a16:creationId xmlns:a16="http://schemas.microsoft.com/office/drawing/2014/main" id="{4EC56048-479B-4CB1-B677-16A8618B9DB7}"/>
              </a:ext>
            </a:extLst>
          </p:cNvPr>
          <p:cNvSpPr/>
          <p:nvPr userDrawn="1"/>
        </p:nvSpPr>
        <p:spPr>
          <a:xfrm>
            <a:off x="0" y="0"/>
            <a:ext cx="12192000" cy="3693111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pic>
        <p:nvPicPr>
          <p:cNvPr id="18" name="Obrázek 17">
            <a:extLst>
              <a:ext uri="{FF2B5EF4-FFF2-40B4-BE49-F238E27FC236}">
                <a16:creationId xmlns:a16="http://schemas.microsoft.com/office/drawing/2014/main" id="{675FD825-1F31-4493-889C-46F3B206D71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3566" y="5951561"/>
            <a:ext cx="964869" cy="639860"/>
          </a:xfrm>
          <a:prstGeom prst="rect">
            <a:avLst/>
          </a:prstGeom>
        </p:spPr>
      </p:pic>
      <p:sp>
        <p:nvSpPr>
          <p:cNvPr id="19" name="Nadpis 1">
            <a:extLst>
              <a:ext uri="{FF2B5EF4-FFF2-40B4-BE49-F238E27FC236}">
                <a16:creationId xmlns:a16="http://schemas.microsoft.com/office/drawing/2014/main" id="{52EB2EA6-5A78-4E85-AE4C-221CA83B818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503487"/>
            <a:ext cx="9144000" cy="1189622"/>
          </a:xfrm>
        </p:spPr>
        <p:txBody>
          <a:bodyPr anchor="b">
            <a:noAutofit/>
          </a:bodyPr>
          <a:lstStyle>
            <a:lvl1pPr algn="ctr">
              <a:defRPr sz="4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Hlavní nadpis prezentace</a:t>
            </a:r>
          </a:p>
        </p:txBody>
      </p:sp>
      <p:sp>
        <p:nvSpPr>
          <p:cNvPr id="20" name="Podnadpis 2">
            <a:extLst>
              <a:ext uri="{FF2B5EF4-FFF2-40B4-BE49-F238E27FC236}">
                <a16:creationId xmlns:a16="http://schemas.microsoft.com/office/drawing/2014/main" id="{070F9525-D336-4269-AB65-F312FD83E28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93110"/>
            <a:ext cx="9144000" cy="1564690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rgbClr val="D3114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 dirty="0"/>
              <a:t>Podnadpis prezentace</a:t>
            </a:r>
          </a:p>
        </p:txBody>
      </p:sp>
      <p:grpSp>
        <p:nvGrpSpPr>
          <p:cNvPr id="24" name="Skupina 23">
            <a:extLst>
              <a:ext uri="{FF2B5EF4-FFF2-40B4-BE49-F238E27FC236}">
                <a16:creationId xmlns:a16="http://schemas.microsoft.com/office/drawing/2014/main" id="{A68D80B2-804E-48C4-917F-364953F04117}"/>
              </a:ext>
            </a:extLst>
          </p:cNvPr>
          <p:cNvGrpSpPr/>
          <p:nvPr userDrawn="1"/>
        </p:nvGrpSpPr>
        <p:grpSpPr>
          <a:xfrm>
            <a:off x="2907576" y="929325"/>
            <a:ext cx="6376849" cy="627081"/>
            <a:chOff x="3150227" y="929325"/>
            <a:chExt cx="6376849" cy="627081"/>
          </a:xfrm>
        </p:grpSpPr>
        <p:pic>
          <p:nvPicPr>
            <p:cNvPr id="13" name="Grafický objekt 12">
              <a:extLst>
                <a:ext uri="{FF2B5EF4-FFF2-40B4-BE49-F238E27FC236}">
                  <a16:creationId xmlns:a16="http://schemas.microsoft.com/office/drawing/2014/main" id="{6AD8391B-BFA6-420F-8E95-DE146CE7E68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50227" y="929325"/>
              <a:ext cx="2211887" cy="627081"/>
            </a:xfrm>
            <a:prstGeom prst="rect">
              <a:avLst/>
            </a:prstGeom>
          </p:spPr>
        </p:pic>
        <p:pic>
          <p:nvPicPr>
            <p:cNvPr id="16" name="Grafický objekt 15">
              <a:extLst>
                <a:ext uri="{FF2B5EF4-FFF2-40B4-BE49-F238E27FC236}">
                  <a16:creationId xmlns:a16="http://schemas.microsoft.com/office/drawing/2014/main" id="{2E38FE36-8704-4B15-B3ED-B5C034568E6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55612" y="1091418"/>
              <a:ext cx="3771464" cy="3206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336270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9644885F-7E6F-4C35-9C4B-32A83531A1CB}"/>
              </a:ext>
            </a:extLst>
          </p:cNvPr>
          <p:cNvSpPr/>
          <p:nvPr userDrawn="1"/>
        </p:nvSpPr>
        <p:spPr>
          <a:xfrm>
            <a:off x="0" y="0"/>
            <a:ext cx="12192000" cy="1059255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7" name="Nadpis 1">
            <a:extLst>
              <a:ext uri="{FF2B5EF4-FFF2-40B4-BE49-F238E27FC236}">
                <a16:creationId xmlns:a16="http://schemas.microsoft.com/office/drawing/2014/main" id="{74A8D0C3-8828-4945-AE3F-F718697470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0"/>
            <a:ext cx="5579709" cy="105925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sp>
        <p:nvSpPr>
          <p:cNvPr id="11" name="Zástupný obsah 2">
            <a:extLst>
              <a:ext uri="{FF2B5EF4-FFF2-40B4-BE49-F238E27FC236}">
                <a16:creationId xmlns:a16="http://schemas.microsoft.com/office/drawing/2014/main" id="{CC8B3D67-369B-4F24-8897-F0919A3E54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739" y="1376037"/>
            <a:ext cx="11487705" cy="5152017"/>
          </a:xfrm>
        </p:spPr>
        <p:txBody>
          <a:bodyPr/>
          <a:lstStyle>
            <a:lvl1pPr marL="2286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cs-CZ" dirty="0"/>
          </a:p>
        </p:txBody>
      </p:sp>
      <p:grpSp>
        <p:nvGrpSpPr>
          <p:cNvPr id="3" name="Skupina 2">
            <a:extLst>
              <a:ext uri="{FF2B5EF4-FFF2-40B4-BE49-F238E27FC236}">
                <a16:creationId xmlns:a16="http://schemas.microsoft.com/office/drawing/2014/main" id="{EDB0FC9C-CAD2-4DA3-81D9-FE9D2BAA5F0C}"/>
              </a:ext>
            </a:extLst>
          </p:cNvPr>
          <p:cNvGrpSpPr/>
          <p:nvPr userDrawn="1"/>
        </p:nvGrpSpPr>
        <p:grpSpPr>
          <a:xfrm>
            <a:off x="6256073" y="329946"/>
            <a:ext cx="5742276" cy="451023"/>
            <a:chOff x="6353729" y="329946"/>
            <a:chExt cx="5742276" cy="451023"/>
          </a:xfrm>
        </p:grpSpPr>
        <p:grpSp>
          <p:nvGrpSpPr>
            <p:cNvPr id="25" name="Skupina 24">
              <a:extLst>
                <a:ext uri="{FF2B5EF4-FFF2-40B4-BE49-F238E27FC236}">
                  <a16:creationId xmlns:a16="http://schemas.microsoft.com/office/drawing/2014/main" id="{812BEB90-324A-4A2D-9EF7-4E5CCD4362D6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26" name="Grafický objekt 25">
                <a:extLst>
                  <a:ext uri="{FF2B5EF4-FFF2-40B4-BE49-F238E27FC236}">
                    <a16:creationId xmlns:a16="http://schemas.microsoft.com/office/drawing/2014/main" id="{DA398F1A-CD3A-4447-AD94-A2C8AA7D3ED3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27" name="Grafický objekt 26">
                <a:extLst>
                  <a:ext uri="{FF2B5EF4-FFF2-40B4-BE49-F238E27FC236}">
                    <a16:creationId xmlns:a16="http://schemas.microsoft.com/office/drawing/2014/main" id="{B44E7B5D-0A2A-4E37-9366-E7DA62490451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10" name="Obrázek 9" descr="Obsah obrázku kreslení&#10;&#10;Popis byl vytvořen automaticky">
              <a:extLst>
                <a:ext uri="{FF2B5EF4-FFF2-40B4-BE49-F238E27FC236}">
                  <a16:creationId xmlns:a16="http://schemas.microsoft.com/office/drawing/2014/main" id="{79993D16-A750-49F0-840D-E154F500609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269256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6">
          <p15:clr>
            <a:srgbClr val="FBAE40"/>
          </p15:clr>
        </p15:guide>
        <p15:guide id="2" pos="7582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, text, obráz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9644885F-7E6F-4C35-9C4B-32A83531A1CB}"/>
              </a:ext>
            </a:extLst>
          </p:cNvPr>
          <p:cNvSpPr/>
          <p:nvPr userDrawn="1"/>
        </p:nvSpPr>
        <p:spPr>
          <a:xfrm>
            <a:off x="0" y="0"/>
            <a:ext cx="12192000" cy="1059255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3" name="Zástupný symbol obrázku 12">
            <a:extLst>
              <a:ext uri="{FF2B5EF4-FFF2-40B4-BE49-F238E27FC236}">
                <a16:creationId xmlns:a16="http://schemas.microsoft.com/office/drawing/2014/main" id="{9DA90696-1068-45DC-844C-39D2648EE4B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431686" y="1376036"/>
            <a:ext cx="6378575" cy="515201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rgbClr val="D3114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Zde vložte obrázek</a:t>
            </a:r>
          </a:p>
        </p:txBody>
      </p:sp>
      <p:sp>
        <p:nvSpPr>
          <p:cNvPr id="10" name="Nadpis 1">
            <a:extLst>
              <a:ext uri="{FF2B5EF4-FFF2-40B4-BE49-F238E27FC236}">
                <a16:creationId xmlns:a16="http://schemas.microsoft.com/office/drawing/2014/main" id="{1470E0D0-A2AB-409D-829F-DB124986B1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0"/>
            <a:ext cx="5579709" cy="105925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19" name="Skupina 18">
            <a:extLst>
              <a:ext uri="{FF2B5EF4-FFF2-40B4-BE49-F238E27FC236}">
                <a16:creationId xmlns:a16="http://schemas.microsoft.com/office/drawing/2014/main" id="{827422E6-1939-4D22-82CF-00821A158B63}"/>
              </a:ext>
            </a:extLst>
          </p:cNvPr>
          <p:cNvGrpSpPr/>
          <p:nvPr userDrawn="1"/>
        </p:nvGrpSpPr>
        <p:grpSpPr>
          <a:xfrm>
            <a:off x="6256073" y="329946"/>
            <a:ext cx="5742276" cy="451023"/>
            <a:chOff x="6353729" y="329946"/>
            <a:chExt cx="5742276" cy="451023"/>
          </a:xfrm>
        </p:grpSpPr>
        <p:grpSp>
          <p:nvGrpSpPr>
            <p:cNvPr id="20" name="Skupina 19">
              <a:extLst>
                <a:ext uri="{FF2B5EF4-FFF2-40B4-BE49-F238E27FC236}">
                  <a16:creationId xmlns:a16="http://schemas.microsoft.com/office/drawing/2014/main" id="{EBDF3FB1-1F98-4150-A8F1-0D74F99C8837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23" name="Grafický objekt 22">
                <a:extLst>
                  <a:ext uri="{FF2B5EF4-FFF2-40B4-BE49-F238E27FC236}">
                    <a16:creationId xmlns:a16="http://schemas.microsoft.com/office/drawing/2014/main" id="{DCF8E799-50DF-4E6B-ACA9-136D7EC04502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24" name="Grafický objekt 23">
                <a:extLst>
                  <a:ext uri="{FF2B5EF4-FFF2-40B4-BE49-F238E27FC236}">
                    <a16:creationId xmlns:a16="http://schemas.microsoft.com/office/drawing/2014/main" id="{85FD9467-D507-4558-9FAC-72B0B20404DD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22" name="Obrázek 21" descr="Obsah obrázku kreslení&#10;&#10;Popis byl vytvořen automaticky">
              <a:extLst>
                <a:ext uri="{FF2B5EF4-FFF2-40B4-BE49-F238E27FC236}">
                  <a16:creationId xmlns:a16="http://schemas.microsoft.com/office/drawing/2014/main" id="{0641DDD1-9D04-47D2-A445-158BCC04161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  <p:sp>
        <p:nvSpPr>
          <p:cNvPr id="26" name="Zástupný obsah 2">
            <a:extLst>
              <a:ext uri="{FF2B5EF4-FFF2-40B4-BE49-F238E27FC236}">
                <a16:creationId xmlns:a16="http://schemas.microsoft.com/office/drawing/2014/main" id="{04ACDA81-8751-49AB-97FB-4BF8241EFBBA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381740" y="1376037"/>
            <a:ext cx="4927108" cy="5152017"/>
          </a:xfrm>
        </p:spPr>
        <p:txBody>
          <a:bodyPr>
            <a:normAutofit/>
          </a:bodyPr>
          <a:lstStyle>
            <a:lvl1pPr marL="228600" indent="-228600">
              <a:buClr>
                <a:srgbClr val="D31145"/>
              </a:buClr>
              <a:buFont typeface="Arial" panose="020B0604020202020204" pitchFamily="34" charset="0"/>
              <a:buChar char="̶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rgbClr val="D31145"/>
              </a:buClr>
              <a:buFont typeface="Arial" panose="020B0604020202020204" pitchFamily="34" charset="0"/>
              <a:buChar char="̶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D31145"/>
              </a:buClr>
              <a:buFont typeface="Arial" panose="020B0604020202020204" pitchFamily="34" charset="0"/>
              <a:buChar char="̶"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D31145"/>
              </a:buClr>
              <a:buFont typeface="Arial" panose="020B0604020202020204" pitchFamily="34" charset="0"/>
              <a:buChar char="̶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</p:txBody>
      </p:sp>
    </p:spTree>
    <p:extLst>
      <p:ext uri="{BB962C8B-B14F-4D97-AF65-F5344CB8AC3E}">
        <p14:creationId xmlns:p14="http://schemas.microsoft.com/office/powerpoint/2010/main" val="27116997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uze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65D34D94-04F9-4E00-B5C8-BA240CAA9819}"/>
              </a:ext>
            </a:extLst>
          </p:cNvPr>
          <p:cNvSpPr/>
          <p:nvPr userDrawn="1"/>
        </p:nvSpPr>
        <p:spPr>
          <a:xfrm>
            <a:off x="0" y="0"/>
            <a:ext cx="12192000" cy="1059255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6" name="Nadpis 1">
            <a:extLst>
              <a:ext uri="{FF2B5EF4-FFF2-40B4-BE49-F238E27FC236}">
                <a16:creationId xmlns:a16="http://schemas.microsoft.com/office/drawing/2014/main" id="{5E3B3E7F-FC75-4C4E-B4B1-9B56B7FC22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0"/>
            <a:ext cx="5579709" cy="105925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21" name="Skupina 20">
            <a:extLst>
              <a:ext uri="{FF2B5EF4-FFF2-40B4-BE49-F238E27FC236}">
                <a16:creationId xmlns:a16="http://schemas.microsoft.com/office/drawing/2014/main" id="{68F80365-EAA4-451F-AF73-86DCFE8AB83A}"/>
              </a:ext>
            </a:extLst>
          </p:cNvPr>
          <p:cNvGrpSpPr/>
          <p:nvPr userDrawn="1"/>
        </p:nvGrpSpPr>
        <p:grpSpPr>
          <a:xfrm>
            <a:off x="6256073" y="329946"/>
            <a:ext cx="5742276" cy="451023"/>
            <a:chOff x="6353729" y="329946"/>
            <a:chExt cx="5742276" cy="451023"/>
          </a:xfrm>
        </p:grpSpPr>
        <p:grpSp>
          <p:nvGrpSpPr>
            <p:cNvPr id="22" name="Skupina 21">
              <a:extLst>
                <a:ext uri="{FF2B5EF4-FFF2-40B4-BE49-F238E27FC236}">
                  <a16:creationId xmlns:a16="http://schemas.microsoft.com/office/drawing/2014/main" id="{7BB3E92E-B74E-48A9-9E5E-5CA3884CB64E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24" name="Grafický objekt 23">
                <a:extLst>
                  <a:ext uri="{FF2B5EF4-FFF2-40B4-BE49-F238E27FC236}">
                    <a16:creationId xmlns:a16="http://schemas.microsoft.com/office/drawing/2014/main" id="{E8A2959C-9C38-4FE1-857B-E5CE286D30A3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25" name="Grafický objekt 24">
                <a:extLst>
                  <a:ext uri="{FF2B5EF4-FFF2-40B4-BE49-F238E27FC236}">
                    <a16:creationId xmlns:a16="http://schemas.microsoft.com/office/drawing/2014/main" id="{BAA2F625-C665-422E-9490-CD15682AFECF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23" name="Obrázek 22" descr="Obsah obrázku kreslení&#10;&#10;Popis byl vytvořen automaticky">
              <a:extLst>
                <a:ext uri="{FF2B5EF4-FFF2-40B4-BE49-F238E27FC236}">
                  <a16:creationId xmlns:a16="http://schemas.microsoft.com/office/drawing/2014/main" id="{4A334F60-C769-4877-A470-32CC5F3F7FF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4017308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uze nadpis minimál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délník 8">
            <a:extLst>
              <a:ext uri="{FF2B5EF4-FFF2-40B4-BE49-F238E27FC236}">
                <a16:creationId xmlns:a16="http://schemas.microsoft.com/office/drawing/2014/main" id="{4F31B8D1-4DDF-4FB2-AC58-4A1374AC35A4}"/>
              </a:ext>
            </a:extLst>
          </p:cNvPr>
          <p:cNvSpPr/>
          <p:nvPr userDrawn="1"/>
        </p:nvSpPr>
        <p:spPr>
          <a:xfrm>
            <a:off x="1" y="1"/>
            <a:ext cx="12192000" cy="576000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0" name="Nadpis 1">
            <a:extLst>
              <a:ext uri="{FF2B5EF4-FFF2-40B4-BE49-F238E27FC236}">
                <a16:creationId xmlns:a16="http://schemas.microsoft.com/office/drawing/2014/main" id="{4DAA469B-B863-447B-ABF4-3B7AFDB736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740" y="2"/>
            <a:ext cx="5396696" cy="576000"/>
          </a:xfrm>
        </p:spPr>
        <p:txBody>
          <a:bodyPr>
            <a:noAutofit/>
          </a:bodyPr>
          <a:lstStyle>
            <a:lvl1pPr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</p:spTree>
    <p:extLst>
      <p:ext uri="{BB962C8B-B14F-4D97-AF65-F5344CB8AC3E}">
        <p14:creationId xmlns:p14="http://schemas.microsoft.com/office/powerpoint/2010/main" val="175679056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8701115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, obsah, obrázek - inverzní">
    <p:bg>
      <p:bgPr>
        <a:solidFill>
          <a:srgbClr val="D311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Zástupný obsah 2">
            <a:extLst>
              <a:ext uri="{FF2B5EF4-FFF2-40B4-BE49-F238E27FC236}">
                <a16:creationId xmlns:a16="http://schemas.microsoft.com/office/drawing/2014/main" id="{DD6A7890-1F20-4DA7-AA89-7E104719D3C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81000" y="1376362"/>
            <a:ext cx="11617349" cy="5132669"/>
          </a:xfrm>
        </p:spPr>
        <p:txBody>
          <a:bodyPr>
            <a:normAutofit/>
          </a:bodyPr>
          <a:lstStyle>
            <a:lvl1pPr marL="228600" indent="-228600">
              <a:buClr>
                <a:schemeClr val="bg1"/>
              </a:buClr>
              <a:buFont typeface="Arial" panose="020B0604020202020204" pitchFamily="34" charset="0"/>
              <a:buChar char="̶"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chemeClr val="bg1"/>
              </a:buClr>
              <a:buFont typeface="Arial" panose="020B0604020202020204" pitchFamily="34" charset="0"/>
              <a:buChar char="̶"/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cs-CZ" dirty="0"/>
              <a:t>První úroveň textu</a:t>
            </a:r>
          </a:p>
          <a:p>
            <a:pPr lvl="1"/>
            <a:r>
              <a:rPr lang="cs-CZ" dirty="0"/>
              <a:t>Druhá úroveň</a:t>
            </a:r>
          </a:p>
        </p:txBody>
      </p:sp>
      <p:grpSp>
        <p:nvGrpSpPr>
          <p:cNvPr id="12" name="Skupina 11">
            <a:extLst>
              <a:ext uri="{FF2B5EF4-FFF2-40B4-BE49-F238E27FC236}">
                <a16:creationId xmlns:a16="http://schemas.microsoft.com/office/drawing/2014/main" id="{66B19D25-1138-4220-A44A-0D4B63C96D9E}"/>
              </a:ext>
            </a:extLst>
          </p:cNvPr>
          <p:cNvGrpSpPr/>
          <p:nvPr userDrawn="1"/>
        </p:nvGrpSpPr>
        <p:grpSpPr>
          <a:xfrm>
            <a:off x="6256073" y="329946"/>
            <a:ext cx="5742276" cy="451023"/>
            <a:chOff x="6353729" y="329946"/>
            <a:chExt cx="5742276" cy="451023"/>
          </a:xfrm>
        </p:grpSpPr>
        <p:grpSp>
          <p:nvGrpSpPr>
            <p:cNvPr id="13" name="Skupina 12">
              <a:extLst>
                <a:ext uri="{FF2B5EF4-FFF2-40B4-BE49-F238E27FC236}">
                  <a16:creationId xmlns:a16="http://schemas.microsoft.com/office/drawing/2014/main" id="{0039C8DB-5008-4E21-B098-C6CD2E7B851C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18" name="Grafický objekt 17">
                <a:extLst>
                  <a:ext uri="{FF2B5EF4-FFF2-40B4-BE49-F238E27FC236}">
                    <a16:creationId xmlns:a16="http://schemas.microsoft.com/office/drawing/2014/main" id="{9B900898-BE86-488C-8A9B-61767CCBF73F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19" name="Grafický objekt 18">
                <a:extLst>
                  <a:ext uri="{FF2B5EF4-FFF2-40B4-BE49-F238E27FC236}">
                    <a16:creationId xmlns:a16="http://schemas.microsoft.com/office/drawing/2014/main" id="{ED01BC9A-8599-4D60-8836-E630D56FCE4B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17" name="Obrázek 16" descr="Obsah obrázku kreslení&#10;&#10;Popis byl vytvořen automaticky">
              <a:extLst>
                <a:ext uri="{FF2B5EF4-FFF2-40B4-BE49-F238E27FC236}">
                  <a16:creationId xmlns:a16="http://schemas.microsoft.com/office/drawing/2014/main" id="{7ECBA0B5-8E5C-4967-8167-2D88E70CA7E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  <p:sp>
        <p:nvSpPr>
          <p:cNvPr id="20" name="Nadpis 1">
            <a:extLst>
              <a:ext uri="{FF2B5EF4-FFF2-40B4-BE49-F238E27FC236}">
                <a16:creationId xmlns:a16="http://schemas.microsoft.com/office/drawing/2014/main" id="{42724F13-0F34-4D06-9D65-59247B61DE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0"/>
            <a:ext cx="5579709" cy="105925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</p:spTree>
    <p:extLst>
      <p:ext uri="{BB962C8B-B14F-4D97-AF65-F5344CB8AC3E}">
        <p14:creationId xmlns:p14="http://schemas.microsoft.com/office/powerpoint/2010/main" val="34274041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1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ředělovací smín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B6EE3335-4CFA-4F78-ACC9-DCDA0C61E0E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>
        <p:nvSpPr>
          <p:cNvPr id="7" name="Nadpis 1">
            <a:extLst>
              <a:ext uri="{FF2B5EF4-FFF2-40B4-BE49-F238E27FC236}">
                <a16:creationId xmlns:a16="http://schemas.microsoft.com/office/drawing/2014/main" id="{B4AA1ACA-170D-42E8-8323-B664F9958C4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503487"/>
            <a:ext cx="9144000" cy="1189622"/>
          </a:xfrm>
        </p:spPr>
        <p:txBody>
          <a:bodyPr anchor="b">
            <a:noAutofit/>
          </a:bodyPr>
          <a:lstStyle>
            <a:lvl1pPr algn="ctr">
              <a:defRPr sz="4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sp>
        <p:nvSpPr>
          <p:cNvPr id="8" name="Podnadpis 2">
            <a:extLst>
              <a:ext uri="{FF2B5EF4-FFF2-40B4-BE49-F238E27FC236}">
                <a16:creationId xmlns:a16="http://schemas.microsoft.com/office/drawing/2014/main" id="{3E1FB666-EF45-45A1-80A5-B759B741F87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93110"/>
            <a:ext cx="9144000" cy="1564690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 dirty="0"/>
              <a:t>Podnadpis</a:t>
            </a:r>
          </a:p>
        </p:txBody>
      </p:sp>
      <p:pic>
        <p:nvPicPr>
          <p:cNvPr id="20" name="Obrázek 19" descr="Obsah obrázku kreslení&#10;&#10;Popis byl vytvořen automaticky">
            <a:extLst>
              <a:ext uri="{FF2B5EF4-FFF2-40B4-BE49-F238E27FC236}">
                <a16:creationId xmlns:a16="http://schemas.microsoft.com/office/drawing/2014/main" id="{EA3783B6-FC2A-454B-9F4B-560372C1E03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748" y="5989948"/>
            <a:ext cx="914504" cy="619083"/>
          </a:xfrm>
          <a:prstGeom prst="rect">
            <a:avLst/>
          </a:prstGeom>
        </p:spPr>
      </p:pic>
      <p:grpSp>
        <p:nvGrpSpPr>
          <p:cNvPr id="15" name="Skupina 14">
            <a:extLst>
              <a:ext uri="{FF2B5EF4-FFF2-40B4-BE49-F238E27FC236}">
                <a16:creationId xmlns:a16="http://schemas.microsoft.com/office/drawing/2014/main" id="{92CD7EB7-A771-4FBB-B8C7-DB5D59BBB75F}"/>
              </a:ext>
            </a:extLst>
          </p:cNvPr>
          <p:cNvGrpSpPr/>
          <p:nvPr userDrawn="1"/>
        </p:nvGrpSpPr>
        <p:grpSpPr>
          <a:xfrm>
            <a:off x="2907576" y="929325"/>
            <a:ext cx="6376849" cy="627081"/>
            <a:chOff x="3150227" y="929325"/>
            <a:chExt cx="6376849" cy="627081"/>
          </a:xfrm>
        </p:grpSpPr>
        <p:pic>
          <p:nvPicPr>
            <p:cNvPr id="16" name="Grafický objekt 15">
              <a:extLst>
                <a:ext uri="{FF2B5EF4-FFF2-40B4-BE49-F238E27FC236}">
                  <a16:creationId xmlns:a16="http://schemas.microsoft.com/office/drawing/2014/main" id="{F450C9B7-74DB-41E6-BE50-75396E9C66F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50227" y="929325"/>
              <a:ext cx="2211887" cy="627081"/>
            </a:xfrm>
            <a:prstGeom prst="rect">
              <a:avLst/>
            </a:prstGeom>
          </p:spPr>
        </p:pic>
        <p:pic>
          <p:nvPicPr>
            <p:cNvPr id="17" name="Grafický objekt 16">
              <a:extLst>
                <a:ext uri="{FF2B5EF4-FFF2-40B4-BE49-F238E27FC236}">
                  <a16:creationId xmlns:a16="http://schemas.microsoft.com/office/drawing/2014/main" id="{857E4D19-AD77-4999-B9C4-830DAE3D801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55612" y="1091418"/>
              <a:ext cx="3771464" cy="3206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7436169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Úvodní smín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délník 2">
            <a:extLst>
              <a:ext uri="{FF2B5EF4-FFF2-40B4-BE49-F238E27FC236}">
                <a16:creationId xmlns:a16="http://schemas.microsoft.com/office/drawing/2014/main" id="{4EC56048-479B-4CB1-B677-16A8618B9DB7}"/>
              </a:ext>
            </a:extLst>
          </p:cNvPr>
          <p:cNvSpPr/>
          <p:nvPr userDrawn="1"/>
        </p:nvSpPr>
        <p:spPr>
          <a:xfrm>
            <a:off x="0" y="0"/>
            <a:ext cx="12192000" cy="3693111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pic>
        <p:nvPicPr>
          <p:cNvPr id="18" name="Obrázek 17">
            <a:extLst>
              <a:ext uri="{FF2B5EF4-FFF2-40B4-BE49-F238E27FC236}">
                <a16:creationId xmlns:a16="http://schemas.microsoft.com/office/drawing/2014/main" id="{675FD825-1F31-4493-889C-46F3B206D71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3566" y="5951561"/>
            <a:ext cx="964869" cy="639860"/>
          </a:xfrm>
          <a:prstGeom prst="rect">
            <a:avLst/>
          </a:prstGeom>
        </p:spPr>
      </p:pic>
      <p:sp>
        <p:nvSpPr>
          <p:cNvPr id="19" name="Nadpis 1">
            <a:extLst>
              <a:ext uri="{FF2B5EF4-FFF2-40B4-BE49-F238E27FC236}">
                <a16:creationId xmlns:a16="http://schemas.microsoft.com/office/drawing/2014/main" id="{52EB2EA6-5A78-4E85-AE4C-221CA83B818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503487"/>
            <a:ext cx="9144000" cy="1189622"/>
          </a:xfrm>
        </p:spPr>
        <p:txBody>
          <a:bodyPr anchor="b">
            <a:noAutofit/>
          </a:bodyPr>
          <a:lstStyle>
            <a:lvl1pPr algn="ctr">
              <a:defRPr sz="4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Hlavní nadpis prezentace</a:t>
            </a:r>
          </a:p>
        </p:txBody>
      </p:sp>
      <p:sp>
        <p:nvSpPr>
          <p:cNvPr id="20" name="Podnadpis 2">
            <a:extLst>
              <a:ext uri="{FF2B5EF4-FFF2-40B4-BE49-F238E27FC236}">
                <a16:creationId xmlns:a16="http://schemas.microsoft.com/office/drawing/2014/main" id="{070F9525-D336-4269-AB65-F312FD83E28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93110"/>
            <a:ext cx="9144000" cy="1564690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rgbClr val="D3114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 dirty="0"/>
              <a:t>Podnadpis prezentace</a:t>
            </a:r>
          </a:p>
        </p:txBody>
      </p:sp>
      <p:grpSp>
        <p:nvGrpSpPr>
          <p:cNvPr id="9" name="Skupina 8">
            <a:extLst>
              <a:ext uri="{FF2B5EF4-FFF2-40B4-BE49-F238E27FC236}">
                <a16:creationId xmlns:a16="http://schemas.microsoft.com/office/drawing/2014/main" id="{ED3D988A-38CF-4B35-BE79-653349F08EA7}"/>
              </a:ext>
            </a:extLst>
          </p:cNvPr>
          <p:cNvGrpSpPr/>
          <p:nvPr userDrawn="1"/>
        </p:nvGrpSpPr>
        <p:grpSpPr>
          <a:xfrm>
            <a:off x="2907576" y="929325"/>
            <a:ext cx="6376849" cy="627081"/>
            <a:chOff x="3150227" y="929325"/>
            <a:chExt cx="6376849" cy="627081"/>
          </a:xfrm>
        </p:grpSpPr>
        <p:pic>
          <p:nvPicPr>
            <p:cNvPr id="10" name="Grafický objekt 9">
              <a:extLst>
                <a:ext uri="{FF2B5EF4-FFF2-40B4-BE49-F238E27FC236}">
                  <a16:creationId xmlns:a16="http://schemas.microsoft.com/office/drawing/2014/main" id="{1E4874C8-049D-425A-B61A-352FEB3182F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150227" y="929325"/>
              <a:ext cx="2211887" cy="627081"/>
            </a:xfrm>
            <a:prstGeom prst="rect">
              <a:avLst/>
            </a:prstGeom>
          </p:spPr>
        </p:pic>
        <p:pic>
          <p:nvPicPr>
            <p:cNvPr id="11" name="Grafický objekt 10">
              <a:extLst>
                <a:ext uri="{FF2B5EF4-FFF2-40B4-BE49-F238E27FC236}">
                  <a16:creationId xmlns:a16="http://schemas.microsoft.com/office/drawing/2014/main" id="{9AB1B653-4A88-4E8D-96A2-5C0EBB7FB47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755612" y="1091418"/>
              <a:ext cx="3771464" cy="3206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142397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538802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9644885F-7E6F-4C35-9C4B-32A83531A1CB}"/>
              </a:ext>
            </a:extLst>
          </p:cNvPr>
          <p:cNvSpPr/>
          <p:nvPr userDrawn="1"/>
        </p:nvSpPr>
        <p:spPr>
          <a:xfrm>
            <a:off x="0" y="0"/>
            <a:ext cx="12192000" cy="1059255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7" name="Nadpis 1">
            <a:extLst>
              <a:ext uri="{FF2B5EF4-FFF2-40B4-BE49-F238E27FC236}">
                <a16:creationId xmlns:a16="http://schemas.microsoft.com/office/drawing/2014/main" id="{74A8D0C3-8828-4945-AE3F-F718697470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0"/>
            <a:ext cx="5579709" cy="105925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sp>
        <p:nvSpPr>
          <p:cNvPr id="11" name="Zástupný obsah 2">
            <a:extLst>
              <a:ext uri="{FF2B5EF4-FFF2-40B4-BE49-F238E27FC236}">
                <a16:creationId xmlns:a16="http://schemas.microsoft.com/office/drawing/2014/main" id="{CC8B3D67-369B-4F24-8897-F0919A3E54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739" y="1376037"/>
            <a:ext cx="11487705" cy="5152017"/>
          </a:xfrm>
        </p:spPr>
        <p:txBody>
          <a:bodyPr/>
          <a:lstStyle>
            <a:lvl1pPr marL="2286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cs-CZ" dirty="0"/>
          </a:p>
        </p:txBody>
      </p:sp>
      <p:grpSp>
        <p:nvGrpSpPr>
          <p:cNvPr id="12" name="Skupina 11">
            <a:extLst>
              <a:ext uri="{FF2B5EF4-FFF2-40B4-BE49-F238E27FC236}">
                <a16:creationId xmlns:a16="http://schemas.microsoft.com/office/drawing/2014/main" id="{9F1456EA-4541-48E1-AB60-E6DAB56C558A}"/>
              </a:ext>
            </a:extLst>
          </p:cNvPr>
          <p:cNvGrpSpPr/>
          <p:nvPr userDrawn="1"/>
        </p:nvGrpSpPr>
        <p:grpSpPr>
          <a:xfrm>
            <a:off x="6256073" y="329946"/>
            <a:ext cx="5742276" cy="451023"/>
            <a:chOff x="6353729" y="329946"/>
            <a:chExt cx="5742276" cy="451023"/>
          </a:xfrm>
        </p:grpSpPr>
        <p:grpSp>
          <p:nvGrpSpPr>
            <p:cNvPr id="13" name="Skupina 12">
              <a:extLst>
                <a:ext uri="{FF2B5EF4-FFF2-40B4-BE49-F238E27FC236}">
                  <a16:creationId xmlns:a16="http://schemas.microsoft.com/office/drawing/2014/main" id="{E01E90ED-357E-40A6-AD28-747087321CDD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15" name="Grafický objekt 14">
                <a:extLst>
                  <a:ext uri="{FF2B5EF4-FFF2-40B4-BE49-F238E27FC236}">
                    <a16:creationId xmlns:a16="http://schemas.microsoft.com/office/drawing/2014/main" id="{7F8E84A5-6449-432E-ADB6-18264DBF2B87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=""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16" name="Grafický objekt 15">
                <a:extLst>
                  <a:ext uri="{FF2B5EF4-FFF2-40B4-BE49-F238E27FC236}">
                    <a16:creationId xmlns:a16="http://schemas.microsoft.com/office/drawing/2014/main" id="{5D0E2827-15A6-4BAB-ACC7-CB3D469C1A17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=""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14" name="Obrázek 13" descr="Obsah obrázku kreslení&#10;&#10;Popis byl vytvořen automaticky">
              <a:extLst>
                <a:ext uri="{FF2B5EF4-FFF2-40B4-BE49-F238E27FC236}">
                  <a16:creationId xmlns:a16="http://schemas.microsoft.com/office/drawing/2014/main" id="{8973F025-355D-4512-B710-6105D84C116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889226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6">
          <p15:clr>
            <a:srgbClr val="FBAE40"/>
          </p15:clr>
        </p15:guide>
        <p15:guide id="2" pos="7582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, text, obráz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9644885F-7E6F-4C35-9C4B-32A83531A1CB}"/>
              </a:ext>
            </a:extLst>
          </p:cNvPr>
          <p:cNvSpPr/>
          <p:nvPr userDrawn="1"/>
        </p:nvSpPr>
        <p:spPr>
          <a:xfrm>
            <a:off x="0" y="0"/>
            <a:ext cx="12192000" cy="1059255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3" name="Zástupný symbol obrázku 12">
            <a:extLst>
              <a:ext uri="{FF2B5EF4-FFF2-40B4-BE49-F238E27FC236}">
                <a16:creationId xmlns:a16="http://schemas.microsoft.com/office/drawing/2014/main" id="{9DA90696-1068-45DC-844C-39D2648EE4B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431686" y="1376036"/>
            <a:ext cx="6378575" cy="515201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rgbClr val="D3114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Zde vložte obrázek</a:t>
            </a:r>
          </a:p>
        </p:txBody>
      </p:sp>
      <p:sp>
        <p:nvSpPr>
          <p:cNvPr id="10" name="Nadpis 1">
            <a:extLst>
              <a:ext uri="{FF2B5EF4-FFF2-40B4-BE49-F238E27FC236}">
                <a16:creationId xmlns:a16="http://schemas.microsoft.com/office/drawing/2014/main" id="{1470E0D0-A2AB-409D-829F-DB124986B1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0"/>
            <a:ext cx="5579709" cy="105925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sp>
        <p:nvSpPr>
          <p:cNvPr id="26" name="Zástupný obsah 2">
            <a:extLst>
              <a:ext uri="{FF2B5EF4-FFF2-40B4-BE49-F238E27FC236}">
                <a16:creationId xmlns:a16="http://schemas.microsoft.com/office/drawing/2014/main" id="{04ACDA81-8751-49AB-97FB-4BF8241EFBBA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381740" y="1376037"/>
            <a:ext cx="4927108" cy="5152017"/>
          </a:xfrm>
        </p:spPr>
        <p:txBody>
          <a:bodyPr>
            <a:normAutofit/>
          </a:bodyPr>
          <a:lstStyle>
            <a:lvl1pPr marL="228600" indent="-228600">
              <a:buClr>
                <a:srgbClr val="D31145"/>
              </a:buClr>
              <a:buFont typeface="Arial" panose="020B0604020202020204" pitchFamily="34" charset="0"/>
              <a:buChar char="̶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rgbClr val="D31145"/>
              </a:buClr>
              <a:buFont typeface="Arial" panose="020B0604020202020204" pitchFamily="34" charset="0"/>
              <a:buChar char="̶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D31145"/>
              </a:buClr>
              <a:buFont typeface="Arial" panose="020B0604020202020204" pitchFamily="34" charset="0"/>
              <a:buChar char="̶"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D31145"/>
              </a:buClr>
              <a:buFont typeface="Arial" panose="020B0604020202020204" pitchFamily="34" charset="0"/>
              <a:buChar char="̶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</p:txBody>
      </p:sp>
      <p:grpSp>
        <p:nvGrpSpPr>
          <p:cNvPr id="11" name="Skupina 10">
            <a:extLst>
              <a:ext uri="{FF2B5EF4-FFF2-40B4-BE49-F238E27FC236}">
                <a16:creationId xmlns:a16="http://schemas.microsoft.com/office/drawing/2014/main" id="{593EA5D4-B03A-4B11-A4C0-282F833283D5}"/>
              </a:ext>
            </a:extLst>
          </p:cNvPr>
          <p:cNvGrpSpPr/>
          <p:nvPr userDrawn="1"/>
        </p:nvGrpSpPr>
        <p:grpSpPr>
          <a:xfrm>
            <a:off x="6256073" y="329946"/>
            <a:ext cx="5742276" cy="451023"/>
            <a:chOff x="6353729" y="329946"/>
            <a:chExt cx="5742276" cy="451023"/>
          </a:xfrm>
        </p:grpSpPr>
        <p:grpSp>
          <p:nvGrpSpPr>
            <p:cNvPr id="12" name="Skupina 11">
              <a:extLst>
                <a:ext uri="{FF2B5EF4-FFF2-40B4-BE49-F238E27FC236}">
                  <a16:creationId xmlns:a16="http://schemas.microsoft.com/office/drawing/2014/main" id="{0E5FA04C-AABA-46E8-A370-3327A676F38D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15" name="Grafický objekt 14">
                <a:extLst>
                  <a:ext uri="{FF2B5EF4-FFF2-40B4-BE49-F238E27FC236}">
                    <a16:creationId xmlns:a16="http://schemas.microsoft.com/office/drawing/2014/main" id="{BBC17E35-0B10-48FD-91F9-B3AB3B123165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=""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16" name="Grafický objekt 15">
                <a:extLst>
                  <a:ext uri="{FF2B5EF4-FFF2-40B4-BE49-F238E27FC236}">
                    <a16:creationId xmlns:a16="http://schemas.microsoft.com/office/drawing/2014/main" id="{5B4162CB-0524-4344-AE6A-3B7812F497EC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=""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14" name="Obrázek 13" descr="Obsah obrázku kreslení&#10;&#10;Popis byl vytvořen automaticky">
              <a:extLst>
                <a:ext uri="{FF2B5EF4-FFF2-40B4-BE49-F238E27FC236}">
                  <a16:creationId xmlns:a16="http://schemas.microsoft.com/office/drawing/2014/main" id="{21835B84-8F55-43D8-954E-4CF1DE31F1A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3783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uze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65D34D94-04F9-4E00-B5C8-BA240CAA9819}"/>
              </a:ext>
            </a:extLst>
          </p:cNvPr>
          <p:cNvSpPr/>
          <p:nvPr userDrawn="1"/>
        </p:nvSpPr>
        <p:spPr>
          <a:xfrm>
            <a:off x="0" y="0"/>
            <a:ext cx="12192000" cy="1059255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6" name="Nadpis 1">
            <a:extLst>
              <a:ext uri="{FF2B5EF4-FFF2-40B4-BE49-F238E27FC236}">
                <a16:creationId xmlns:a16="http://schemas.microsoft.com/office/drawing/2014/main" id="{5E3B3E7F-FC75-4C4E-B4B1-9B56B7FC22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0"/>
            <a:ext cx="5579709" cy="105925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9" name="Skupina 8">
            <a:extLst>
              <a:ext uri="{FF2B5EF4-FFF2-40B4-BE49-F238E27FC236}">
                <a16:creationId xmlns:a16="http://schemas.microsoft.com/office/drawing/2014/main" id="{2BBEA9DF-5A8A-4302-AFFF-E12DBC52A245}"/>
              </a:ext>
            </a:extLst>
          </p:cNvPr>
          <p:cNvGrpSpPr/>
          <p:nvPr userDrawn="1"/>
        </p:nvGrpSpPr>
        <p:grpSpPr>
          <a:xfrm>
            <a:off x="6256073" y="329946"/>
            <a:ext cx="5742276" cy="451023"/>
            <a:chOff x="6353729" y="329946"/>
            <a:chExt cx="5742276" cy="451023"/>
          </a:xfrm>
        </p:grpSpPr>
        <p:grpSp>
          <p:nvGrpSpPr>
            <p:cNvPr id="10" name="Skupina 9">
              <a:extLst>
                <a:ext uri="{FF2B5EF4-FFF2-40B4-BE49-F238E27FC236}">
                  <a16:creationId xmlns:a16="http://schemas.microsoft.com/office/drawing/2014/main" id="{E1B4E032-66E8-49E2-854E-F1371E2F8485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12" name="Grafický objekt 11">
                <a:extLst>
                  <a:ext uri="{FF2B5EF4-FFF2-40B4-BE49-F238E27FC236}">
                    <a16:creationId xmlns:a16="http://schemas.microsoft.com/office/drawing/2014/main" id="{BC470F14-8C7A-4F18-B530-7CC671133840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=""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13" name="Grafický objekt 12">
                <a:extLst>
                  <a:ext uri="{FF2B5EF4-FFF2-40B4-BE49-F238E27FC236}">
                    <a16:creationId xmlns:a16="http://schemas.microsoft.com/office/drawing/2014/main" id="{E7742909-C46D-44BD-B539-A4F7ABD251C7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=""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11" name="Obrázek 10" descr="Obsah obrázku kreslení&#10;&#10;Popis byl vytvořen automaticky">
              <a:extLst>
                <a:ext uri="{FF2B5EF4-FFF2-40B4-BE49-F238E27FC236}">
                  <a16:creationId xmlns:a16="http://schemas.microsoft.com/office/drawing/2014/main" id="{1763603A-3381-4433-AF56-EE1B4176572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37613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uze nadpis minimál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délník 8">
            <a:extLst>
              <a:ext uri="{FF2B5EF4-FFF2-40B4-BE49-F238E27FC236}">
                <a16:creationId xmlns:a16="http://schemas.microsoft.com/office/drawing/2014/main" id="{4F31B8D1-4DDF-4FB2-AC58-4A1374AC35A4}"/>
              </a:ext>
            </a:extLst>
          </p:cNvPr>
          <p:cNvSpPr/>
          <p:nvPr userDrawn="1"/>
        </p:nvSpPr>
        <p:spPr>
          <a:xfrm>
            <a:off x="1" y="1"/>
            <a:ext cx="12192000" cy="576000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0" name="Nadpis 1">
            <a:extLst>
              <a:ext uri="{FF2B5EF4-FFF2-40B4-BE49-F238E27FC236}">
                <a16:creationId xmlns:a16="http://schemas.microsoft.com/office/drawing/2014/main" id="{4DAA469B-B863-447B-ABF4-3B7AFDB736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740" y="2"/>
            <a:ext cx="5396696" cy="576000"/>
          </a:xfrm>
        </p:spPr>
        <p:txBody>
          <a:bodyPr>
            <a:noAutofit/>
          </a:bodyPr>
          <a:lstStyle>
            <a:lvl1pPr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8" name="Skupina 7">
            <a:extLst>
              <a:ext uri="{FF2B5EF4-FFF2-40B4-BE49-F238E27FC236}">
                <a16:creationId xmlns:a16="http://schemas.microsoft.com/office/drawing/2014/main" id="{C333F920-D1E5-4994-9EBD-9A89C42CBE3E}"/>
              </a:ext>
            </a:extLst>
          </p:cNvPr>
          <p:cNvGrpSpPr/>
          <p:nvPr userDrawn="1"/>
        </p:nvGrpSpPr>
        <p:grpSpPr>
          <a:xfrm>
            <a:off x="6279927" y="124978"/>
            <a:ext cx="5742276" cy="451023"/>
            <a:chOff x="6353729" y="329946"/>
            <a:chExt cx="5742276" cy="451023"/>
          </a:xfrm>
        </p:grpSpPr>
        <p:grpSp>
          <p:nvGrpSpPr>
            <p:cNvPr id="11" name="Skupina 10">
              <a:extLst>
                <a:ext uri="{FF2B5EF4-FFF2-40B4-BE49-F238E27FC236}">
                  <a16:creationId xmlns:a16="http://schemas.microsoft.com/office/drawing/2014/main" id="{7CF9DDBB-3FCE-4A6B-9324-5F5CE7374982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16" name="Grafický objekt 15">
                <a:extLst>
                  <a:ext uri="{FF2B5EF4-FFF2-40B4-BE49-F238E27FC236}">
                    <a16:creationId xmlns:a16="http://schemas.microsoft.com/office/drawing/2014/main" id="{55822CFA-D4E2-4051-A738-DC3855AFF047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=""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17" name="Grafický objekt 16">
                <a:extLst>
                  <a:ext uri="{FF2B5EF4-FFF2-40B4-BE49-F238E27FC236}">
                    <a16:creationId xmlns:a16="http://schemas.microsoft.com/office/drawing/2014/main" id="{3386CBD1-D029-4EDD-804C-74BF739420DE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=""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13" name="Obrázek 12" descr="Obsah obrázku kreslení&#10;&#10;Popis byl vytvořen automaticky">
              <a:extLst>
                <a:ext uri="{FF2B5EF4-FFF2-40B4-BE49-F238E27FC236}">
                  <a16:creationId xmlns:a16="http://schemas.microsoft.com/office/drawing/2014/main" id="{EBA595F3-4136-4431-A34D-3FE6EB82246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1712974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6121009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, obsah, obrázek - inverzní">
    <p:bg>
      <p:bgPr>
        <a:solidFill>
          <a:srgbClr val="D311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Zástupný obsah 2">
            <a:extLst>
              <a:ext uri="{FF2B5EF4-FFF2-40B4-BE49-F238E27FC236}">
                <a16:creationId xmlns:a16="http://schemas.microsoft.com/office/drawing/2014/main" id="{DD6A7890-1F20-4DA7-AA89-7E104719D3C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81000" y="1376362"/>
            <a:ext cx="11617349" cy="5132669"/>
          </a:xfrm>
        </p:spPr>
        <p:txBody>
          <a:bodyPr>
            <a:normAutofit/>
          </a:bodyPr>
          <a:lstStyle>
            <a:lvl1pPr marL="228600" indent="-228600">
              <a:buClr>
                <a:schemeClr val="bg1"/>
              </a:buClr>
              <a:buFont typeface="Arial" panose="020B0604020202020204" pitchFamily="34" charset="0"/>
              <a:buChar char="̶"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chemeClr val="bg1"/>
              </a:buClr>
              <a:buFont typeface="Arial" panose="020B0604020202020204" pitchFamily="34" charset="0"/>
              <a:buChar char="̶"/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cs-CZ" dirty="0"/>
              <a:t>První úroveň textu</a:t>
            </a:r>
          </a:p>
          <a:p>
            <a:pPr lvl="1"/>
            <a:r>
              <a:rPr lang="cs-CZ" dirty="0"/>
              <a:t>Druhá úroveň</a:t>
            </a:r>
          </a:p>
        </p:txBody>
      </p:sp>
      <p:sp>
        <p:nvSpPr>
          <p:cNvPr id="20" name="Nadpis 1">
            <a:extLst>
              <a:ext uri="{FF2B5EF4-FFF2-40B4-BE49-F238E27FC236}">
                <a16:creationId xmlns:a16="http://schemas.microsoft.com/office/drawing/2014/main" id="{42724F13-0F34-4D06-9D65-59247B61DE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0"/>
            <a:ext cx="5579709" cy="105925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</p:spTree>
    <p:extLst>
      <p:ext uri="{BB962C8B-B14F-4D97-AF65-F5344CB8AC3E}">
        <p14:creationId xmlns:p14="http://schemas.microsoft.com/office/powerpoint/2010/main" val="42285702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1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ředělovací smín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B6EE3335-4CFA-4F78-ACC9-DCDA0C61E0E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>
        <p:nvSpPr>
          <p:cNvPr id="7" name="Nadpis 1">
            <a:extLst>
              <a:ext uri="{FF2B5EF4-FFF2-40B4-BE49-F238E27FC236}">
                <a16:creationId xmlns:a16="http://schemas.microsoft.com/office/drawing/2014/main" id="{B4AA1ACA-170D-42E8-8323-B664F9958C4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503487"/>
            <a:ext cx="9144000" cy="1189622"/>
          </a:xfrm>
        </p:spPr>
        <p:txBody>
          <a:bodyPr anchor="b">
            <a:noAutofit/>
          </a:bodyPr>
          <a:lstStyle>
            <a:lvl1pPr algn="ctr">
              <a:defRPr sz="4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sp>
        <p:nvSpPr>
          <p:cNvPr id="8" name="Podnadpis 2">
            <a:extLst>
              <a:ext uri="{FF2B5EF4-FFF2-40B4-BE49-F238E27FC236}">
                <a16:creationId xmlns:a16="http://schemas.microsoft.com/office/drawing/2014/main" id="{3E1FB666-EF45-45A1-80A5-B759B741F87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93110"/>
            <a:ext cx="9144000" cy="1564690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 dirty="0"/>
              <a:t>Podnadpis</a:t>
            </a:r>
          </a:p>
        </p:txBody>
      </p:sp>
      <p:pic>
        <p:nvPicPr>
          <p:cNvPr id="20" name="Obrázek 19" descr="Obsah obrázku kreslení&#10;&#10;Popis byl vytvořen automaticky">
            <a:extLst>
              <a:ext uri="{FF2B5EF4-FFF2-40B4-BE49-F238E27FC236}">
                <a16:creationId xmlns:a16="http://schemas.microsoft.com/office/drawing/2014/main" id="{EA3783B6-FC2A-454B-9F4B-560372C1E03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748" y="5989948"/>
            <a:ext cx="914504" cy="619083"/>
          </a:xfrm>
          <a:prstGeom prst="rect">
            <a:avLst/>
          </a:prstGeom>
        </p:spPr>
      </p:pic>
      <p:grpSp>
        <p:nvGrpSpPr>
          <p:cNvPr id="9" name="Skupina 8">
            <a:extLst>
              <a:ext uri="{FF2B5EF4-FFF2-40B4-BE49-F238E27FC236}">
                <a16:creationId xmlns:a16="http://schemas.microsoft.com/office/drawing/2014/main" id="{EDDAB015-EBF0-4938-889E-56AD1CB499F3}"/>
              </a:ext>
            </a:extLst>
          </p:cNvPr>
          <p:cNvGrpSpPr/>
          <p:nvPr userDrawn="1"/>
        </p:nvGrpSpPr>
        <p:grpSpPr>
          <a:xfrm>
            <a:off x="2907576" y="929325"/>
            <a:ext cx="6376849" cy="627081"/>
            <a:chOff x="3150227" y="929325"/>
            <a:chExt cx="6376849" cy="627081"/>
          </a:xfrm>
        </p:grpSpPr>
        <p:pic>
          <p:nvPicPr>
            <p:cNvPr id="10" name="Grafický objekt 9">
              <a:extLst>
                <a:ext uri="{FF2B5EF4-FFF2-40B4-BE49-F238E27FC236}">
                  <a16:creationId xmlns:a16="http://schemas.microsoft.com/office/drawing/2014/main" id="{5686FF4F-BD31-4284-A6F4-E2F29A74A3C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150227" y="929325"/>
              <a:ext cx="2211887" cy="627081"/>
            </a:xfrm>
            <a:prstGeom prst="rect">
              <a:avLst/>
            </a:prstGeom>
          </p:spPr>
        </p:pic>
        <p:pic>
          <p:nvPicPr>
            <p:cNvPr id="11" name="Grafický objekt 10">
              <a:extLst>
                <a:ext uri="{FF2B5EF4-FFF2-40B4-BE49-F238E27FC236}">
                  <a16:creationId xmlns:a16="http://schemas.microsoft.com/office/drawing/2014/main" id="{402B9ECF-11DA-4FAD-9387-9E56728971D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755612" y="1091418"/>
              <a:ext cx="3771464" cy="3206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3033917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délník 8">
            <a:extLst>
              <a:ext uri="{FF2B5EF4-FFF2-40B4-BE49-F238E27FC236}">
                <a16:creationId xmlns:a16="http://schemas.microsoft.com/office/drawing/2014/main" id="{CCA52EFB-82F9-447B-B7F3-826EC4CD9CBF}"/>
              </a:ext>
            </a:extLst>
          </p:cNvPr>
          <p:cNvSpPr/>
          <p:nvPr userDrawn="1"/>
        </p:nvSpPr>
        <p:spPr>
          <a:xfrm>
            <a:off x="0" y="0"/>
            <a:ext cx="12192000" cy="3693111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71BE36A2-70AC-4C89-89C4-238AB82AA6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503487"/>
            <a:ext cx="12192000" cy="1189622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DC3DEF16-12AD-4266-89B6-935870F017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93110"/>
            <a:ext cx="9144000" cy="1564690"/>
          </a:xfrm>
        </p:spPr>
        <p:txBody>
          <a:bodyPr anchor="ctr"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 dirty="0"/>
              <a:t>Kliknutím můžete upravit styl předlohy.</a:t>
            </a:r>
          </a:p>
        </p:txBody>
      </p:sp>
      <p:grpSp>
        <p:nvGrpSpPr>
          <p:cNvPr id="11" name="Skupina 10">
            <a:extLst>
              <a:ext uri="{FF2B5EF4-FFF2-40B4-BE49-F238E27FC236}">
                <a16:creationId xmlns:a16="http://schemas.microsoft.com/office/drawing/2014/main" id="{6CF3A5FA-C42D-4E34-9D77-74D10308ACF3}"/>
              </a:ext>
            </a:extLst>
          </p:cNvPr>
          <p:cNvGrpSpPr/>
          <p:nvPr userDrawn="1"/>
        </p:nvGrpSpPr>
        <p:grpSpPr>
          <a:xfrm>
            <a:off x="2325580" y="790894"/>
            <a:ext cx="7540840" cy="921700"/>
            <a:chOff x="2441360" y="790894"/>
            <a:chExt cx="7540840" cy="921700"/>
          </a:xfrm>
        </p:grpSpPr>
        <p:pic>
          <p:nvPicPr>
            <p:cNvPr id="8" name="Obrázek 7">
              <a:extLst>
                <a:ext uri="{FF2B5EF4-FFF2-40B4-BE49-F238E27FC236}">
                  <a16:creationId xmlns:a16="http://schemas.microsoft.com/office/drawing/2014/main" id="{B198CE6B-E463-4B26-AD17-D57305EBAE8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1893"/>
            <a:stretch/>
          </p:blipFill>
          <p:spPr>
            <a:xfrm>
              <a:off x="2441360" y="790894"/>
              <a:ext cx="3426781" cy="921700"/>
            </a:xfrm>
            <a:prstGeom prst="rect">
              <a:avLst/>
            </a:prstGeom>
          </p:spPr>
        </p:pic>
        <p:pic>
          <p:nvPicPr>
            <p:cNvPr id="10" name="Obrázek 9">
              <a:extLst>
                <a:ext uri="{FF2B5EF4-FFF2-40B4-BE49-F238E27FC236}">
                  <a16:creationId xmlns:a16="http://schemas.microsoft.com/office/drawing/2014/main" id="{911BFECC-788F-4A5A-B297-6CA8846F01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698"/>
            <a:stretch/>
          </p:blipFill>
          <p:spPr>
            <a:xfrm>
              <a:off x="5800078" y="790894"/>
              <a:ext cx="4182122" cy="921700"/>
            </a:xfrm>
            <a:prstGeom prst="rect">
              <a:avLst/>
            </a:prstGeom>
          </p:spPr>
        </p:pic>
      </p:grpSp>
      <p:pic>
        <p:nvPicPr>
          <p:cNvPr id="12" name="Obrázek 11">
            <a:extLst>
              <a:ext uri="{FF2B5EF4-FFF2-40B4-BE49-F238E27FC236}">
                <a16:creationId xmlns:a16="http://schemas.microsoft.com/office/drawing/2014/main" id="{9EE90BA2-9181-43A3-8D17-C7D721FC34C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3566" y="6040340"/>
            <a:ext cx="964869" cy="639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85848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770180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AAE9EFC-0716-4342-BB38-B34482084B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C07CCDD9-5986-470D-BC78-255D29432B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/>
              <a:t>Kliknutím můžete upravit styl předlohy.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3A720D25-F830-46A8-9990-E76F25CE2A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474E9-89D6-488A-9D1A-91917C163630}" type="datetimeFigureOut">
              <a:rPr lang="cs-CZ" smtClean="0"/>
              <a:t>13.04.2021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83268284-797F-4419-A3F0-918F66F728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3230E6D1-C4AA-4C3F-BD7C-CC4D56DCB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71638-35F1-4D06-A62D-1A9F0580CCC1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5827070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159AF-26F1-42E1-BF83-F89C20A19403}" type="datetimeFigureOut">
              <a:rPr lang="cs-CZ" smtClean="0"/>
              <a:t>13.04.2021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DE3A8-275C-4F7D-9678-21DFF80A701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6742907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A2AAA3A-3701-4365-9FAA-A1BA9C3A2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FA08CCD3-0038-496E-B810-7DC3620CD5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1EFC2B1D-D645-414D-9FDE-B67C41A6AD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474E9-89D6-488A-9D1A-91917C163630}" type="datetimeFigureOut">
              <a:rPr lang="cs-CZ" smtClean="0"/>
              <a:t>13.04.2021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F9C18106-C0DD-4434-BBC1-41FBD4A05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4B6B1748-5F90-4376-96DD-DA44F538F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71638-35F1-4D06-A62D-1A9F0580CCC1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83547353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oddí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C3FFEC1-36EB-495A-BD5C-AD4C66F56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CA826251-AA67-49E1-8090-D79785792B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DA9B1B0A-5F08-48CE-8FD4-30C046B663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474E9-89D6-488A-9D1A-91917C163630}" type="datetimeFigureOut">
              <a:rPr lang="cs-CZ" smtClean="0"/>
              <a:t>13.04.2021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D08FE227-AF45-4DAD-AA46-2784050D31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ED574D27-EF37-47D2-B756-BF94216402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71638-35F1-4D06-A62D-1A9F0580CCC1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233624821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CAE9BE6-CBAB-40B7-B682-6639F7E86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1868E5BB-18CB-45C2-B16D-59CA2AC13D2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obsah 3">
            <a:extLst>
              <a:ext uri="{FF2B5EF4-FFF2-40B4-BE49-F238E27FC236}">
                <a16:creationId xmlns:a16="http://schemas.microsoft.com/office/drawing/2014/main" id="{939F3FE0-D6C5-4FB6-A7D7-624460188E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2FBA1C3D-B8CD-4DDD-B40F-ADA4A4FA8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474E9-89D6-488A-9D1A-91917C163630}" type="datetimeFigureOut">
              <a:rPr lang="cs-CZ" smtClean="0"/>
              <a:t>13.04.2021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BB973C03-CB1D-4CC5-B053-6D15D404D3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3E5306FF-AEA8-4D7A-8ADF-A45FB33D0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71638-35F1-4D06-A62D-1A9F0580CCC1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258104371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77A8537-7661-4F79-BC62-A092F58E37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4FFC485D-D882-4287-9B86-868C335D8D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Zástupný obsah 3">
            <a:extLst>
              <a:ext uri="{FF2B5EF4-FFF2-40B4-BE49-F238E27FC236}">
                <a16:creationId xmlns:a16="http://schemas.microsoft.com/office/drawing/2014/main" id="{30C28334-7BB3-4D92-9504-795AD02941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text 4">
            <a:extLst>
              <a:ext uri="{FF2B5EF4-FFF2-40B4-BE49-F238E27FC236}">
                <a16:creationId xmlns:a16="http://schemas.microsoft.com/office/drawing/2014/main" id="{62DA3BD4-0ECC-4D25-9C2C-EADB80435B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6" name="Zástupný obsah 5">
            <a:extLst>
              <a:ext uri="{FF2B5EF4-FFF2-40B4-BE49-F238E27FC236}">
                <a16:creationId xmlns:a16="http://schemas.microsoft.com/office/drawing/2014/main" id="{D3E01AEB-F792-47B8-8DBF-8F9028A7606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7" name="Zástupný symbol pro datum 6">
            <a:extLst>
              <a:ext uri="{FF2B5EF4-FFF2-40B4-BE49-F238E27FC236}">
                <a16:creationId xmlns:a16="http://schemas.microsoft.com/office/drawing/2014/main" id="{A2112F8A-0780-489A-AEB8-2A028135DB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474E9-89D6-488A-9D1A-91917C163630}" type="datetimeFigureOut">
              <a:rPr lang="cs-CZ" smtClean="0"/>
              <a:t>13.04.2021</a:t>
            </a:fld>
            <a:endParaRPr lang="cs-CZ"/>
          </a:p>
        </p:txBody>
      </p:sp>
      <p:sp>
        <p:nvSpPr>
          <p:cNvPr id="8" name="Zástupný symbol pro zápatí 7">
            <a:extLst>
              <a:ext uri="{FF2B5EF4-FFF2-40B4-BE49-F238E27FC236}">
                <a16:creationId xmlns:a16="http://schemas.microsoft.com/office/drawing/2014/main" id="{8811B154-16AB-454F-B295-9A8A652357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9" name="Zástupný symbol pro číslo snímku 8">
            <a:extLst>
              <a:ext uri="{FF2B5EF4-FFF2-40B4-BE49-F238E27FC236}">
                <a16:creationId xmlns:a16="http://schemas.microsoft.com/office/drawing/2014/main" id="{248FA6C3-5E2E-4C9E-B402-E6BDA85643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71638-35F1-4D06-A62D-1A9F0580CCC1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96836370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enom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4B438A9-4D40-4F15-BD75-E5444D187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datum 2">
            <a:extLst>
              <a:ext uri="{FF2B5EF4-FFF2-40B4-BE49-F238E27FC236}">
                <a16:creationId xmlns:a16="http://schemas.microsoft.com/office/drawing/2014/main" id="{0BA3137D-90F2-4DFB-A594-7640821600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474E9-89D6-488A-9D1A-91917C163630}" type="datetimeFigureOut">
              <a:rPr lang="cs-CZ" smtClean="0"/>
              <a:t>13.04.2021</a:t>
            </a:fld>
            <a:endParaRPr lang="cs-CZ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C6EA89F8-34F6-418A-8437-E235716CCB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Zástupný symbol pro číslo snímku 4">
            <a:extLst>
              <a:ext uri="{FF2B5EF4-FFF2-40B4-BE49-F238E27FC236}">
                <a16:creationId xmlns:a16="http://schemas.microsoft.com/office/drawing/2014/main" id="{06528A22-A7F1-4348-AB76-661F99D47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71638-35F1-4D06-A62D-1A9F0580CCC1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420892160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datum 1">
            <a:extLst>
              <a:ext uri="{FF2B5EF4-FFF2-40B4-BE49-F238E27FC236}">
                <a16:creationId xmlns:a16="http://schemas.microsoft.com/office/drawing/2014/main" id="{0EF6457B-26B0-4DC3-9CEB-1485EE67DC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474E9-89D6-488A-9D1A-91917C163630}" type="datetimeFigureOut">
              <a:rPr lang="cs-CZ" smtClean="0"/>
              <a:t>13.04.2021</a:t>
            </a:fld>
            <a:endParaRPr lang="cs-CZ"/>
          </a:p>
        </p:txBody>
      </p:sp>
      <p:sp>
        <p:nvSpPr>
          <p:cNvPr id="3" name="Zástupný symbol pro zápatí 2">
            <a:extLst>
              <a:ext uri="{FF2B5EF4-FFF2-40B4-BE49-F238E27FC236}">
                <a16:creationId xmlns:a16="http://schemas.microsoft.com/office/drawing/2014/main" id="{DDABF33C-A8C1-4249-8E55-86A905A2F2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0A725C4F-D810-4A8E-ABB1-5DA569681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71638-35F1-4D06-A62D-1A9F0580CCC1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84376731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A13D8323-2C22-4E31-AD20-CBB1A34A5B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4EA44C7F-5790-4CE1-9DC3-EC46CAB9A9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C925626D-EBC3-4C24-9A6C-2C267704AD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DA3A89FF-11F2-4BBE-BF2D-469E0B63DE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474E9-89D6-488A-9D1A-91917C163630}" type="datetimeFigureOut">
              <a:rPr lang="cs-CZ" smtClean="0"/>
              <a:t>13.04.2021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FCC4F2D9-43FA-40F1-AC4E-BE1F31986D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7C273634-09AF-449B-8B13-FEA22BE76D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71638-35F1-4D06-A62D-1A9F0580CCC1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07437237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B827184-C101-4063-A9E5-C2CED475D1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symbol obrázku 2">
            <a:extLst>
              <a:ext uri="{FF2B5EF4-FFF2-40B4-BE49-F238E27FC236}">
                <a16:creationId xmlns:a16="http://schemas.microsoft.com/office/drawing/2014/main" id="{3C45710C-4A4A-4529-9D09-7470F8ED0D4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cs-CZ"/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A47BBEF5-C0E3-4F34-8A08-A864475DD2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B56E7FF5-744D-4406-80FA-7A1CCFD630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474E9-89D6-488A-9D1A-91917C163630}" type="datetimeFigureOut">
              <a:rPr lang="cs-CZ" smtClean="0"/>
              <a:t>13.04.2021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D019E8F2-C839-4E3F-95F2-1730533D7A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74B72CD6-5975-4043-A67A-B885A37A7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71638-35F1-4D06-A62D-1A9F0580CCC1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195538846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CA18E7B-9546-4194-9154-7B06CBE23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8A48AB81-DC11-4569-A4F8-32B552C69B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BA9B5E4F-9A1F-42AB-A87D-E5852E80C0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474E9-89D6-488A-9D1A-91917C163630}" type="datetimeFigureOut">
              <a:rPr lang="cs-CZ" smtClean="0"/>
              <a:t>13.04.2021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8157BEBE-5933-4A99-B8D3-90C3B5DC33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3FF2C8BE-C3DA-402C-B8CD-B671B122B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71638-35F1-4D06-A62D-1A9F0580CCC1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70278324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vislý nadpis 1">
            <a:extLst>
              <a:ext uri="{FF2B5EF4-FFF2-40B4-BE49-F238E27FC236}">
                <a16:creationId xmlns:a16="http://schemas.microsoft.com/office/drawing/2014/main" id="{60D60001-CC4F-40D5-8A7A-D400211457B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B3743E10-25E4-4EB9-BB88-B505059F01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6B2682C3-B6ED-40BB-A5AC-F91854A7E0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474E9-89D6-488A-9D1A-91917C163630}" type="datetimeFigureOut">
              <a:rPr lang="cs-CZ" smtClean="0"/>
              <a:t>13.04.2021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0E641D6F-AADB-4C8F-82F2-914C5E7405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4DC6EBE3-B8F5-4EE3-95D0-645F4F2B45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71638-35F1-4D06-A62D-1A9F0580CCC1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6032461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Úvodní sníme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Obrázek 31">
            <a:extLst>
              <a:ext uri="{FF2B5EF4-FFF2-40B4-BE49-F238E27FC236}">
                <a16:creationId xmlns:a16="http://schemas.microsoft.com/office/drawing/2014/main" id="{195036A3-2C0E-4CFE-A711-5BBB07E7B72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7728" y="1584000"/>
            <a:ext cx="5336537" cy="3060000"/>
          </a:xfrm>
          <a:prstGeom prst="rect">
            <a:avLst/>
          </a:prstGeom>
        </p:spPr>
      </p:pic>
      <p:sp>
        <p:nvSpPr>
          <p:cNvPr id="16" name="Obdélník 15"/>
          <p:cNvSpPr/>
          <p:nvPr userDrawn="1"/>
        </p:nvSpPr>
        <p:spPr>
          <a:xfrm>
            <a:off x="-3" y="-38466"/>
            <a:ext cx="12192000" cy="6858000"/>
          </a:xfrm>
          <a:prstGeom prst="rect">
            <a:avLst/>
          </a:prstGeom>
          <a:gradFill flip="none" rotWithShape="1">
            <a:gsLst>
              <a:gs pos="49000">
                <a:schemeClr val="bg1"/>
              </a:gs>
              <a:gs pos="0">
                <a:schemeClr val="accent5">
                  <a:lumMod val="52000"/>
                  <a:lumOff val="48000"/>
                  <a:alpha val="67000"/>
                </a:schemeClr>
              </a:gs>
              <a:gs pos="100000">
                <a:schemeClr val="accent4">
                  <a:alpha val="60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sz="1800" dirty="0">
              <a:solidFill>
                <a:srgbClr val="274073"/>
              </a:solidFill>
            </a:endParaRPr>
          </a:p>
        </p:txBody>
      </p:sp>
      <p:sp>
        <p:nvSpPr>
          <p:cNvPr id="24" name="Obdélník 23"/>
          <p:cNvSpPr/>
          <p:nvPr userDrawn="1"/>
        </p:nvSpPr>
        <p:spPr>
          <a:xfrm>
            <a:off x="13436" y="5922000"/>
            <a:ext cx="12191997" cy="9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sz="1800"/>
          </a:p>
        </p:txBody>
      </p:sp>
      <p:sp>
        <p:nvSpPr>
          <p:cNvPr id="2" name="Nadpis 1"/>
          <p:cNvSpPr>
            <a:spLocks noGrp="1"/>
          </p:cNvSpPr>
          <p:nvPr>
            <p:ph type="ctrTitle" hasCustomPrompt="1"/>
          </p:nvPr>
        </p:nvSpPr>
        <p:spPr>
          <a:xfrm>
            <a:off x="914400" y="2720943"/>
            <a:ext cx="10363200" cy="891530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DA2B46"/>
                </a:solidFill>
              </a:defRPr>
            </a:lvl1pPr>
          </a:lstStyle>
          <a:p>
            <a:r>
              <a:rPr lang="cs-CZ" dirty="0"/>
              <a:t>KLIKNUTÍM LZE UPRAVIT STYL.</a:t>
            </a:r>
          </a:p>
        </p:txBody>
      </p:sp>
      <p:sp>
        <p:nvSpPr>
          <p:cNvPr id="3" name="Podnadpis 2"/>
          <p:cNvSpPr>
            <a:spLocks noGrp="1"/>
          </p:cNvSpPr>
          <p:nvPr>
            <p:ph type="subTitle" idx="1" hasCustomPrompt="1"/>
          </p:nvPr>
        </p:nvSpPr>
        <p:spPr>
          <a:xfrm>
            <a:off x="1828800" y="4887218"/>
            <a:ext cx="8534400" cy="694928"/>
          </a:xfrm>
        </p:spPr>
        <p:txBody>
          <a:bodyPr>
            <a:normAutofit/>
          </a:bodyPr>
          <a:lstStyle>
            <a:lvl1pPr marL="0" indent="0" algn="ctr">
              <a:buNone/>
              <a:defRPr sz="2800" b="1">
                <a:solidFill>
                  <a:schemeClr val="accent4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cs-CZ" dirty="0"/>
              <a:t>KLIKNUTÍM LZE UPRAVIT STYL PŘEDLOHY.</a:t>
            </a:r>
          </a:p>
        </p:txBody>
      </p:sp>
      <p:sp>
        <p:nvSpPr>
          <p:cNvPr id="9" name="Obdélník 8"/>
          <p:cNvSpPr/>
          <p:nvPr userDrawn="1"/>
        </p:nvSpPr>
        <p:spPr>
          <a:xfrm>
            <a:off x="-3" y="689910"/>
            <a:ext cx="12192000" cy="108012"/>
          </a:xfrm>
          <a:prstGeom prst="rect">
            <a:avLst/>
          </a:prstGeom>
          <a:solidFill>
            <a:srgbClr val="724F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sz="1800"/>
          </a:p>
        </p:txBody>
      </p:sp>
      <p:sp>
        <p:nvSpPr>
          <p:cNvPr id="13" name="Obdélník 12"/>
          <p:cNvSpPr/>
          <p:nvPr userDrawn="1"/>
        </p:nvSpPr>
        <p:spPr>
          <a:xfrm>
            <a:off x="-3" y="0"/>
            <a:ext cx="12192000" cy="68991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sz="1800"/>
          </a:p>
        </p:txBody>
      </p:sp>
      <p:sp>
        <p:nvSpPr>
          <p:cNvPr id="25" name="Obdélník 24"/>
          <p:cNvSpPr/>
          <p:nvPr userDrawn="1"/>
        </p:nvSpPr>
        <p:spPr>
          <a:xfrm>
            <a:off x="0" y="5879932"/>
            <a:ext cx="12192000" cy="45719"/>
          </a:xfrm>
          <a:prstGeom prst="rect">
            <a:avLst/>
          </a:prstGeom>
          <a:solidFill>
            <a:srgbClr val="004E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sz="1800">
              <a:solidFill>
                <a:schemeClr val="accent2"/>
              </a:solidFill>
            </a:endParaRPr>
          </a:p>
        </p:txBody>
      </p:sp>
      <p:sp>
        <p:nvSpPr>
          <p:cNvPr id="17" name="TextovéPole 16"/>
          <p:cNvSpPr txBox="1"/>
          <p:nvPr userDrawn="1"/>
        </p:nvSpPr>
        <p:spPr>
          <a:xfrm>
            <a:off x="2788357" y="151329"/>
            <a:ext cx="8489243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s-CZ" sz="1100" dirty="0"/>
              <a:t>Národní koordinační centrum programů časného záchytu onemocnění I CZ.03.2.63/0.0/0.0/15_039/0006904</a:t>
            </a:r>
          </a:p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s-CZ" sz="11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Datová základna realizace screeningových programů CZ.03.2.63/0.0/0.0/15_039/0007216 </a:t>
            </a:r>
          </a:p>
        </p:txBody>
      </p:sp>
      <p:grpSp>
        <p:nvGrpSpPr>
          <p:cNvPr id="21" name="Skupina 20">
            <a:extLst>
              <a:ext uri="{FF2B5EF4-FFF2-40B4-BE49-F238E27FC236}">
                <a16:creationId xmlns:a16="http://schemas.microsoft.com/office/drawing/2014/main" id="{F88470AF-D48F-470D-AEEF-9666AC0B61BB}"/>
              </a:ext>
            </a:extLst>
          </p:cNvPr>
          <p:cNvGrpSpPr/>
          <p:nvPr userDrawn="1"/>
        </p:nvGrpSpPr>
        <p:grpSpPr>
          <a:xfrm>
            <a:off x="972000" y="99405"/>
            <a:ext cx="2394526" cy="521285"/>
            <a:chOff x="-3635511" y="3808741"/>
            <a:chExt cx="2394526" cy="521285"/>
          </a:xfrm>
        </p:grpSpPr>
        <p:pic>
          <p:nvPicPr>
            <p:cNvPr id="22" name="Obrázek 21">
              <a:extLst>
                <a:ext uri="{FF2B5EF4-FFF2-40B4-BE49-F238E27FC236}">
                  <a16:creationId xmlns:a16="http://schemas.microsoft.com/office/drawing/2014/main" id="{7C156A95-99FD-463F-A7F7-8DFAEC399BE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9077"/>
            <a:stretch/>
          </p:blipFill>
          <p:spPr>
            <a:xfrm>
              <a:off x="-3635511" y="3808741"/>
              <a:ext cx="754652" cy="505853"/>
            </a:xfrm>
            <a:prstGeom prst="rect">
              <a:avLst/>
            </a:prstGeom>
          </p:spPr>
        </p:pic>
        <p:sp>
          <p:nvSpPr>
            <p:cNvPr id="23" name="TextovéPole 22">
              <a:extLst>
                <a:ext uri="{FF2B5EF4-FFF2-40B4-BE49-F238E27FC236}">
                  <a16:creationId xmlns:a16="http://schemas.microsoft.com/office/drawing/2014/main" id="{4A16176F-E232-43A6-B00C-47517659318E}"/>
                </a:ext>
              </a:extLst>
            </p:cNvPr>
            <p:cNvSpPr txBox="1"/>
            <p:nvPr userDrawn="1"/>
          </p:nvSpPr>
          <p:spPr>
            <a:xfrm>
              <a:off x="-2954432" y="3822195"/>
              <a:ext cx="1713447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cs-CZ" sz="900" i="0" dirty="0">
                  <a:solidFill>
                    <a:schemeClr val="bg2">
                      <a:lumMod val="10000"/>
                    </a:schemeClr>
                  </a:solidFill>
                </a:rPr>
                <a:t>Evropská</a:t>
              </a:r>
              <a:r>
                <a:rPr lang="cs-CZ" sz="900" i="0" baseline="0" dirty="0">
                  <a:solidFill>
                    <a:schemeClr val="bg2">
                      <a:lumMod val="10000"/>
                    </a:schemeClr>
                  </a:solidFill>
                </a:rPr>
                <a:t> unie</a:t>
              </a:r>
            </a:p>
            <a:p>
              <a:r>
                <a:rPr lang="cs-CZ" sz="900" i="0" baseline="0" dirty="0">
                  <a:solidFill>
                    <a:schemeClr val="bg2">
                      <a:lumMod val="10000"/>
                    </a:schemeClr>
                  </a:solidFill>
                </a:rPr>
                <a:t>Evropský sociální fond</a:t>
              </a:r>
            </a:p>
            <a:p>
              <a:r>
                <a:rPr lang="cs-CZ" sz="900" i="0" baseline="0" dirty="0">
                  <a:solidFill>
                    <a:schemeClr val="bg2">
                      <a:lumMod val="10000"/>
                    </a:schemeClr>
                  </a:solidFill>
                </a:rPr>
                <a:t>Operační program Zaměstnanost</a:t>
              </a:r>
              <a:endParaRPr lang="cs-CZ" sz="900" i="0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</p:grpSp>
      <p:sp>
        <p:nvSpPr>
          <p:cNvPr id="26" name="TextovéPole 25">
            <a:extLst>
              <a:ext uri="{FF2B5EF4-FFF2-40B4-BE49-F238E27FC236}">
                <a16:creationId xmlns:a16="http://schemas.microsoft.com/office/drawing/2014/main" id="{858CEEB2-107C-4552-B3EE-55408A9AA3DD}"/>
              </a:ext>
            </a:extLst>
          </p:cNvPr>
          <p:cNvSpPr txBox="1"/>
          <p:nvPr userDrawn="1"/>
        </p:nvSpPr>
        <p:spPr>
          <a:xfrm>
            <a:off x="1636734" y="6269165"/>
            <a:ext cx="3888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900" dirty="0">
                <a:solidFill>
                  <a:schemeClr val="accent2"/>
                </a:solidFill>
              </a:rPr>
              <a:t>Ústav zdravotnických informací a statistiky České republiky</a:t>
            </a:r>
          </a:p>
          <a:p>
            <a:r>
              <a:rPr lang="cs-CZ" sz="900" i="1" dirty="0">
                <a:solidFill>
                  <a:schemeClr val="accent2"/>
                </a:solidFill>
              </a:rPr>
              <a:t>Institute </a:t>
            </a:r>
            <a:r>
              <a:rPr lang="cs-CZ" sz="900" i="1" dirty="0" err="1">
                <a:solidFill>
                  <a:schemeClr val="accent2"/>
                </a:solidFill>
              </a:rPr>
              <a:t>of</a:t>
            </a:r>
            <a:r>
              <a:rPr lang="cs-CZ" sz="900" i="1" dirty="0">
                <a:solidFill>
                  <a:schemeClr val="accent2"/>
                </a:solidFill>
              </a:rPr>
              <a:t> </a:t>
            </a:r>
            <a:r>
              <a:rPr lang="cs-CZ" sz="900" i="1" dirty="0" err="1">
                <a:solidFill>
                  <a:schemeClr val="accent2"/>
                </a:solidFill>
              </a:rPr>
              <a:t>Health</a:t>
            </a:r>
            <a:r>
              <a:rPr lang="cs-CZ" sz="900" i="1" dirty="0">
                <a:solidFill>
                  <a:schemeClr val="accent2"/>
                </a:solidFill>
              </a:rPr>
              <a:t> </a:t>
            </a:r>
            <a:r>
              <a:rPr lang="cs-CZ" sz="900" i="1" dirty="0" err="1">
                <a:solidFill>
                  <a:schemeClr val="accent2"/>
                </a:solidFill>
              </a:rPr>
              <a:t>Information</a:t>
            </a:r>
            <a:r>
              <a:rPr lang="cs-CZ" sz="900" i="1" dirty="0">
                <a:solidFill>
                  <a:schemeClr val="accent2"/>
                </a:solidFill>
              </a:rPr>
              <a:t> and </a:t>
            </a:r>
            <a:r>
              <a:rPr lang="cs-CZ" sz="900" i="1" dirty="0" err="1">
                <a:solidFill>
                  <a:schemeClr val="accent2"/>
                </a:solidFill>
              </a:rPr>
              <a:t>Statistics</a:t>
            </a:r>
            <a:r>
              <a:rPr lang="cs-CZ" sz="900" i="1" dirty="0">
                <a:solidFill>
                  <a:schemeClr val="accent2"/>
                </a:solidFill>
              </a:rPr>
              <a:t> </a:t>
            </a:r>
            <a:r>
              <a:rPr lang="cs-CZ" sz="900" i="1" dirty="0" err="1">
                <a:solidFill>
                  <a:schemeClr val="accent2"/>
                </a:solidFill>
              </a:rPr>
              <a:t>of</a:t>
            </a:r>
            <a:r>
              <a:rPr lang="cs-CZ" sz="900" i="1" dirty="0">
                <a:solidFill>
                  <a:schemeClr val="accent2"/>
                </a:solidFill>
              </a:rPr>
              <a:t> </a:t>
            </a:r>
            <a:r>
              <a:rPr lang="cs-CZ" sz="900" i="1" dirty="0" err="1">
                <a:solidFill>
                  <a:schemeClr val="accent2"/>
                </a:solidFill>
              </a:rPr>
              <a:t>the</a:t>
            </a:r>
            <a:r>
              <a:rPr lang="cs-CZ" sz="900" i="1" dirty="0">
                <a:solidFill>
                  <a:schemeClr val="accent2"/>
                </a:solidFill>
              </a:rPr>
              <a:t> Czech Republic</a:t>
            </a:r>
          </a:p>
        </p:txBody>
      </p:sp>
      <p:pic>
        <p:nvPicPr>
          <p:cNvPr id="27" name="Obrázek 26">
            <a:extLst>
              <a:ext uri="{FF2B5EF4-FFF2-40B4-BE49-F238E27FC236}">
                <a16:creationId xmlns:a16="http://schemas.microsoft.com/office/drawing/2014/main" id="{9DC5116B-C626-40A9-A244-031AB6F7805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000" y="6195600"/>
            <a:ext cx="654994" cy="432000"/>
          </a:xfrm>
          <a:prstGeom prst="rect">
            <a:avLst/>
          </a:prstGeom>
        </p:spPr>
      </p:pic>
      <p:pic>
        <p:nvPicPr>
          <p:cNvPr id="28" name="Grafický objekt 13">
            <a:extLst>
              <a:ext uri="{FF2B5EF4-FFF2-40B4-BE49-F238E27FC236}">
                <a16:creationId xmlns:a16="http://schemas.microsoft.com/office/drawing/2014/main" id="{C250F949-DEEF-49A4-8BDC-56E499AC995C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360842" y="6300157"/>
            <a:ext cx="2859158" cy="242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5896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4178">
          <p15:clr>
            <a:srgbClr val="FBAE40"/>
          </p15:clr>
        </p15:guide>
        <p15:guide id="2" pos="7317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Zástupný obsah 2">
            <a:extLst>
              <a:ext uri="{FF2B5EF4-FFF2-40B4-BE49-F238E27FC236}">
                <a16:creationId xmlns:a16="http://schemas.microsoft.com/office/drawing/2014/main" id="{CC8B3D67-369B-4F24-8897-F0919A3E54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739" y="1039226"/>
            <a:ext cx="11487705" cy="5587305"/>
          </a:xfrm>
        </p:spPr>
        <p:txBody>
          <a:bodyPr>
            <a:normAutofit/>
          </a:bodyPr>
          <a:lstStyle>
            <a:lvl1pPr marL="228600" indent="-228600">
              <a:buClr>
                <a:srgbClr val="D31145"/>
              </a:buClr>
              <a:buFont typeface="Arial" panose="020B0604020202020204" pitchFamily="34" charset="0"/>
              <a:buChar char="̶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rgbClr val="D31145"/>
              </a:buClr>
              <a:buFont typeface="Arial" panose="020B0604020202020204" pitchFamily="34" charset="0"/>
              <a:buChar char="̶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D31145"/>
              </a:buClr>
              <a:buFont typeface="Arial" panose="020B0604020202020204" pitchFamily="34" charset="0"/>
              <a:buChar char="̶"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D31145"/>
              </a:buClr>
              <a:buFont typeface="Arial" panose="020B0604020202020204" pitchFamily="34" charset="0"/>
              <a:buChar char="̶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Clr>
                <a:srgbClr val="D31145"/>
              </a:buClr>
              <a:buFont typeface="Arial" panose="020B0604020202020204" pitchFamily="34" charset="0"/>
              <a:buChar char="̶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cs-CZ" dirty="0"/>
          </a:p>
        </p:txBody>
      </p:sp>
      <p:sp>
        <p:nvSpPr>
          <p:cNvPr id="19" name="Obdélník 18">
            <a:extLst>
              <a:ext uri="{FF2B5EF4-FFF2-40B4-BE49-F238E27FC236}">
                <a16:creationId xmlns:a16="http://schemas.microsoft.com/office/drawing/2014/main" id="{11FBEFA6-3CC9-4A8B-98AB-811AE091489A}"/>
              </a:ext>
            </a:extLst>
          </p:cNvPr>
          <p:cNvSpPr/>
          <p:nvPr userDrawn="1"/>
        </p:nvSpPr>
        <p:spPr>
          <a:xfrm>
            <a:off x="1" y="1"/>
            <a:ext cx="12192000" cy="790667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20" name="Nadpis 1">
            <a:extLst>
              <a:ext uri="{FF2B5EF4-FFF2-40B4-BE49-F238E27FC236}">
                <a16:creationId xmlns:a16="http://schemas.microsoft.com/office/drawing/2014/main" id="{C2747F8C-F296-41AB-B6E6-650FFEA011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740" y="1"/>
            <a:ext cx="5396696" cy="790667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21" name="Skupina 20">
            <a:extLst>
              <a:ext uri="{FF2B5EF4-FFF2-40B4-BE49-F238E27FC236}">
                <a16:creationId xmlns:a16="http://schemas.microsoft.com/office/drawing/2014/main" id="{9928806D-A537-4323-B4ED-4983696D2AF8}"/>
              </a:ext>
            </a:extLst>
          </p:cNvPr>
          <p:cNvGrpSpPr/>
          <p:nvPr userDrawn="1"/>
        </p:nvGrpSpPr>
        <p:grpSpPr>
          <a:xfrm>
            <a:off x="5972087" y="107328"/>
            <a:ext cx="6026262" cy="737003"/>
            <a:chOff x="5972087" y="329946"/>
            <a:chExt cx="6026262" cy="737003"/>
          </a:xfrm>
        </p:grpSpPr>
        <p:grpSp>
          <p:nvGrpSpPr>
            <p:cNvPr id="22" name="Skupina 21">
              <a:extLst>
                <a:ext uri="{FF2B5EF4-FFF2-40B4-BE49-F238E27FC236}">
                  <a16:creationId xmlns:a16="http://schemas.microsoft.com/office/drawing/2014/main" id="{FB2B0A03-1219-4FC5-81C7-A43DCB123A0C}"/>
                </a:ext>
              </a:extLst>
            </p:cNvPr>
            <p:cNvGrpSpPr/>
            <p:nvPr userDrawn="1"/>
          </p:nvGrpSpPr>
          <p:grpSpPr>
            <a:xfrm>
              <a:off x="8116661" y="349032"/>
              <a:ext cx="3881688" cy="450808"/>
              <a:chOff x="8214317" y="349032"/>
              <a:chExt cx="3881688" cy="450808"/>
            </a:xfrm>
          </p:grpSpPr>
          <p:pic>
            <p:nvPicPr>
              <p:cNvPr id="24" name="Grafický objekt 23">
                <a:extLst>
                  <a:ext uri="{FF2B5EF4-FFF2-40B4-BE49-F238E27FC236}">
                    <a16:creationId xmlns:a16="http://schemas.microsoft.com/office/drawing/2014/main" id="{2E921148-1008-412D-AB36-245237C3D6BD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=""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8214317" y="488933"/>
                <a:ext cx="2963998" cy="252000"/>
              </a:xfrm>
              <a:prstGeom prst="rect">
                <a:avLst/>
              </a:prstGeom>
            </p:spPr>
          </p:pic>
          <p:pic>
            <p:nvPicPr>
              <p:cNvPr id="28" name="Obrázek 27" descr="Obsah obrázku kreslení&#10;&#10;Popis byl vytvořen automaticky">
                <a:extLst>
                  <a:ext uri="{FF2B5EF4-FFF2-40B4-BE49-F238E27FC236}">
                    <a16:creationId xmlns:a16="http://schemas.microsoft.com/office/drawing/2014/main" id="{480755B3-A38B-4215-974C-50EA6F664943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430075" y="349032"/>
                <a:ext cx="665930" cy="450808"/>
              </a:xfrm>
              <a:prstGeom prst="rect">
                <a:avLst/>
              </a:prstGeom>
            </p:spPr>
          </p:pic>
        </p:grpSp>
        <p:pic>
          <p:nvPicPr>
            <p:cNvPr id="23" name="Grafický objekt 22">
              <a:extLst>
                <a:ext uri="{FF2B5EF4-FFF2-40B4-BE49-F238E27FC236}">
                  <a16:creationId xmlns:a16="http://schemas.microsoft.com/office/drawing/2014/main" id="{1A14BE4F-72B2-49A1-B4A4-7983F7AE574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 t="-1" b="-2685"/>
            <a:stretch/>
          </p:blipFill>
          <p:spPr>
            <a:xfrm>
              <a:off x="5972087" y="329946"/>
              <a:ext cx="1892814" cy="7370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083684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4">
          <p15:clr>
            <a:srgbClr val="FBAE40"/>
          </p15:clr>
        </p15:guide>
        <p15:guide id="2" pos="7582">
          <p15:clr>
            <a:srgbClr val="FBAE4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uze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délník 10">
            <a:extLst>
              <a:ext uri="{FF2B5EF4-FFF2-40B4-BE49-F238E27FC236}">
                <a16:creationId xmlns:a16="http://schemas.microsoft.com/office/drawing/2014/main" id="{DC58920C-B9EC-4A94-B9EB-451592F3EED9}"/>
              </a:ext>
            </a:extLst>
          </p:cNvPr>
          <p:cNvSpPr/>
          <p:nvPr userDrawn="1"/>
        </p:nvSpPr>
        <p:spPr>
          <a:xfrm>
            <a:off x="1" y="1"/>
            <a:ext cx="12192000" cy="790667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2" name="Nadpis 1">
            <a:extLst>
              <a:ext uri="{FF2B5EF4-FFF2-40B4-BE49-F238E27FC236}">
                <a16:creationId xmlns:a16="http://schemas.microsoft.com/office/drawing/2014/main" id="{A3C58891-14E6-4818-B969-C72F93F087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740" y="1"/>
            <a:ext cx="5396696" cy="790667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13" name="Skupina 12">
            <a:extLst>
              <a:ext uri="{FF2B5EF4-FFF2-40B4-BE49-F238E27FC236}">
                <a16:creationId xmlns:a16="http://schemas.microsoft.com/office/drawing/2014/main" id="{4B49FBB4-BF51-45C2-86CA-B4502DA62936}"/>
              </a:ext>
            </a:extLst>
          </p:cNvPr>
          <p:cNvGrpSpPr/>
          <p:nvPr userDrawn="1"/>
        </p:nvGrpSpPr>
        <p:grpSpPr>
          <a:xfrm>
            <a:off x="5972087" y="107328"/>
            <a:ext cx="6026262" cy="737003"/>
            <a:chOff x="5972087" y="329946"/>
            <a:chExt cx="6026262" cy="737003"/>
          </a:xfrm>
        </p:grpSpPr>
        <p:grpSp>
          <p:nvGrpSpPr>
            <p:cNvPr id="14" name="Skupina 13">
              <a:extLst>
                <a:ext uri="{FF2B5EF4-FFF2-40B4-BE49-F238E27FC236}">
                  <a16:creationId xmlns:a16="http://schemas.microsoft.com/office/drawing/2014/main" id="{1533BE81-CFEE-48A9-AF03-143EC513CB79}"/>
                </a:ext>
              </a:extLst>
            </p:cNvPr>
            <p:cNvGrpSpPr/>
            <p:nvPr userDrawn="1"/>
          </p:nvGrpSpPr>
          <p:grpSpPr>
            <a:xfrm>
              <a:off x="8116661" y="349032"/>
              <a:ext cx="3881688" cy="450808"/>
              <a:chOff x="8214317" y="349032"/>
              <a:chExt cx="3881688" cy="450808"/>
            </a:xfrm>
          </p:grpSpPr>
          <p:pic>
            <p:nvPicPr>
              <p:cNvPr id="17" name="Grafický objekt 16">
                <a:extLst>
                  <a:ext uri="{FF2B5EF4-FFF2-40B4-BE49-F238E27FC236}">
                    <a16:creationId xmlns:a16="http://schemas.microsoft.com/office/drawing/2014/main" id="{2BA1D09A-64DD-4910-BF60-CC7075472A81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=""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8214317" y="488933"/>
                <a:ext cx="2963998" cy="252000"/>
              </a:xfrm>
              <a:prstGeom prst="rect">
                <a:avLst/>
              </a:prstGeom>
            </p:spPr>
          </p:pic>
          <p:pic>
            <p:nvPicPr>
              <p:cNvPr id="18" name="Obrázek 17" descr="Obsah obrázku kreslení&#10;&#10;Popis byl vytvořen automaticky">
                <a:extLst>
                  <a:ext uri="{FF2B5EF4-FFF2-40B4-BE49-F238E27FC236}">
                    <a16:creationId xmlns:a16="http://schemas.microsoft.com/office/drawing/2014/main" id="{3A04F306-61D6-499B-9F34-24714C7AFEAD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430075" y="349032"/>
                <a:ext cx="665930" cy="450808"/>
              </a:xfrm>
              <a:prstGeom prst="rect">
                <a:avLst/>
              </a:prstGeom>
            </p:spPr>
          </p:pic>
        </p:grpSp>
        <p:pic>
          <p:nvPicPr>
            <p:cNvPr id="15" name="Grafický objekt 14">
              <a:extLst>
                <a:ext uri="{FF2B5EF4-FFF2-40B4-BE49-F238E27FC236}">
                  <a16:creationId xmlns:a16="http://schemas.microsoft.com/office/drawing/2014/main" id="{62747C58-6152-448D-9270-C4FE61C51FC4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 t="-1" b="-2685"/>
            <a:stretch/>
          </p:blipFill>
          <p:spPr>
            <a:xfrm>
              <a:off x="5972087" y="329946"/>
              <a:ext cx="1892814" cy="7370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290255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uze nadpis minimaln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délník 7">
            <a:extLst>
              <a:ext uri="{FF2B5EF4-FFF2-40B4-BE49-F238E27FC236}">
                <a16:creationId xmlns:a16="http://schemas.microsoft.com/office/drawing/2014/main" id="{57251005-B581-4C6B-9623-FE7C9E672C61}"/>
              </a:ext>
            </a:extLst>
          </p:cNvPr>
          <p:cNvSpPr/>
          <p:nvPr userDrawn="1"/>
        </p:nvSpPr>
        <p:spPr>
          <a:xfrm>
            <a:off x="1" y="1"/>
            <a:ext cx="12192000" cy="576000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9" name="Nadpis 1">
            <a:extLst>
              <a:ext uri="{FF2B5EF4-FFF2-40B4-BE49-F238E27FC236}">
                <a16:creationId xmlns:a16="http://schemas.microsoft.com/office/drawing/2014/main" id="{2ABA8342-40EF-4EF8-878F-E756BF1AAB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740" y="2"/>
            <a:ext cx="5396696" cy="576000"/>
          </a:xfrm>
        </p:spPr>
        <p:txBody>
          <a:bodyPr>
            <a:noAutofit/>
          </a:bodyPr>
          <a:lstStyle>
            <a:lvl1pPr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11" name="Skupina 10">
            <a:extLst>
              <a:ext uri="{FF2B5EF4-FFF2-40B4-BE49-F238E27FC236}">
                <a16:creationId xmlns:a16="http://schemas.microsoft.com/office/drawing/2014/main" id="{EC133C2D-E49B-4A76-8E4C-79637436790E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102342" y="93094"/>
            <a:ext cx="4017507" cy="504000"/>
            <a:chOff x="5972087" y="329946"/>
            <a:chExt cx="6026262" cy="737003"/>
          </a:xfrm>
        </p:grpSpPr>
        <p:grpSp>
          <p:nvGrpSpPr>
            <p:cNvPr id="12" name="Skupina 11">
              <a:extLst>
                <a:ext uri="{FF2B5EF4-FFF2-40B4-BE49-F238E27FC236}">
                  <a16:creationId xmlns:a16="http://schemas.microsoft.com/office/drawing/2014/main" id="{7B0E7EF1-130B-4AF3-9B9B-F57B675459BE}"/>
                </a:ext>
              </a:extLst>
            </p:cNvPr>
            <p:cNvGrpSpPr/>
            <p:nvPr userDrawn="1"/>
          </p:nvGrpSpPr>
          <p:grpSpPr>
            <a:xfrm>
              <a:off x="8116661" y="331276"/>
              <a:ext cx="3881688" cy="450808"/>
              <a:chOff x="8214317" y="331276"/>
              <a:chExt cx="3881688" cy="450808"/>
            </a:xfrm>
          </p:grpSpPr>
          <p:pic>
            <p:nvPicPr>
              <p:cNvPr id="14" name="Grafický objekt 13">
                <a:extLst>
                  <a:ext uri="{FF2B5EF4-FFF2-40B4-BE49-F238E27FC236}">
                    <a16:creationId xmlns:a16="http://schemas.microsoft.com/office/drawing/2014/main" id="{5A70A0E6-773C-4F6E-853C-28A61AEF1D8E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=""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8214317" y="471177"/>
                <a:ext cx="2963998" cy="252000"/>
              </a:xfrm>
              <a:prstGeom prst="rect">
                <a:avLst/>
              </a:prstGeom>
            </p:spPr>
          </p:pic>
          <p:pic>
            <p:nvPicPr>
              <p:cNvPr id="15" name="Obrázek 14" descr="Obsah obrázku kreslení&#10;&#10;Popis byl vytvořen automaticky">
                <a:extLst>
                  <a:ext uri="{FF2B5EF4-FFF2-40B4-BE49-F238E27FC236}">
                    <a16:creationId xmlns:a16="http://schemas.microsoft.com/office/drawing/2014/main" id="{7F95AEA6-4367-4B52-93A3-3068041EC41B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430075" y="331276"/>
                <a:ext cx="665930" cy="450808"/>
              </a:xfrm>
              <a:prstGeom prst="rect">
                <a:avLst/>
              </a:prstGeom>
            </p:spPr>
          </p:pic>
        </p:grpSp>
        <p:pic>
          <p:nvPicPr>
            <p:cNvPr id="13" name="Grafický objekt 12">
              <a:extLst>
                <a:ext uri="{FF2B5EF4-FFF2-40B4-BE49-F238E27FC236}">
                  <a16:creationId xmlns:a16="http://schemas.microsoft.com/office/drawing/2014/main" id="{ABAFA576-D9BF-4267-9BD2-2B78AD34E65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 t="-1" b="-2685"/>
            <a:stretch/>
          </p:blipFill>
          <p:spPr>
            <a:xfrm>
              <a:off x="5972087" y="329946"/>
              <a:ext cx="1892814" cy="7370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811457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49083302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uze nadpis minimál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délník 8">
            <a:extLst>
              <a:ext uri="{FF2B5EF4-FFF2-40B4-BE49-F238E27FC236}">
                <a16:creationId xmlns:a16="http://schemas.microsoft.com/office/drawing/2014/main" id="{4F31B8D1-4DDF-4FB2-AC58-4A1374AC35A4}"/>
              </a:ext>
            </a:extLst>
          </p:cNvPr>
          <p:cNvSpPr/>
          <p:nvPr userDrawn="1"/>
        </p:nvSpPr>
        <p:spPr>
          <a:xfrm>
            <a:off x="1" y="1"/>
            <a:ext cx="12192000" cy="576000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0" name="Nadpis 1">
            <a:extLst>
              <a:ext uri="{FF2B5EF4-FFF2-40B4-BE49-F238E27FC236}">
                <a16:creationId xmlns:a16="http://schemas.microsoft.com/office/drawing/2014/main" id="{4DAA469B-B863-447B-ABF4-3B7AFDB736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740" y="2"/>
            <a:ext cx="5396696" cy="576000"/>
          </a:xfrm>
        </p:spPr>
        <p:txBody>
          <a:bodyPr>
            <a:noAutofit/>
          </a:bodyPr>
          <a:lstStyle>
            <a:lvl1pPr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12" name="Skupina 11">
            <a:extLst>
              <a:ext uri="{FF2B5EF4-FFF2-40B4-BE49-F238E27FC236}">
                <a16:creationId xmlns:a16="http://schemas.microsoft.com/office/drawing/2014/main" id="{0CE82392-F9A7-4797-B789-543297A3131F}"/>
              </a:ext>
            </a:extLst>
          </p:cNvPr>
          <p:cNvGrpSpPr/>
          <p:nvPr userDrawn="1"/>
        </p:nvGrpSpPr>
        <p:grpSpPr>
          <a:xfrm>
            <a:off x="9532058" y="94004"/>
            <a:ext cx="2587791" cy="308285"/>
            <a:chOff x="8214317" y="331276"/>
            <a:chExt cx="3881688" cy="450808"/>
          </a:xfrm>
        </p:grpSpPr>
        <p:pic>
          <p:nvPicPr>
            <p:cNvPr id="14" name="Grafický objekt 13">
              <a:extLst>
                <a:ext uri="{FF2B5EF4-FFF2-40B4-BE49-F238E27FC236}">
                  <a16:creationId xmlns:a16="http://schemas.microsoft.com/office/drawing/2014/main" id="{D518AFD1-5C76-435F-900F-DCD04908956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14317" y="471177"/>
              <a:ext cx="2963998" cy="252000"/>
            </a:xfrm>
            <a:prstGeom prst="rect">
              <a:avLst/>
            </a:prstGeom>
          </p:spPr>
        </p:pic>
        <p:pic>
          <p:nvPicPr>
            <p:cNvPr id="15" name="Obrázek 14" descr="Obsah obrázku kreslení&#10;&#10;Popis byl vytvořen automaticky">
              <a:extLst>
                <a:ext uri="{FF2B5EF4-FFF2-40B4-BE49-F238E27FC236}">
                  <a16:creationId xmlns:a16="http://schemas.microsoft.com/office/drawing/2014/main" id="{54C0D6F4-44CD-4848-AE87-029AA0E556E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31276"/>
              <a:ext cx="665930" cy="450808"/>
            </a:xfrm>
            <a:prstGeom prst="rect">
              <a:avLst/>
            </a:prstGeom>
          </p:spPr>
        </p:pic>
      </p:grpSp>
      <p:pic>
        <p:nvPicPr>
          <p:cNvPr id="2" name="Grafický objekt 1">
            <a:extLst>
              <a:ext uri="{FF2B5EF4-FFF2-40B4-BE49-F238E27FC236}">
                <a16:creationId xmlns:a16="http://schemas.microsoft.com/office/drawing/2014/main" id="{000A9CFE-29F8-4983-92E5-1DE4851C8954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135853" y="101942"/>
            <a:ext cx="1258641" cy="356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846914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délník 8">
            <a:extLst>
              <a:ext uri="{FF2B5EF4-FFF2-40B4-BE49-F238E27FC236}">
                <a16:creationId xmlns:a16="http://schemas.microsoft.com/office/drawing/2014/main" id="{CCA52EFB-82F9-447B-B7F3-826EC4CD9CBF}"/>
              </a:ext>
            </a:extLst>
          </p:cNvPr>
          <p:cNvSpPr/>
          <p:nvPr userDrawn="1"/>
        </p:nvSpPr>
        <p:spPr>
          <a:xfrm>
            <a:off x="0" y="0"/>
            <a:ext cx="12192000" cy="3693111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71BE36A2-70AC-4C89-89C4-238AB82AA6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503487"/>
            <a:ext cx="12192000" cy="1189622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DC3DEF16-12AD-4266-89B6-935870F017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93110"/>
            <a:ext cx="9144000" cy="1564690"/>
          </a:xfrm>
        </p:spPr>
        <p:txBody>
          <a:bodyPr anchor="ctr"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 dirty="0"/>
              <a:t>Kliknutím můžete upravit styl předlohy.</a:t>
            </a:r>
          </a:p>
        </p:txBody>
      </p:sp>
      <p:grpSp>
        <p:nvGrpSpPr>
          <p:cNvPr id="11" name="Skupina 10">
            <a:extLst>
              <a:ext uri="{FF2B5EF4-FFF2-40B4-BE49-F238E27FC236}">
                <a16:creationId xmlns:a16="http://schemas.microsoft.com/office/drawing/2014/main" id="{6CF3A5FA-C42D-4E34-9D77-74D10308ACF3}"/>
              </a:ext>
            </a:extLst>
          </p:cNvPr>
          <p:cNvGrpSpPr/>
          <p:nvPr userDrawn="1"/>
        </p:nvGrpSpPr>
        <p:grpSpPr>
          <a:xfrm>
            <a:off x="2325580" y="790894"/>
            <a:ext cx="7540840" cy="921700"/>
            <a:chOff x="2441360" y="790894"/>
            <a:chExt cx="7540840" cy="921700"/>
          </a:xfrm>
        </p:grpSpPr>
        <p:pic>
          <p:nvPicPr>
            <p:cNvPr id="8" name="Obrázek 7">
              <a:extLst>
                <a:ext uri="{FF2B5EF4-FFF2-40B4-BE49-F238E27FC236}">
                  <a16:creationId xmlns:a16="http://schemas.microsoft.com/office/drawing/2014/main" id="{B198CE6B-E463-4B26-AD17-D57305EBAE8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1893"/>
            <a:stretch/>
          </p:blipFill>
          <p:spPr>
            <a:xfrm>
              <a:off x="2441360" y="790894"/>
              <a:ext cx="3426781" cy="921700"/>
            </a:xfrm>
            <a:prstGeom prst="rect">
              <a:avLst/>
            </a:prstGeom>
          </p:spPr>
        </p:pic>
        <p:pic>
          <p:nvPicPr>
            <p:cNvPr id="10" name="Obrázek 9">
              <a:extLst>
                <a:ext uri="{FF2B5EF4-FFF2-40B4-BE49-F238E27FC236}">
                  <a16:creationId xmlns:a16="http://schemas.microsoft.com/office/drawing/2014/main" id="{911BFECC-788F-4A5A-B297-6CA8846F01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698"/>
            <a:stretch/>
          </p:blipFill>
          <p:spPr>
            <a:xfrm>
              <a:off x="5800078" y="790894"/>
              <a:ext cx="4182122" cy="921700"/>
            </a:xfrm>
            <a:prstGeom prst="rect">
              <a:avLst/>
            </a:prstGeom>
          </p:spPr>
        </p:pic>
      </p:grpSp>
      <p:pic>
        <p:nvPicPr>
          <p:cNvPr id="12" name="Obrázek 11">
            <a:extLst>
              <a:ext uri="{FF2B5EF4-FFF2-40B4-BE49-F238E27FC236}">
                <a16:creationId xmlns:a16="http://schemas.microsoft.com/office/drawing/2014/main" id="{9EE90BA2-9181-43A3-8D17-C7D721FC34C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3566" y="6040340"/>
            <a:ext cx="964869" cy="639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094303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E1F266-4867-4FDD-9FB2-B0505DA457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cs-CZ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CA6EB5-385D-4913-9C35-A9990241EA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cs-C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281972-08CD-4128-8360-932CCBA52C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2C89D-822C-41A9-A691-08127673038F}" type="datetimeFigureOut">
              <a:rPr lang="cs-CZ" smtClean="0"/>
              <a:t>13.04.2021</a:t>
            </a:fld>
            <a:endParaRPr lang="cs-C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2C53F3-0FBF-4ADE-B28F-9C371CFFCE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3288A8-532D-433C-AB35-C4249FB9F3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4267B-DB77-42E2-97AB-E3012BA35095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526214933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1C893-D8EF-48B3-A54C-6A74479957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cs-C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38B657-5E57-41D3-BDA9-88B54012C8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C8FD93-169F-4F7F-BDE4-A6ADABAC7F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2C89D-822C-41A9-A691-08127673038F}" type="datetimeFigureOut">
              <a:rPr lang="cs-CZ" smtClean="0"/>
              <a:t>13.04.2021</a:t>
            </a:fld>
            <a:endParaRPr lang="cs-C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EAAB52-C9C6-4960-B8B5-DC9236D837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5933F7-BDE2-4444-8AE9-BFAAD2AFD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4267B-DB77-42E2-97AB-E3012BA35095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807430381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6BAC12-BD61-4F3E-8023-E05FB257BA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cs-C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2D35DD-D0C7-4C01-967D-BD220F77B4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758036-2BFC-405E-88FD-2933F50E28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2C89D-822C-41A9-A691-08127673038F}" type="datetimeFigureOut">
              <a:rPr lang="cs-CZ" smtClean="0"/>
              <a:t>13.04.2021</a:t>
            </a:fld>
            <a:endParaRPr lang="cs-C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88AD81-79A3-4AC8-9C5D-0A5C822998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E2E077-0477-4BF9-940F-5C814E0C3D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4267B-DB77-42E2-97AB-E3012BA35095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20755436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E63F3F-A832-4EBB-A18A-4BF2220B59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cs-C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AD5AEF-A690-4DAF-AAAE-2160529A03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E8D50D-4388-40D9-A98D-B56DF0A93B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7FB85A-C4CC-4A71-B4DB-31F26F2ACE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2C89D-822C-41A9-A691-08127673038F}" type="datetimeFigureOut">
              <a:rPr lang="cs-CZ" smtClean="0"/>
              <a:t>13.04.2021</a:t>
            </a:fld>
            <a:endParaRPr lang="cs-CZ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4226C5-F9AF-44E6-82CB-226CD4338D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63BEED-43CD-4126-9836-79137D3F7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4267B-DB77-42E2-97AB-E3012BA35095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1527839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623392" y="980731"/>
            <a:ext cx="10944000" cy="4824537"/>
          </a:xfrm>
        </p:spPr>
        <p:txBody>
          <a:bodyPr/>
          <a:lstStyle>
            <a:lvl1pPr>
              <a:defRPr b="1">
                <a:solidFill>
                  <a:schemeClr val="tx2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cs-CZ" dirty="0"/>
              <a:t>Kliknutím lze upravit styly předlohy textu.</a:t>
            </a:r>
          </a:p>
          <a:p>
            <a:pPr lvl="1"/>
            <a:r>
              <a:rPr lang="cs-CZ" dirty="0"/>
              <a:t>Druhá úroveň</a:t>
            </a:r>
          </a:p>
          <a:p>
            <a:pPr lvl="2"/>
            <a:r>
              <a:rPr lang="cs-CZ" dirty="0"/>
              <a:t>Třetí úroveň</a:t>
            </a:r>
          </a:p>
          <a:p>
            <a:pPr lvl="3"/>
            <a:r>
              <a:rPr lang="cs-CZ" dirty="0"/>
              <a:t>Čtvrtá úroveň</a:t>
            </a:r>
          </a:p>
          <a:p>
            <a:pPr lvl="4"/>
            <a:r>
              <a:rPr lang="cs-CZ" dirty="0"/>
              <a:t>Pátá úroveň</a:t>
            </a:r>
          </a:p>
        </p:txBody>
      </p:sp>
      <p:sp>
        <p:nvSpPr>
          <p:cNvPr id="7" name="Nadpis 1"/>
          <p:cNvSpPr>
            <a:spLocks noGrp="1"/>
          </p:cNvSpPr>
          <p:nvPr>
            <p:ph type="title" hasCustomPrompt="1"/>
          </p:nvPr>
        </p:nvSpPr>
        <p:spPr>
          <a:xfrm>
            <a:off x="623392" y="260648"/>
            <a:ext cx="10945216" cy="648072"/>
          </a:xfrm>
          <a:prstGeom prst="rect">
            <a:avLst/>
          </a:prstGeom>
        </p:spPr>
        <p:txBody>
          <a:bodyPr anchor="ctr"/>
          <a:lstStyle>
            <a:lvl1pPr algn="l">
              <a:defRPr sz="3200" b="1">
                <a:solidFill>
                  <a:srgbClr val="DA2B46"/>
                </a:solidFill>
              </a:defRPr>
            </a:lvl1pPr>
          </a:lstStyle>
          <a:p>
            <a:r>
              <a:rPr lang="cs-CZ" dirty="0"/>
              <a:t>KLIKNUTÍM LZE UPRAVIT STYL.</a:t>
            </a:r>
          </a:p>
        </p:txBody>
      </p:sp>
    </p:spTree>
    <p:extLst>
      <p:ext uri="{BB962C8B-B14F-4D97-AF65-F5344CB8AC3E}">
        <p14:creationId xmlns:p14="http://schemas.microsoft.com/office/powerpoint/2010/main" val="1619675664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C73D05-0394-4362-9B27-7F45E5BAC7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cs-C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9A8203-6F75-425B-B046-3954B0113C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D38D7B-FFDB-463F-A1A7-BD7278285A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791EDD3-8465-4FB9-86A0-4BEE4062EE4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DF93CF3-8AB8-4F43-B55A-6E5A40CE0D5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253A86E-3A45-4D8E-8B9A-7261095A23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2C89D-822C-41A9-A691-08127673038F}" type="datetimeFigureOut">
              <a:rPr lang="cs-CZ" smtClean="0"/>
              <a:t>13.04.2021</a:t>
            </a:fld>
            <a:endParaRPr lang="cs-CZ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89215CF-DB3C-45F7-8FD6-4050CAB845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2D19C45-F9D3-4ABB-A1A6-767C03E1D1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4267B-DB77-42E2-97AB-E3012BA35095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142621219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A7B30-3ABC-4005-AE7C-9F21A4609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cs-CZ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348671-1142-4FDA-B883-CD07CCF6E7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2C89D-822C-41A9-A691-08127673038F}" type="datetimeFigureOut">
              <a:rPr lang="cs-CZ" smtClean="0"/>
              <a:t>13.04.2021</a:t>
            </a:fld>
            <a:endParaRPr lang="cs-CZ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FCEE53-FE71-4F78-8442-1D1B56F7E3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71F8F5-FEB2-476F-883A-8AF87EEDA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4267B-DB77-42E2-97AB-E3012BA35095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47280512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8C2A063-3969-40F4-A503-C11260889E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2C89D-822C-41A9-A691-08127673038F}" type="datetimeFigureOut">
              <a:rPr lang="cs-CZ" smtClean="0"/>
              <a:t>13.04.2021</a:t>
            </a:fld>
            <a:endParaRPr lang="cs-CZ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50FA65C-4559-4D11-9042-6FDB985CB6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DAF814-EEC3-4275-AE10-319D7A020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4267B-DB77-42E2-97AB-E3012BA35095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133933601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87B69A-0970-4DF3-9DBF-906ADB57E3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cs-C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EB1CB3-C5BD-41BF-91B0-E22EC18108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07E656-0CA6-4952-8A94-D2FF99DAD5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C8F93A-D193-44CE-96B5-8AE4094B6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2C89D-822C-41A9-A691-08127673038F}" type="datetimeFigureOut">
              <a:rPr lang="cs-CZ" smtClean="0"/>
              <a:t>13.04.2021</a:t>
            </a:fld>
            <a:endParaRPr lang="cs-CZ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DDD049-E38E-4C8F-A439-B76BB15D82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2CE0FC-5719-4713-82C0-E8A021CD4C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4267B-DB77-42E2-97AB-E3012BA35095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924415809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76CA7-BD05-4C05-8E4D-1F6ACF19F7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cs-CZ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7C31290-80D7-472F-9A12-CD44557EA82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cs-CZ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D6BAE8-F2C4-4EA0-9A5B-B1F1D0EDBD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C1564E-3D3D-492B-BF23-9E288E495B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2C89D-822C-41A9-A691-08127673038F}" type="datetimeFigureOut">
              <a:rPr lang="cs-CZ" smtClean="0"/>
              <a:t>13.04.2021</a:t>
            </a:fld>
            <a:endParaRPr lang="cs-CZ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AF70ED-DB3B-4116-99A2-9DA9545162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9830E4-CD62-4045-9B26-17575866F2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4267B-DB77-42E2-97AB-E3012BA35095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821471563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5E1B1D-6996-46E1-B64F-DD15F78A4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cs-CZ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EBA50F4-EC50-4964-B91D-9D56DF80A0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FE5490-68BB-4474-BF7B-221B224444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2C89D-822C-41A9-A691-08127673038F}" type="datetimeFigureOut">
              <a:rPr lang="cs-CZ" smtClean="0"/>
              <a:t>13.04.2021</a:t>
            </a:fld>
            <a:endParaRPr lang="cs-C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2B7E93-1822-4BC7-A3C2-53694C7A26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D01363-CB6F-4D73-9F6E-6653828C2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4267B-DB77-42E2-97AB-E3012BA35095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642913622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C67E270-153C-4B0A-B325-C14C21F3F81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cs-CZ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4DE5802-454C-45D1-A5A0-A3E962BD58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6FCB0C-8372-4901-BABB-4264EA4D93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2C89D-822C-41A9-A691-08127673038F}" type="datetimeFigureOut">
              <a:rPr lang="cs-CZ" smtClean="0"/>
              <a:t>13.04.2021</a:t>
            </a:fld>
            <a:endParaRPr lang="cs-C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D119E6-592E-4354-B89E-79C8DFF871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A3B11C-57D7-4C56-81E3-F53AFF9192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4267B-DB77-42E2-97AB-E3012BA35095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010829173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uze nadpis minimál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délník 8">
            <a:extLst>
              <a:ext uri="{FF2B5EF4-FFF2-40B4-BE49-F238E27FC236}">
                <a16:creationId xmlns:a16="http://schemas.microsoft.com/office/drawing/2014/main" id="{4F31B8D1-4DDF-4FB2-AC58-4A1374AC35A4}"/>
              </a:ext>
            </a:extLst>
          </p:cNvPr>
          <p:cNvSpPr/>
          <p:nvPr userDrawn="1"/>
        </p:nvSpPr>
        <p:spPr>
          <a:xfrm>
            <a:off x="1" y="1"/>
            <a:ext cx="12192000" cy="576000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0" name="Nadpis 1">
            <a:extLst>
              <a:ext uri="{FF2B5EF4-FFF2-40B4-BE49-F238E27FC236}">
                <a16:creationId xmlns:a16="http://schemas.microsoft.com/office/drawing/2014/main" id="{4DAA469B-B863-447B-ABF4-3B7AFDB736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740" y="2"/>
            <a:ext cx="5396696" cy="576000"/>
          </a:xfrm>
        </p:spPr>
        <p:txBody>
          <a:bodyPr>
            <a:noAutofit/>
          </a:bodyPr>
          <a:lstStyle>
            <a:lvl1pPr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12" name="Skupina 11">
            <a:extLst>
              <a:ext uri="{FF2B5EF4-FFF2-40B4-BE49-F238E27FC236}">
                <a16:creationId xmlns:a16="http://schemas.microsoft.com/office/drawing/2014/main" id="{0CE82392-F9A7-4797-B789-543297A3131F}"/>
              </a:ext>
            </a:extLst>
          </p:cNvPr>
          <p:cNvGrpSpPr/>
          <p:nvPr userDrawn="1"/>
        </p:nvGrpSpPr>
        <p:grpSpPr>
          <a:xfrm>
            <a:off x="9532058" y="94004"/>
            <a:ext cx="2587791" cy="308285"/>
            <a:chOff x="8214317" y="331276"/>
            <a:chExt cx="3881688" cy="450808"/>
          </a:xfrm>
        </p:grpSpPr>
        <p:pic>
          <p:nvPicPr>
            <p:cNvPr id="14" name="Grafický objekt 13">
              <a:extLst>
                <a:ext uri="{FF2B5EF4-FFF2-40B4-BE49-F238E27FC236}">
                  <a16:creationId xmlns:a16="http://schemas.microsoft.com/office/drawing/2014/main" id="{D518AFD1-5C76-435F-900F-DCD04908956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14317" y="471177"/>
              <a:ext cx="2963998" cy="252000"/>
            </a:xfrm>
            <a:prstGeom prst="rect">
              <a:avLst/>
            </a:prstGeom>
          </p:spPr>
        </p:pic>
        <p:pic>
          <p:nvPicPr>
            <p:cNvPr id="15" name="Obrázek 14" descr="Obsah obrázku kreslení&#10;&#10;Popis byl vytvořen automaticky">
              <a:extLst>
                <a:ext uri="{FF2B5EF4-FFF2-40B4-BE49-F238E27FC236}">
                  <a16:creationId xmlns:a16="http://schemas.microsoft.com/office/drawing/2014/main" id="{54C0D6F4-44CD-4848-AE87-029AA0E556E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31276"/>
              <a:ext cx="665930" cy="450808"/>
            </a:xfrm>
            <a:prstGeom prst="rect">
              <a:avLst/>
            </a:prstGeom>
          </p:spPr>
        </p:pic>
      </p:grpSp>
      <p:pic>
        <p:nvPicPr>
          <p:cNvPr id="2" name="Grafický objekt 1">
            <a:extLst>
              <a:ext uri="{FF2B5EF4-FFF2-40B4-BE49-F238E27FC236}">
                <a16:creationId xmlns:a16="http://schemas.microsoft.com/office/drawing/2014/main" id="{000A9CFE-29F8-4983-92E5-1DE4851C8954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135853" y="101942"/>
            <a:ext cx="1258641" cy="356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767447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Úvodní smín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délník 2">
            <a:extLst>
              <a:ext uri="{FF2B5EF4-FFF2-40B4-BE49-F238E27FC236}">
                <a16:creationId xmlns:a16="http://schemas.microsoft.com/office/drawing/2014/main" id="{4EC56048-479B-4CB1-B677-16A8618B9DB7}"/>
              </a:ext>
            </a:extLst>
          </p:cNvPr>
          <p:cNvSpPr/>
          <p:nvPr userDrawn="1"/>
        </p:nvSpPr>
        <p:spPr>
          <a:xfrm>
            <a:off x="0" y="0"/>
            <a:ext cx="12192000" cy="3693111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pic>
        <p:nvPicPr>
          <p:cNvPr id="18" name="Obrázek 17">
            <a:extLst>
              <a:ext uri="{FF2B5EF4-FFF2-40B4-BE49-F238E27FC236}">
                <a16:creationId xmlns:a16="http://schemas.microsoft.com/office/drawing/2014/main" id="{675FD825-1F31-4493-889C-46F3B206D71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3566" y="5951561"/>
            <a:ext cx="964869" cy="639860"/>
          </a:xfrm>
          <a:prstGeom prst="rect">
            <a:avLst/>
          </a:prstGeom>
        </p:spPr>
      </p:pic>
      <p:sp>
        <p:nvSpPr>
          <p:cNvPr id="19" name="Nadpis 1">
            <a:extLst>
              <a:ext uri="{FF2B5EF4-FFF2-40B4-BE49-F238E27FC236}">
                <a16:creationId xmlns:a16="http://schemas.microsoft.com/office/drawing/2014/main" id="{52EB2EA6-5A78-4E85-AE4C-221CA83B818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503487"/>
            <a:ext cx="9144000" cy="1189622"/>
          </a:xfrm>
        </p:spPr>
        <p:txBody>
          <a:bodyPr anchor="b">
            <a:noAutofit/>
          </a:bodyPr>
          <a:lstStyle>
            <a:lvl1pPr algn="ctr">
              <a:defRPr sz="4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Hlavní nadpis prezentace</a:t>
            </a:r>
          </a:p>
        </p:txBody>
      </p:sp>
      <p:sp>
        <p:nvSpPr>
          <p:cNvPr id="20" name="Podnadpis 2">
            <a:extLst>
              <a:ext uri="{FF2B5EF4-FFF2-40B4-BE49-F238E27FC236}">
                <a16:creationId xmlns:a16="http://schemas.microsoft.com/office/drawing/2014/main" id="{070F9525-D336-4269-AB65-F312FD83E28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93110"/>
            <a:ext cx="9144000" cy="1564690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rgbClr val="D3114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 dirty="0"/>
              <a:t>Podnadpis prezentace</a:t>
            </a:r>
          </a:p>
        </p:txBody>
      </p:sp>
      <p:grpSp>
        <p:nvGrpSpPr>
          <p:cNvPr id="24" name="Skupina 23">
            <a:extLst>
              <a:ext uri="{FF2B5EF4-FFF2-40B4-BE49-F238E27FC236}">
                <a16:creationId xmlns:a16="http://schemas.microsoft.com/office/drawing/2014/main" id="{A68D80B2-804E-48C4-917F-364953F04117}"/>
              </a:ext>
            </a:extLst>
          </p:cNvPr>
          <p:cNvGrpSpPr/>
          <p:nvPr userDrawn="1"/>
        </p:nvGrpSpPr>
        <p:grpSpPr>
          <a:xfrm>
            <a:off x="2907576" y="929325"/>
            <a:ext cx="6376849" cy="627081"/>
            <a:chOff x="3150227" y="929325"/>
            <a:chExt cx="6376849" cy="627081"/>
          </a:xfrm>
        </p:grpSpPr>
        <p:pic>
          <p:nvPicPr>
            <p:cNvPr id="13" name="Grafický objekt 12">
              <a:extLst>
                <a:ext uri="{FF2B5EF4-FFF2-40B4-BE49-F238E27FC236}">
                  <a16:creationId xmlns:a16="http://schemas.microsoft.com/office/drawing/2014/main" id="{6AD8391B-BFA6-420F-8E95-DE146CE7E68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50227" y="929325"/>
              <a:ext cx="2211887" cy="627081"/>
            </a:xfrm>
            <a:prstGeom prst="rect">
              <a:avLst/>
            </a:prstGeom>
          </p:spPr>
        </p:pic>
        <p:pic>
          <p:nvPicPr>
            <p:cNvPr id="16" name="Grafický objekt 15">
              <a:extLst>
                <a:ext uri="{FF2B5EF4-FFF2-40B4-BE49-F238E27FC236}">
                  <a16:creationId xmlns:a16="http://schemas.microsoft.com/office/drawing/2014/main" id="{2E38FE36-8704-4B15-B3ED-B5C034568E6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55612" y="1091418"/>
              <a:ext cx="3771464" cy="3206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399383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9644885F-7E6F-4C35-9C4B-32A83531A1CB}"/>
              </a:ext>
            </a:extLst>
          </p:cNvPr>
          <p:cNvSpPr/>
          <p:nvPr userDrawn="1"/>
        </p:nvSpPr>
        <p:spPr>
          <a:xfrm>
            <a:off x="0" y="0"/>
            <a:ext cx="12192000" cy="1059255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7" name="Nadpis 1">
            <a:extLst>
              <a:ext uri="{FF2B5EF4-FFF2-40B4-BE49-F238E27FC236}">
                <a16:creationId xmlns:a16="http://schemas.microsoft.com/office/drawing/2014/main" id="{74A8D0C3-8828-4945-AE3F-F718697470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0"/>
            <a:ext cx="5579709" cy="105925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sp>
        <p:nvSpPr>
          <p:cNvPr id="11" name="Zástupný obsah 2">
            <a:extLst>
              <a:ext uri="{FF2B5EF4-FFF2-40B4-BE49-F238E27FC236}">
                <a16:creationId xmlns:a16="http://schemas.microsoft.com/office/drawing/2014/main" id="{CC8B3D67-369B-4F24-8897-F0919A3E54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739" y="1376037"/>
            <a:ext cx="11487705" cy="5152017"/>
          </a:xfrm>
        </p:spPr>
        <p:txBody>
          <a:bodyPr/>
          <a:lstStyle>
            <a:lvl1pPr marL="2286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cs-CZ" dirty="0"/>
          </a:p>
        </p:txBody>
      </p:sp>
      <p:grpSp>
        <p:nvGrpSpPr>
          <p:cNvPr id="3" name="Skupina 2">
            <a:extLst>
              <a:ext uri="{FF2B5EF4-FFF2-40B4-BE49-F238E27FC236}">
                <a16:creationId xmlns:a16="http://schemas.microsoft.com/office/drawing/2014/main" id="{EDB0FC9C-CAD2-4DA3-81D9-FE9D2BAA5F0C}"/>
              </a:ext>
            </a:extLst>
          </p:cNvPr>
          <p:cNvGrpSpPr/>
          <p:nvPr userDrawn="1"/>
        </p:nvGrpSpPr>
        <p:grpSpPr>
          <a:xfrm>
            <a:off x="6256073" y="329946"/>
            <a:ext cx="5742276" cy="451023"/>
            <a:chOff x="6353729" y="329946"/>
            <a:chExt cx="5742276" cy="451023"/>
          </a:xfrm>
        </p:grpSpPr>
        <p:grpSp>
          <p:nvGrpSpPr>
            <p:cNvPr id="25" name="Skupina 24">
              <a:extLst>
                <a:ext uri="{FF2B5EF4-FFF2-40B4-BE49-F238E27FC236}">
                  <a16:creationId xmlns:a16="http://schemas.microsoft.com/office/drawing/2014/main" id="{812BEB90-324A-4A2D-9EF7-4E5CCD4362D6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26" name="Grafický objekt 25">
                <a:extLst>
                  <a:ext uri="{FF2B5EF4-FFF2-40B4-BE49-F238E27FC236}">
                    <a16:creationId xmlns:a16="http://schemas.microsoft.com/office/drawing/2014/main" id="{DA398F1A-CD3A-4447-AD94-A2C8AA7D3ED3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27" name="Grafický objekt 26">
                <a:extLst>
                  <a:ext uri="{FF2B5EF4-FFF2-40B4-BE49-F238E27FC236}">
                    <a16:creationId xmlns:a16="http://schemas.microsoft.com/office/drawing/2014/main" id="{B44E7B5D-0A2A-4E37-9366-E7DA62490451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10" name="Obrázek 9" descr="Obsah obrázku kreslení&#10;&#10;Popis byl vytvořen automaticky">
              <a:extLst>
                <a:ext uri="{FF2B5EF4-FFF2-40B4-BE49-F238E27FC236}">
                  <a16:creationId xmlns:a16="http://schemas.microsoft.com/office/drawing/2014/main" id="{79993D16-A750-49F0-840D-E154F500609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369678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6">
          <p15:clr>
            <a:srgbClr val="FBAE40"/>
          </p15:clr>
        </p15:guide>
        <p15:guide id="2" pos="7582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čá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963084" y="3273006"/>
            <a:ext cx="103632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>
                <a:solidFill>
                  <a:schemeClr val="tx1"/>
                </a:solidFill>
              </a:defRPr>
            </a:lvl1pPr>
          </a:lstStyle>
          <a:p>
            <a:r>
              <a:rPr lang="cs-CZ" dirty="0"/>
              <a:t>Kliknutím lze upravit styl.</a:t>
            </a:r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963084" y="1772819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rgbClr val="724F77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 dirty="0"/>
              <a:t>Kliknutím lze upravit styly předlohy textu.</a:t>
            </a:r>
          </a:p>
        </p:txBody>
      </p:sp>
      <p:sp>
        <p:nvSpPr>
          <p:cNvPr id="7" name="Zástupný symbol pro datum 3"/>
          <p:cNvSpPr>
            <a:spLocks noGrp="1"/>
          </p:cNvSpPr>
          <p:nvPr>
            <p:ph type="dt" sz="half" idx="2"/>
          </p:nvPr>
        </p:nvSpPr>
        <p:spPr>
          <a:xfrm>
            <a:off x="482985" y="6070628"/>
            <a:ext cx="1200000" cy="203079"/>
          </a:xfrm>
          <a:prstGeom prst="rect">
            <a:avLst/>
          </a:prstGeom>
        </p:spPr>
        <p:txBody>
          <a:bodyPr anchor="ctr"/>
          <a:lstStyle>
            <a:lvl1pPr>
              <a:defRPr sz="1050"/>
            </a:lvl1pPr>
          </a:lstStyle>
          <a:p>
            <a:fld id="{E4EC567F-E7DA-47BB-AEB1-9930A46F27B5}" type="datetimeFigureOut">
              <a:rPr lang="cs-CZ" smtClean="0"/>
              <a:pPr/>
              <a:t>13.04.2021</a:t>
            </a:fld>
            <a:endParaRPr lang="cs-CZ" dirty="0"/>
          </a:p>
        </p:txBody>
      </p:sp>
      <p:sp>
        <p:nvSpPr>
          <p:cNvPr id="8" name="Zástupný symbol pro zápatí 4"/>
          <p:cNvSpPr>
            <a:spLocks noGrp="1"/>
          </p:cNvSpPr>
          <p:nvPr>
            <p:ph type="ftr" sz="quarter" idx="3"/>
          </p:nvPr>
        </p:nvSpPr>
        <p:spPr>
          <a:xfrm>
            <a:off x="1843916" y="6068291"/>
            <a:ext cx="8403411" cy="193324"/>
          </a:xfrm>
          <a:prstGeom prst="rect">
            <a:avLst/>
          </a:prstGeom>
        </p:spPr>
        <p:txBody>
          <a:bodyPr anchor="ctr"/>
          <a:lstStyle>
            <a:lvl1pPr algn="ctr">
              <a:defRPr sz="1050"/>
            </a:lvl1pPr>
          </a:lstStyle>
          <a:p>
            <a:endParaRPr lang="cs-CZ" dirty="0"/>
          </a:p>
        </p:txBody>
      </p:sp>
      <p:sp>
        <p:nvSpPr>
          <p:cNvPr id="9" name="Zástupný symbol pro číslo snímku 5"/>
          <p:cNvSpPr>
            <a:spLocks noGrp="1"/>
          </p:cNvSpPr>
          <p:nvPr>
            <p:ph type="sldNum" sz="quarter" idx="4"/>
          </p:nvPr>
        </p:nvSpPr>
        <p:spPr>
          <a:xfrm>
            <a:off x="10408541" y="6065807"/>
            <a:ext cx="1200000" cy="211101"/>
          </a:xfrm>
          <a:prstGeom prst="rect">
            <a:avLst/>
          </a:prstGeom>
        </p:spPr>
        <p:txBody>
          <a:bodyPr anchor="ctr"/>
          <a:lstStyle>
            <a:lvl1pPr algn="r">
              <a:defRPr sz="1050"/>
            </a:lvl1pPr>
          </a:lstStyle>
          <a:p>
            <a:fld id="{84C9401D-42AF-4231-A83B-9F6747628248}" type="slidenum">
              <a:rPr lang="cs-CZ" smtClean="0"/>
              <a:pPr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166178805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, text, obráz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9644885F-7E6F-4C35-9C4B-32A83531A1CB}"/>
              </a:ext>
            </a:extLst>
          </p:cNvPr>
          <p:cNvSpPr/>
          <p:nvPr userDrawn="1"/>
        </p:nvSpPr>
        <p:spPr>
          <a:xfrm>
            <a:off x="0" y="0"/>
            <a:ext cx="12192000" cy="1059255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3" name="Zástupný symbol obrázku 12">
            <a:extLst>
              <a:ext uri="{FF2B5EF4-FFF2-40B4-BE49-F238E27FC236}">
                <a16:creationId xmlns:a16="http://schemas.microsoft.com/office/drawing/2014/main" id="{9DA90696-1068-45DC-844C-39D2648EE4B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431686" y="1376036"/>
            <a:ext cx="6378575" cy="515201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rgbClr val="D3114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Zde vložte obrázek</a:t>
            </a:r>
          </a:p>
        </p:txBody>
      </p:sp>
      <p:sp>
        <p:nvSpPr>
          <p:cNvPr id="10" name="Nadpis 1">
            <a:extLst>
              <a:ext uri="{FF2B5EF4-FFF2-40B4-BE49-F238E27FC236}">
                <a16:creationId xmlns:a16="http://schemas.microsoft.com/office/drawing/2014/main" id="{1470E0D0-A2AB-409D-829F-DB124986B1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0"/>
            <a:ext cx="5579709" cy="105925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19" name="Skupina 18">
            <a:extLst>
              <a:ext uri="{FF2B5EF4-FFF2-40B4-BE49-F238E27FC236}">
                <a16:creationId xmlns:a16="http://schemas.microsoft.com/office/drawing/2014/main" id="{827422E6-1939-4D22-82CF-00821A158B63}"/>
              </a:ext>
            </a:extLst>
          </p:cNvPr>
          <p:cNvGrpSpPr/>
          <p:nvPr userDrawn="1"/>
        </p:nvGrpSpPr>
        <p:grpSpPr>
          <a:xfrm>
            <a:off x="6256073" y="329946"/>
            <a:ext cx="5742276" cy="451023"/>
            <a:chOff x="6353729" y="329946"/>
            <a:chExt cx="5742276" cy="451023"/>
          </a:xfrm>
        </p:grpSpPr>
        <p:grpSp>
          <p:nvGrpSpPr>
            <p:cNvPr id="20" name="Skupina 19">
              <a:extLst>
                <a:ext uri="{FF2B5EF4-FFF2-40B4-BE49-F238E27FC236}">
                  <a16:creationId xmlns:a16="http://schemas.microsoft.com/office/drawing/2014/main" id="{EBDF3FB1-1F98-4150-A8F1-0D74F99C8837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23" name="Grafický objekt 22">
                <a:extLst>
                  <a:ext uri="{FF2B5EF4-FFF2-40B4-BE49-F238E27FC236}">
                    <a16:creationId xmlns:a16="http://schemas.microsoft.com/office/drawing/2014/main" id="{DCF8E799-50DF-4E6B-ACA9-136D7EC04502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24" name="Grafický objekt 23">
                <a:extLst>
                  <a:ext uri="{FF2B5EF4-FFF2-40B4-BE49-F238E27FC236}">
                    <a16:creationId xmlns:a16="http://schemas.microsoft.com/office/drawing/2014/main" id="{85FD9467-D507-4558-9FAC-72B0B20404DD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22" name="Obrázek 21" descr="Obsah obrázku kreslení&#10;&#10;Popis byl vytvořen automaticky">
              <a:extLst>
                <a:ext uri="{FF2B5EF4-FFF2-40B4-BE49-F238E27FC236}">
                  <a16:creationId xmlns:a16="http://schemas.microsoft.com/office/drawing/2014/main" id="{0641DDD1-9D04-47D2-A445-158BCC04161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  <p:sp>
        <p:nvSpPr>
          <p:cNvPr id="26" name="Zástupný obsah 2">
            <a:extLst>
              <a:ext uri="{FF2B5EF4-FFF2-40B4-BE49-F238E27FC236}">
                <a16:creationId xmlns:a16="http://schemas.microsoft.com/office/drawing/2014/main" id="{04ACDA81-8751-49AB-97FB-4BF8241EFBBA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381740" y="1376037"/>
            <a:ext cx="4927108" cy="5152017"/>
          </a:xfrm>
        </p:spPr>
        <p:txBody>
          <a:bodyPr>
            <a:normAutofit/>
          </a:bodyPr>
          <a:lstStyle>
            <a:lvl1pPr marL="228600" indent="-228600">
              <a:buClr>
                <a:srgbClr val="D31145"/>
              </a:buClr>
              <a:buFont typeface="Arial" panose="020B0604020202020204" pitchFamily="34" charset="0"/>
              <a:buChar char="̶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rgbClr val="D31145"/>
              </a:buClr>
              <a:buFont typeface="Arial" panose="020B0604020202020204" pitchFamily="34" charset="0"/>
              <a:buChar char="̶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D31145"/>
              </a:buClr>
              <a:buFont typeface="Arial" panose="020B0604020202020204" pitchFamily="34" charset="0"/>
              <a:buChar char="̶"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D31145"/>
              </a:buClr>
              <a:buFont typeface="Arial" panose="020B0604020202020204" pitchFamily="34" charset="0"/>
              <a:buChar char="̶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</p:txBody>
      </p:sp>
    </p:spTree>
    <p:extLst>
      <p:ext uri="{BB962C8B-B14F-4D97-AF65-F5344CB8AC3E}">
        <p14:creationId xmlns:p14="http://schemas.microsoft.com/office/powerpoint/2010/main" val="7484965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uze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65D34D94-04F9-4E00-B5C8-BA240CAA9819}"/>
              </a:ext>
            </a:extLst>
          </p:cNvPr>
          <p:cNvSpPr/>
          <p:nvPr userDrawn="1"/>
        </p:nvSpPr>
        <p:spPr>
          <a:xfrm>
            <a:off x="0" y="0"/>
            <a:ext cx="12192000" cy="1059255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6" name="Nadpis 1">
            <a:extLst>
              <a:ext uri="{FF2B5EF4-FFF2-40B4-BE49-F238E27FC236}">
                <a16:creationId xmlns:a16="http://schemas.microsoft.com/office/drawing/2014/main" id="{5E3B3E7F-FC75-4C4E-B4B1-9B56B7FC22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0"/>
            <a:ext cx="5579709" cy="105925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21" name="Skupina 20">
            <a:extLst>
              <a:ext uri="{FF2B5EF4-FFF2-40B4-BE49-F238E27FC236}">
                <a16:creationId xmlns:a16="http://schemas.microsoft.com/office/drawing/2014/main" id="{68F80365-EAA4-451F-AF73-86DCFE8AB83A}"/>
              </a:ext>
            </a:extLst>
          </p:cNvPr>
          <p:cNvGrpSpPr/>
          <p:nvPr userDrawn="1"/>
        </p:nvGrpSpPr>
        <p:grpSpPr>
          <a:xfrm>
            <a:off x="6256073" y="329946"/>
            <a:ext cx="5742276" cy="451023"/>
            <a:chOff x="6353729" y="329946"/>
            <a:chExt cx="5742276" cy="451023"/>
          </a:xfrm>
        </p:grpSpPr>
        <p:grpSp>
          <p:nvGrpSpPr>
            <p:cNvPr id="22" name="Skupina 21">
              <a:extLst>
                <a:ext uri="{FF2B5EF4-FFF2-40B4-BE49-F238E27FC236}">
                  <a16:creationId xmlns:a16="http://schemas.microsoft.com/office/drawing/2014/main" id="{7BB3E92E-B74E-48A9-9E5E-5CA3884CB64E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24" name="Grafický objekt 23">
                <a:extLst>
                  <a:ext uri="{FF2B5EF4-FFF2-40B4-BE49-F238E27FC236}">
                    <a16:creationId xmlns:a16="http://schemas.microsoft.com/office/drawing/2014/main" id="{E8A2959C-9C38-4FE1-857B-E5CE286D30A3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25" name="Grafický objekt 24">
                <a:extLst>
                  <a:ext uri="{FF2B5EF4-FFF2-40B4-BE49-F238E27FC236}">
                    <a16:creationId xmlns:a16="http://schemas.microsoft.com/office/drawing/2014/main" id="{BAA2F625-C665-422E-9490-CD15682AFECF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23" name="Obrázek 22" descr="Obsah obrázku kreslení&#10;&#10;Popis byl vytvořen automaticky">
              <a:extLst>
                <a:ext uri="{FF2B5EF4-FFF2-40B4-BE49-F238E27FC236}">
                  <a16:creationId xmlns:a16="http://schemas.microsoft.com/office/drawing/2014/main" id="{4A334F60-C769-4877-A470-32CC5F3F7FF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92926419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uze nadpis minimál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délník 8">
            <a:extLst>
              <a:ext uri="{FF2B5EF4-FFF2-40B4-BE49-F238E27FC236}">
                <a16:creationId xmlns:a16="http://schemas.microsoft.com/office/drawing/2014/main" id="{4F31B8D1-4DDF-4FB2-AC58-4A1374AC35A4}"/>
              </a:ext>
            </a:extLst>
          </p:cNvPr>
          <p:cNvSpPr/>
          <p:nvPr userDrawn="1"/>
        </p:nvSpPr>
        <p:spPr>
          <a:xfrm>
            <a:off x="1" y="1"/>
            <a:ext cx="12192000" cy="576000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0" name="Nadpis 1">
            <a:extLst>
              <a:ext uri="{FF2B5EF4-FFF2-40B4-BE49-F238E27FC236}">
                <a16:creationId xmlns:a16="http://schemas.microsoft.com/office/drawing/2014/main" id="{4DAA469B-B863-447B-ABF4-3B7AFDB736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740" y="2"/>
            <a:ext cx="5396696" cy="576000"/>
          </a:xfrm>
        </p:spPr>
        <p:txBody>
          <a:bodyPr>
            <a:noAutofit/>
          </a:bodyPr>
          <a:lstStyle>
            <a:lvl1pPr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</p:spTree>
    <p:extLst>
      <p:ext uri="{BB962C8B-B14F-4D97-AF65-F5344CB8AC3E}">
        <p14:creationId xmlns:p14="http://schemas.microsoft.com/office/powerpoint/2010/main" val="2124502126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75695845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, obsah, obrázek - inverzní">
    <p:bg>
      <p:bgPr>
        <a:solidFill>
          <a:srgbClr val="D311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Zástupný obsah 2">
            <a:extLst>
              <a:ext uri="{FF2B5EF4-FFF2-40B4-BE49-F238E27FC236}">
                <a16:creationId xmlns:a16="http://schemas.microsoft.com/office/drawing/2014/main" id="{DD6A7890-1F20-4DA7-AA89-7E104719D3C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81000" y="1376362"/>
            <a:ext cx="11617349" cy="5132669"/>
          </a:xfrm>
        </p:spPr>
        <p:txBody>
          <a:bodyPr>
            <a:normAutofit/>
          </a:bodyPr>
          <a:lstStyle>
            <a:lvl1pPr marL="228600" indent="-228600">
              <a:buClr>
                <a:schemeClr val="bg1"/>
              </a:buClr>
              <a:buFont typeface="Arial" panose="020B0604020202020204" pitchFamily="34" charset="0"/>
              <a:buChar char="̶"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chemeClr val="bg1"/>
              </a:buClr>
              <a:buFont typeface="Arial" panose="020B0604020202020204" pitchFamily="34" charset="0"/>
              <a:buChar char="̶"/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cs-CZ" dirty="0"/>
              <a:t>První úroveň textu</a:t>
            </a:r>
          </a:p>
          <a:p>
            <a:pPr lvl="1"/>
            <a:r>
              <a:rPr lang="cs-CZ" dirty="0"/>
              <a:t>Druhá úroveň</a:t>
            </a:r>
          </a:p>
        </p:txBody>
      </p:sp>
      <p:grpSp>
        <p:nvGrpSpPr>
          <p:cNvPr id="12" name="Skupina 11">
            <a:extLst>
              <a:ext uri="{FF2B5EF4-FFF2-40B4-BE49-F238E27FC236}">
                <a16:creationId xmlns:a16="http://schemas.microsoft.com/office/drawing/2014/main" id="{66B19D25-1138-4220-A44A-0D4B63C96D9E}"/>
              </a:ext>
            </a:extLst>
          </p:cNvPr>
          <p:cNvGrpSpPr/>
          <p:nvPr userDrawn="1"/>
        </p:nvGrpSpPr>
        <p:grpSpPr>
          <a:xfrm>
            <a:off x="6256073" y="329946"/>
            <a:ext cx="5742276" cy="451023"/>
            <a:chOff x="6353729" y="329946"/>
            <a:chExt cx="5742276" cy="451023"/>
          </a:xfrm>
        </p:grpSpPr>
        <p:grpSp>
          <p:nvGrpSpPr>
            <p:cNvPr id="13" name="Skupina 12">
              <a:extLst>
                <a:ext uri="{FF2B5EF4-FFF2-40B4-BE49-F238E27FC236}">
                  <a16:creationId xmlns:a16="http://schemas.microsoft.com/office/drawing/2014/main" id="{0039C8DB-5008-4E21-B098-C6CD2E7B851C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18" name="Grafický objekt 17">
                <a:extLst>
                  <a:ext uri="{FF2B5EF4-FFF2-40B4-BE49-F238E27FC236}">
                    <a16:creationId xmlns:a16="http://schemas.microsoft.com/office/drawing/2014/main" id="{9B900898-BE86-488C-8A9B-61767CCBF73F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19" name="Grafický objekt 18">
                <a:extLst>
                  <a:ext uri="{FF2B5EF4-FFF2-40B4-BE49-F238E27FC236}">
                    <a16:creationId xmlns:a16="http://schemas.microsoft.com/office/drawing/2014/main" id="{ED01BC9A-8599-4D60-8836-E630D56FCE4B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17" name="Obrázek 16" descr="Obsah obrázku kreslení&#10;&#10;Popis byl vytvořen automaticky">
              <a:extLst>
                <a:ext uri="{FF2B5EF4-FFF2-40B4-BE49-F238E27FC236}">
                  <a16:creationId xmlns:a16="http://schemas.microsoft.com/office/drawing/2014/main" id="{7ECBA0B5-8E5C-4967-8167-2D88E70CA7E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  <p:sp>
        <p:nvSpPr>
          <p:cNvPr id="20" name="Nadpis 1">
            <a:extLst>
              <a:ext uri="{FF2B5EF4-FFF2-40B4-BE49-F238E27FC236}">
                <a16:creationId xmlns:a16="http://schemas.microsoft.com/office/drawing/2014/main" id="{42724F13-0F34-4D06-9D65-59247B61DE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0"/>
            <a:ext cx="5579709" cy="105925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</p:spTree>
    <p:extLst>
      <p:ext uri="{BB962C8B-B14F-4D97-AF65-F5344CB8AC3E}">
        <p14:creationId xmlns:p14="http://schemas.microsoft.com/office/powerpoint/2010/main" val="21456787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1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ředělovací smín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B6EE3335-4CFA-4F78-ACC9-DCDA0C61E0E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>
        <p:nvSpPr>
          <p:cNvPr id="7" name="Nadpis 1">
            <a:extLst>
              <a:ext uri="{FF2B5EF4-FFF2-40B4-BE49-F238E27FC236}">
                <a16:creationId xmlns:a16="http://schemas.microsoft.com/office/drawing/2014/main" id="{B4AA1ACA-170D-42E8-8323-B664F9958C4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503487"/>
            <a:ext cx="9144000" cy="1189622"/>
          </a:xfrm>
        </p:spPr>
        <p:txBody>
          <a:bodyPr anchor="b">
            <a:noAutofit/>
          </a:bodyPr>
          <a:lstStyle>
            <a:lvl1pPr algn="ctr">
              <a:defRPr sz="4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sp>
        <p:nvSpPr>
          <p:cNvPr id="8" name="Podnadpis 2">
            <a:extLst>
              <a:ext uri="{FF2B5EF4-FFF2-40B4-BE49-F238E27FC236}">
                <a16:creationId xmlns:a16="http://schemas.microsoft.com/office/drawing/2014/main" id="{3E1FB666-EF45-45A1-80A5-B759B741F87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93110"/>
            <a:ext cx="9144000" cy="1564690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 dirty="0"/>
              <a:t>Podnadpis</a:t>
            </a:r>
          </a:p>
        </p:txBody>
      </p:sp>
      <p:pic>
        <p:nvPicPr>
          <p:cNvPr id="20" name="Obrázek 19" descr="Obsah obrázku kreslení&#10;&#10;Popis byl vytvořen automaticky">
            <a:extLst>
              <a:ext uri="{FF2B5EF4-FFF2-40B4-BE49-F238E27FC236}">
                <a16:creationId xmlns:a16="http://schemas.microsoft.com/office/drawing/2014/main" id="{EA3783B6-FC2A-454B-9F4B-560372C1E03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748" y="5989948"/>
            <a:ext cx="914504" cy="619083"/>
          </a:xfrm>
          <a:prstGeom prst="rect">
            <a:avLst/>
          </a:prstGeom>
        </p:spPr>
      </p:pic>
      <p:grpSp>
        <p:nvGrpSpPr>
          <p:cNvPr id="15" name="Skupina 14">
            <a:extLst>
              <a:ext uri="{FF2B5EF4-FFF2-40B4-BE49-F238E27FC236}">
                <a16:creationId xmlns:a16="http://schemas.microsoft.com/office/drawing/2014/main" id="{92CD7EB7-A771-4FBB-B8C7-DB5D59BBB75F}"/>
              </a:ext>
            </a:extLst>
          </p:cNvPr>
          <p:cNvGrpSpPr/>
          <p:nvPr userDrawn="1"/>
        </p:nvGrpSpPr>
        <p:grpSpPr>
          <a:xfrm>
            <a:off x="2907576" y="929325"/>
            <a:ext cx="6376849" cy="627081"/>
            <a:chOff x="3150227" y="929325"/>
            <a:chExt cx="6376849" cy="627081"/>
          </a:xfrm>
        </p:grpSpPr>
        <p:pic>
          <p:nvPicPr>
            <p:cNvPr id="16" name="Grafický objekt 15">
              <a:extLst>
                <a:ext uri="{FF2B5EF4-FFF2-40B4-BE49-F238E27FC236}">
                  <a16:creationId xmlns:a16="http://schemas.microsoft.com/office/drawing/2014/main" id="{F450C9B7-74DB-41E6-BE50-75396E9C66F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50227" y="929325"/>
              <a:ext cx="2211887" cy="627081"/>
            </a:xfrm>
            <a:prstGeom prst="rect">
              <a:avLst/>
            </a:prstGeom>
          </p:spPr>
        </p:pic>
        <p:pic>
          <p:nvPicPr>
            <p:cNvPr id="17" name="Grafický objekt 16">
              <a:extLst>
                <a:ext uri="{FF2B5EF4-FFF2-40B4-BE49-F238E27FC236}">
                  <a16:creationId xmlns:a16="http://schemas.microsoft.com/office/drawing/2014/main" id="{857E4D19-AD77-4999-B9C4-830DAE3D801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55612" y="1091418"/>
              <a:ext cx="3771464" cy="3206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48485640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délník 8">
            <a:extLst>
              <a:ext uri="{FF2B5EF4-FFF2-40B4-BE49-F238E27FC236}">
                <a16:creationId xmlns:a16="http://schemas.microsoft.com/office/drawing/2014/main" id="{CCA52EFB-82F9-447B-B7F3-826EC4CD9CBF}"/>
              </a:ext>
            </a:extLst>
          </p:cNvPr>
          <p:cNvSpPr/>
          <p:nvPr userDrawn="1"/>
        </p:nvSpPr>
        <p:spPr>
          <a:xfrm>
            <a:off x="0" y="0"/>
            <a:ext cx="12192000" cy="3693111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71BE36A2-70AC-4C89-89C4-238AB82AA6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503487"/>
            <a:ext cx="12192000" cy="1189622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DC3DEF16-12AD-4266-89B6-935870F017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93110"/>
            <a:ext cx="9144000" cy="1564690"/>
          </a:xfrm>
        </p:spPr>
        <p:txBody>
          <a:bodyPr anchor="ctr"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 dirty="0"/>
              <a:t>Kliknutím můžete upravit styl předlohy.</a:t>
            </a:r>
          </a:p>
        </p:txBody>
      </p:sp>
      <p:grpSp>
        <p:nvGrpSpPr>
          <p:cNvPr id="11" name="Skupina 10">
            <a:extLst>
              <a:ext uri="{FF2B5EF4-FFF2-40B4-BE49-F238E27FC236}">
                <a16:creationId xmlns:a16="http://schemas.microsoft.com/office/drawing/2014/main" id="{6CF3A5FA-C42D-4E34-9D77-74D10308ACF3}"/>
              </a:ext>
            </a:extLst>
          </p:cNvPr>
          <p:cNvGrpSpPr/>
          <p:nvPr userDrawn="1"/>
        </p:nvGrpSpPr>
        <p:grpSpPr>
          <a:xfrm>
            <a:off x="2325580" y="790894"/>
            <a:ext cx="7540840" cy="921700"/>
            <a:chOff x="2441360" y="790894"/>
            <a:chExt cx="7540840" cy="921700"/>
          </a:xfrm>
        </p:grpSpPr>
        <p:pic>
          <p:nvPicPr>
            <p:cNvPr id="8" name="Obrázek 7">
              <a:extLst>
                <a:ext uri="{FF2B5EF4-FFF2-40B4-BE49-F238E27FC236}">
                  <a16:creationId xmlns:a16="http://schemas.microsoft.com/office/drawing/2014/main" id="{B198CE6B-E463-4B26-AD17-D57305EBAE8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1893"/>
            <a:stretch/>
          </p:blipFill>
          <p:spPr>
            <a:xfrm>
              <a:off x="2441360" y="790894"/>
              <a:ext cx="3426781" cy="921700"/>
            </a:xfrm>
            <a:prstGeom prst="rect">
              <a:avLst/>
            </a:prstGeom>
          </p:spPr>
        </p:pic>
        <p:pic>
          <p:nvPicPr>
            <p:cNvPr id="10" name="Obrázek 9">
              <a:extLst>
                <a:ext uri="{FF2B5EF4-FFF2-40B4-BE49-F238E27FC236}">
                  <a16:creationId xmlns:a16="http://schemas.microsoft.com/office/drawing/2014/main" id="{911BFECC-788F-4A5A-B297-6CA8846F01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698"/>
            <a:stretch/>
          </p:blipFill>
          <p:spPr>
            <a:xfrm>
              <a:off x="5800078" y="790894"/>
              <a:ext cx="4182122" cy="921700"/>
            </a:xfrm>
            <a:prstGeom prst="rect">
              <a:avLst/>
            </a:prstGeom>
          </p:spPr>
        </p:pic>
      </p:grpSp>
      <p:pic>
        <p:nvPicPr>
          <p:cNvPr id="12" name="Obrázek 11">
            <a:extLst>
              <a:ext uri="{FF2B5EF4-FFF2-40B4-BE49-F238E27FC236}">
                <a16:creationId xmlns:a16="http://schemas.microsoft.com/office/drawing/2014/main" id="{9EE90BA2-9181-43A3-8D17-C7D721FC34C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3566" y="6040340"/>
            <a:ext cx="964869" cy="639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644728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Úvodní smín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délník 2">
            <a:extLst>
              <a:ext uri="{FF2B5EF4-FFF2-40B4-BE49-F238E27FC236}">
                <a16:creationId xmlns:a16="http://schemas.microsoft.com/office/drawing/2014/main" id="{4EC56048-479B-4CB1-B677-16A8618B9DB7}"/>
              </a:ext>
            </a:extLst>
          </p:cNvPr>
          <p:cNvSpPr/>
          <p:nvPr userDrawn="1"/>
        </p:nvSpPr>
        <p:spPr>
          <a:xfrm>
            <a:off x="-2154" y="5761783"/>
            <a:ext cx="12192000" cy="1096217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>
        <p:nvSpPr>
          <p:cNvPr id="19" name="Nadpis 1">
            <a:extLst>
              <a:ext uri="{FF2B5EF4-FFF2-40B4-BE49-F238E27FC236}">
                <a16:creationId xmlns:a16="http://schemas.microsoft.com/office/drawing/2014/main" id="{52EB2EA6-5A78-4E85-AE4C-221CA83B818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824755"/>
            <a:ext cx="9144000" cy="1071549"/>
          </a:xfrm>
        </p:spPr>
        <p:txBody>
          <a:bodyPr anchor="b">
            <a:noAutofit/>
          </a:bodyPr>
          <a:lstStyle>
            <a:lvl1pPr algn="ctr">
              <a:defRPr sz="4500" b="1">
                <a:solidFill>
                  <a:srgbClr val="D3114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Hlavní nadpis prezentace</a:t>
            </a:r>
          </a:p>
        </p:txBody>
      </p:sp>
      <p:sp>
        <p:nvSpPr>
          <p:cNvPr id="20" name="Podnadpis 2">
            <a:extLst>
              <a:ext uri="{FF2B5EF4-FFF2-40B4-BE49-F238E27FC236}">
                <a16:creationId xmlns:a16="http://schemas.microsoft.com/office/drawing/2014/main" id="{070F9525-D336-4269-AB65-F312FD83E28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4051604"/>
            <a:ext cx="9144000" cy="1071549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rgbClr val="D3114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 dirty="0"/>
              <a:t>Podnadpis prezentace</a:t>
            </a:r>
          </a:p>
        </p:txBody>
      </p:sp>
      <p:cxnSp>
        <p:nvCxnSpPr>
          <p:cNvPr id="9" name="Přímá spojnice 8">
            <a:extLst>
              <a:ext uri="{FF2B5EF4-FFF2-40B4-BE49-F238E27FC236}">
                <a16:creationId xmlns:a16="http://schemas.microsoft.com/office/drawing/2014/main" id="{9C6DB8DB-B4CE-44F2-A1F7-0115BA3B53A2}"/>
              </a:ext>
            </a:extLst>
          </p:cNvPr>
          <p:cNvCxnSpPr/>
          <p:nvPr userDrawn="1"/>
        </p:nvCxnSpPr>
        <p:spPr>
          <a:xfrm>
            <a:off x="20409" y="1324413"/>
            <a:ext cx="4910366" cy="0"/>
          </a:xfrm>
          <a:prstGeom prst="line">
            <a:avLst/>
          </a:prstGeom>
          <a:ln w="38100" cap="sq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Přímá spojnice 9">
            <a:extLst>
              <a:ext uri="{FF2B5EF4-FFF2-40B4-BE49-F238E27FC236}">
                <a16:creationId xmlns:a16="http://schemas.microsoft.com/office/drawing/2014/main" id="{A3FF7D14-88C2-4766-B102-07A71872BC84}"/>
              </a:ext>
            </a:extLst>
          </p:cNvPr>
          <p:cNvCxnSpPr/>
          <p:nvPr userDrawn="1"/>
        </p:nvCxnSpPr>
        <p:spPr>
          <a:xfrm>
            <a:off x="7264966" y="1324413"/>
            <a:ext cx="4910366" cy="0"/>
          </a:xfrm>
          <a:prstGeom prst="line">
            <a:avLst/>
          </a:prstGeom>
          <a:ln w="38100" cap="sq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Obrázek 10">
            <a:extLst>
              <a:ext uri="{FF2B5EF4-FFF2-40B4-BE49-F238E27FC236}">
                <a16:creationId xmlns:a16="http://schemas.microsoft.com/office/drawing/2014/main" id="{17C1E084-43DA-4F32-BC38-0A779DDC36A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03653" y="332066"/>
            <a:ext cx="1984694" cy="1984694"/>
          </a:xfrm>
          <a:prstGeom prst="rect">
            <a:avLst/>
          </a:prstGeom>
          <a:effectLst>
            <a:outerShdw blurRad="177800" dist="635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Grafický objekt 15">
            <a:extLst>
              <a:ext uri="{FF2B5EF4-FFF2-40B4-BE49-F238E27FC236}">
                <a16:creationId xmlns:a16="http://schemas.microsoft.com/office/drawing/2014/main" id="{2E38FE36-8704-4B15-B3ED-B5C034568E6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3026056" y="6170912"/>
            <a:ext cx="4642915" cy="394742"/>
          </a:xfrm>
          <a:prstGeom prst="rect">
            <a:avLst/>
          </a:prstGeom>
        </p:spPr>
      </p:pic>
      <p:pic>
        <p:nvPicPr>
          <p:cNvPr id="4" name="Grafický objekt 3">
            <a:extLst>
              <a:ext uri="{FF2B5EF4-FFF2-40B4-BE49-F238E27FC236}">
                <a16:creationId xmlns:a16="http://schemas.microsoft.com/office/drawing/2014/main" id="{48260FB5-167E-9443-AE69-16DC60C7836A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7944381" y="5820174"/>
            <a:ext cx="1619635" cy="1096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0959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201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Nadpis 1">
            <a:extLst>
              <a:ext uri="{FF2B5EF4-FFF2-40B4-BE49-F238E27FC236}">
                <a16:creationId xmlns:a16="http://schemas.microsoft.com/office/drawing/2014/main" id="{74A8D0C3-8828-4945-AE3F-F718697470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1"/>
            <a:ext cx="9885238" cy="896492"/>
          </a:xfrm>
        </p:spPr>
        <p:txBody>
          <a:bodyPr>
            <a:noAutofit/>
          </a:bodyPr>
          <a:lstStyle>
            <a:lvl1pPr>
              <a:defRPr sz="2400" b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sp>
        <p:nvSpPr>
          <p:cNvPr id="11" name="Zástupný obsah 2">
            <a:extLst>
              <a:ext uri="{FF2B5EF4-FFF2-40B4-BE49-F238E27FC236}">
                <a16:creationId xmlns:a16="http://schemas.microsoft.com/office/drawing/2014/main" id="{CC8B3D67-369B-4F24-8897-F0919A3E54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2147" y="1652595"/>
            <a:ext cx="11487705" cy="4409893"/>
          </a:xfrm>
        </p:spPr>
        <p:txBody>
          <a:bodyPr/>
          <a:lstStyle>
            <a:lvl1pPr marL="2286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cs-CZ" dirty="0"/>
          </a:p>
        </p:txBody>
      </p:sp>
      <p:cxnSp>
        <p:nvCxnSpPr>
          <p:cNvPr id="12" name="Přímá spojnice 11">
            <a:extLst>
              <a:ext uri="{FF2B5EF4-FFF2-40B4-BE49-F238E27FC236}">
                <a16:creationId xmlns:a16="http://schemas.microsoft.com/office/drawing/2014/main" id="{569EDE3C-273C-4A62-8AE9-D7C37796420F}"/>
              </a:ext>
            </a:extLst>
          </p:cNvPr>
          <p:cNvCxnSpPr/>
          <p:nvPr userDrawn="1"/>
        </p:nvCxnSpPr>
        <p:spPr>
          <a:xfrm flipV="1">
            <a:off x="0" y="896493"/>
            <a:ext cx="10218057" cy="1"/>
          </a:xfrm>
          <a:prstGeom prst="line">
            <a:avLst/>
          </a:prstGeom>
          <a:ln w="3810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Přímá spojnice 12">
            <a:extLst>
              <a:ext uri="{FF2B5EF4-FFF2-40B4-BE49-F238E27FC236}">
                <a16:creationId xmlns:a16="http://schemas.microsoft.com/office/drawing/2014/main" id="{DD8FE222-C5DA-489E-A8D2-33FE8FCEBFB9}"/>
              </a:ext>
            </a:extLst>
          </p:cNvPr>
          <p:cNvCxnSpPr/>
          <p:nvPr userDrawn="1"/>
        </p:nvCxnSpPr>
        <p:spPr>
          <a:xfrm>
            <a:off x="11826903" y="896492"/>
            <a:ext cx="365097" cy="0"/>
          </a:xfrm>
          <a:prstGeom prst="line">
            <a:avLst/>
          </a:prstGeom>
          <a:ln w="3810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Obrázek 13">
            <a:extLst>
              <a:ext uri="{FF2B5EF4-FFF2-40B4-BE49-F238E27FC236}">
                <a16:creationId xmlns:a16="http://schemas.microsoft.com/office/drawing/2014/main" id="{89115CFD-E318-44F9-9C3F-F0D1DFB0851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78781" y="226273"/>
            <a:ext cx="1340438" cy="1340438"/>
          </a:xfrm>
          <a:prstGeom prst="rect">
            <a:avLst/>
          </a:prstGeom>
          <a:effectLst>
            <a:outerShdw blurRad="177800" dist="635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5" name="Obdélník 14">
            <a:extLst>
              <a:ext uri="{FF2B5EF4-FFF2-40B4-BE49-F238E27FC236}">
                <a16:creationId xmlns:a16="http://schemas.microsoft.com/office/drawing/2014/main" id="{C76277FD-5BED-487E-A934-D1523A7642AC}"/>
              </a:ext>
            </a:extLst>
          </p:cNvPr>
          <p:cNvSpPr/>
          <p:nvPr userDrawn="1"/>
        </p:nvSpPr>
        <p:spPr>
          <a:xfrm>
            <a:off x="0" y="6407192"/>
            <a:ext cx="12192000" cy="450808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grpSp>
        <p:nvGrpSpPr>
          <p:cNvPr id="3" name="Skupina 2">
            <a:extLst>
              <a:ext uri="{FF2B5EF4-FFF2-40B4-BE49-F238E27FC236}">
                <a16:creationId xmlns:a16="http://schemas.microsoft.com/office/drawing/2014/main" id="{447D9C5A-7FE9-3A4D-8ADB-213088003C1A}"/>
              </a:ext>
            </a:extLst>
          </p:cNvPr>
          <p:cNvGrpSpPr/>
          <p:nvPr userDrawn="1"/>
        </p:nvGrpSpPr>
        <p:grpSpPr>
          <a:xfrm>
            <a:off x="7979502" y="6403341"/>
            <a:ext cx="3607259" cy="503999"/>
            <a:chOff x="7979502" y="6403341"/>
            <a:chExt cx="3607259" cy="503999"/>
          </a:xfrm>
        </p:grpSpPr>
        <p:pic>
          <p:nvPicPr>
            <p:cNvPr id="17" name="Grafický objekt 16">
              <a:extLst>
                <a:ext uri="{FF2B5EF4-FFF2-40B4-BE49-F238E27FC236}">
                  <a16:creationId xmlns:a16="http://schemas.microsoft.com/office/drawing/2014/main" id="{CC8969BD-C246-CA42-B13C-EE47BC3DCA3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10842115" y="6403341"/>
              <a:ext cx="744646" cy="503999"/>
            </a:xfrm>
            <a:prstGeom prst="rect">
              <a:avLst/>
            </a:prstGeom>
          </p:spPr>
        </p:pic>
        <p:pic>
          <p:nvPicPr>
            <p:cNvPr id="20" name="Grafický objekt 19">
              <a:extLst>
                <a:ext uri="{FF2B5EF4-FFF2-40B4-BE49-F238E27FC236}">
                  <a16:creationId xmlns:a16="http://schemas.microsoft.com/office/drawing/2014/main" id="{E0BADCCC-4F74-4F0A-A7EF-44B904712FC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p:blipFill>
          <p:spPr>
            <a:xfrm>
              <a:off x="7979502" y="6515641"/>
              <a:ext cx="2758663" cy="23454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618214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6">
          <p15:clr>
            <a:srgbClr val="FBAE40"/>
          </p15:clr>
        </p15:guide>
        <p15:guide id="2" pos="7582">
          <p15:clr>
            <a:srgbClr val="FBAE40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uze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Nadpis 1">
            <a:extLst>
              <a:ext uri="{FF2B5EF4-FFF2-40B4-BE49-F238E27FC236}">
                <a16:creationId xmlns:a16="http://schemas.microsoft.com/office/drawing/2014/main" id="{6BECE3A1-9B13-4F1D-A61E-AF2067EC3C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1"/>
            <a:ext cx="9885238" cy="896492"/>
          </a:xfrm>
        </p:spPr>
        <p:txBody>
          <a:bodyPr>
            <a:noAutofit/>
          </a:bodyPr>
          <a:lstStyle>
            <a:lvl1pPr>
              <a:defRPr sz="2400" b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cxnSp>
        <p:nvCxnSpPr>
          <p:cNvPr id="11" name="Přímá spojnice 10">
            <a:extLst>
              <a:ext uri="{FF2B5EF4-FFF2-40B4-BE49-F238E27FC236}">
                <a16:creationId xmlns:a16="http://schemas.microsoft.com/office/drawing/2014/main" id="{49F50076-713F-4EFA-BEB6-E92A7CA2E9D8}"/>
              </a:ext>
            </a:extLst>
          </p:cNvPr>
          <p:cNvCxnSpPr/>
          <p:nvPr userDrawn="1"/>
        </p:nvCxnSpPr>
        <p:spPr>
          <a:xfrm flipV="1">
            <a:off x="0" y="896493"/>
            <a:ext cx="10218057" cy="1"/>
          </a:xfrm>
          <a:prstGeom prst="line">
            <a:avLst/>
          </a:prstGeom>
          <a:ln w="3810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Přímá spojnice 11">
            <a:extLst>
              <a:ext uri="{FF2B5EF4-FFF2-40B4-BE49-F238E27FC236}">
                <a16:creationId xmlns:a16="http://schemas.microsoft.com/office/drawing/2014/main" id="{91C1F1F5-9E1B-45D1-B8A7-385438BD57F0}"/>
              </a:ext>
            </a:extLst>
          </p:cNvPr>
          <p:cNvCxnSpPr/>
          <p:nvPr userDrawn="1"/>
        </p:nvCxnSpPr>
        <p:spPr>
          <a:xfrm>
            <a:off x="11826903" y="896492"/>
            <a:ext cx="365097" cy="0"/>
          </a:xfrm>
          <a:prstGeom prst="line">
            <a:avLst/>
          </a:prstGeom>
          <a:ln w="3810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Obrázek 12">
            <a:extLst>
              <a:ext uri="{FF2B5EF4-FFF2-40B4-BE49-F238E27FC236}">
                <a16:creationId xmlns:a16="http://schemas.microsoft.com/office/drawing/2014/main" id="{5110A526-5ED1-4270-B431-200E8EA05C0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78781" y="226273"/>
            <a:ext cx="1340438" cy="1340438"/>
          </a:xfrm>
          <a:prstGeom prst="rect">
            <a:avLst/>
          </a:prstGeom>
          <a:effectLst>
            <a:outerShdw blurRad="177800" dist="635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Obdélník 13">
            <a:extLst>
              <a:ext uri="{FF2B5EF4-FFF2-40B4-BE49-F238E27FC236}">
                <a16:creationId xmlns:a16="http://schemas.microsoft.com/office/drawing/2014/main" id="{E07EC997-097D-4BDE-970B-3BD77460A79F}"/>
              </a:ext>
            </a:extLst>
          </p:cNvPr>
          <p:cNvSpPr/>
          <p:nvPr userDrawn="1"/>
        </p:nvSpPr>
        <p:spPr>
          <a:xfrm>
            <a:off x="0" y="6407192"/>
            <a:ext cx="12192000" cy="450808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grpSp>
        <p:nvGrpSpPr>
          <p:cNvPr id="20" name="Skupina 19">
            <a:extLst>
              <a:ext uri="{FF2B5EF4-FFF2-40B4-BE49-F238E27FC236}">
                <a16:creationId xmlns:a16="http://schemas.microsoft.com/office/drawing/2014/main" id="{20E63B92-56D5-F945-8613-CB3F227EB275}"/>
              </a:ext>
            </a:extLst>
          </p:cNvPr>
          <p:cNvGrpSpPr/>
          <p:nvPr userDrawn="1"/>
        </p:nvGrpSpPr>
        <p:grpSpPr>
          <a:xfrm>
            <a:off x="7979502" y="6403341"/>
            <a:ext cx="3607259" cy="503999"/>
            <a:chOff x="7979502" y="6403341"/>
            <a:chExt cx="3607259" cy="503999"/>
          </a:xfrm>
        </p:grpSpPr>
        <p:pic>
          <p:nvPicPr>
            <p:cNvPr id="21" name="Grafický objekt 20">
              <a:extLst>
                <a:ext uri="{FF2B5EF4-FFF2-40B4-BE49-F238E27FC236}">
                  <a16:creationId xmlns:a16="http://schemas.microsoft.com/office/drawing/2014/main" id="{8251C239-9A82-3C4F-8A6F-8FDEBACFEFD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10842115" y="6403341"/>
              <a:ext cx="744646" cy="503999"/>
            </a:xfrm>
            <a:prstGeom prst="rect">
              <a:avLst/>
            </a:prstGeom>
          </p:spPr>
        </p:pic>
        <p:pic>
          <p:nvPicPr>
            <p:cNvPr id="22" name="Grafický objekt 21">
              <a:extLst>
                <a:ext uri="{FF2B5EF4-FFF2-40B4-BE49-F238E27FC236}">
                  <a16:creationId xmlns:a16="http://schemas.microsoft.com/office/drawing/2014/main" id="{D9D13083-7433-7A41-9812-10A926FB1B6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p:blipFill>
          <p:spPr>
            <a:xfrm>
              <a:off x="7979502" y="6515641"/>
              <a:ext cx="2758663" cy="23454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86845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uze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Zástupný symbol pro datum 3"/>
          <p:cNvSpPr>
            <a:spLocks noGrp="1"/>
          </p:cNvSpPr>
          <p:nvPr>
            <p:ph type="dt" sz="half" idx="2"/>
          </p:nvPr>
        </p:nvSpPr>
        <p:spPr>
          <a:xfrm>
            <a:off x="482985" y="6070628"/>
            <a:ext cx="1200000" cy="203079"/>
          </a:xfrm>
          <a:prstGeom prst="rect">
            <a:avLst/>
          </a:prstGeom>
        </p:spPr>
        <p:txBody>
          <a:bodyPr anchor="ctr"/>
          <a:lstStyle>
            <a:lvl1pPr>
              <a:defRPr sz="1050"/>
            </a:lvl1pPr>
          </a:lstStyle>
          <a:p>
            <a:fld id="{E4EC567F-E7DA-47BB-AEB1-9930A46F27B5}" type="datetimeFigureOut">
              <a:rPr lang="cs-CZ" smtClean="0"/>
              <a:pPr/>
              <a:t>13.04.2021</a:t>
            </a:fld>
            <a:endParaRPr lang="cs-CZ" dirty="0"/>
          </a:p>
        </p:txBody>
      </p:sp>
      <p:sp>
        <p:nvSpPr>
          <p:cNvPr id="11" name="Zástupný symbol pro zápatí 4"/>
          <p:cNvSpPr>
            <a:spLocks noGrp="1"/>
          </p:cNvSpPr>
          <p:nvPr>
            <p:ph type="ftr" sz="quarter" idx="3"/>
          </p:nvPr>
        </p:nvSpPr>
        <p:spPr>
          <a:xfrm>
            <a:off x="1843916" y="6068291"/>
            <a:ext cx="8403411" cy="193324"/>
          </a:xfrm>
          <a:prstGeom prst="rect">
            <a:avLst/>
          </a:prstGeom>
        </p:spPr>
        <p:txBody>
          <a:bodyPr anchor="ctr"/>
          <a:lstStyle>
            <a:lvl1pPr algn="ctr">
              <a:defRPr sz="1050"/>
            </a:lvl1pPr>
          </a:lstStyle>
          <a:p>
            <a:endParaRPr lang="cs-CZ" dirty="0"/>
          </a:p>
        </p:txBody>
      </p:sp>
      <p:sp>
        <p:nvSpPr>
          <p:cNvPr id="12" name="Zástupný symbol pro číslo snímku 5"/>
          <p:cNvSpPr>
            <a:spLocks noGrp="1"/>
          </p:cNvSpPr>
          <p:nvPr>
            <p:ph type="sldNum" sz="quarter" idx="4"/>
          </p:nvPr>
        </p:nvSpPr>
        <p:spPr>
          <a:xfrm>
            <a:off x="10408541" y="6065807"/>
            <a:ext cx="1200000" cy="211101"/>
          </a:xfrm>
          <a:prstGeom prst="rect">
            <a:avLst/>
          </a:prstGeom>
        </p:spPr>
        <p:txBody>
          <a:bodyPr anchor="ctr"/>
          <a:lstStyle>
            <a:lvl1pPr algn="r">
              <a:defRPr sz="1050"/>
            </a:lvl1pPr>
          </a:lstStyle>
          <a:p>
            <a:fld id="{84C9401D-42AF-4231-A83B-9F6747628248}" type="slidenum">
              <a:rPr lang="cs-CZ" smtClean="0"/>
              <a:pPr/>
              <a:t>‹#›</a:t>
            </a:fld>
            <a:endParaRPr lang="cs-CZ" dirty="0"/>
          </a:p>
        </p:txBody>
      </p:sp>
      <p:sp>
        <p:nvSpPr>
          <p:cNvPr id="6" name="Nadpis 1"/>
          <p:cNvSpPr>
            <a:spLocks noGrp="1"/>
          </p:cNvSpPr>
          <p:nvPr>
            <p:ph type="title" hasCustomPrompt="1"/>
          </p:nvPr>
        </p:nvSpPr>
        <p:spPr>
          <a:xfrm>
            <a:off x="623392" y="260648"/>
            <a:ext cx="10945216" cy="648072"/>
          </a:xfrm>
          <a:prstGeom prst="rect">
            <a:avLst/>
          </a:prstGeom>
        </p:spPr>
        <p:txBody>
          <a:bodyPr anchor="ctr"/>
          <a:lstStyle>
            <a:lvl1pPr algn="l">
              <a:defRPr sz="3200" b="1">
                <a:solidFill>
                  <a:srgbClr val="DA2B46"/>
                </a:solidFill>
              </a:defRPr>
            </a:lvl1pPr>
          </a:lstStyle>
          <a:p>
            <a:r>
              <a:rPr lang="cs-CZ" dirty="0"/>
              <a:t>KLIKNUTÍM LZE UPRAVIT STYL.</a:t>
            </a:r>
          </a:p>
        </p:txBody>
      </p:sp>
    </p:spTree>
    <p:extLst>
      <p:ext uri="{BB962C8B-B14F-4D97-AF65-F5344CB8AC3E}">
        <p14:creationId xmlns:p14="http://schemas.microsoft.com/office/powerpoint/2010/main" val="709570486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32319087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ředělovací smín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B6EE3335-4CFA-4F78-ACC9-DCDA0C61E0E3}"/>
              </a:ext>
            </a:extLst>
          </p:cNvPr>
          <p:cNvSpPr/>
          <p:nvPr userDrawn="1"/>
        </p:nvSpPr>
        <p:spPr>
          <a:xfrm>
            <a:off x="0" y="2503486"/>
            <a:ext cx="12192000" cy="4354514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>
        <p:nvSpPr>
          <p:cNvPr id="7" name="Nadpis 1">
            <a:extLst>
              <a:ext uri="{FF2B5EF4-FFF2-40B4-BE49-F238E27FC236}">
                <a16:creationId xmlns:a16="http://schemas.microsoft.com/office/drawing/2014/main" id="{B4AA1ACA-170D-42E8-8323-B664F9958C4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503487"/>
            <a:ext cx="9144000" cy="1189622"/>
          </a:xfrm>
        </p:spPr>
        <p:txBody>
          <a:bodyPr anchor="b">
            <a:noAutofit/>
          </a:bodyPr>
          <a:lstStyle>
            <a:lvl1pPr algn="ctr">
              <a:defRPr sz="4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sp>
        <p:nvSpPr>
          <p:cNvPr id="8" name="Podnadpis 2">
            <a:extLst>
              <a:ext uri="{FF2B5EF4-FFF2-40B4-BE49-F238E27FC236}">
                <a16:creationId xmlns:a16="http://schemas.microsoft.com/office/drawing/2014/main" id="{3E1FB666-EF45-45A1-80A5-B759B741F87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93110"/>
            <a:ext cx="9144000" cy="1564690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 dirty="0"/>
              <a:t>Podnadpis</a:t>
            </a:r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0206028A-BD57-470C-9B71-297203A5788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03653" y="283579"/>
            <a:ext cx="1984694" cy="1984694"/>
          </a:xfrm>
          <a:prstGeom prst="rect">
            <a:avLst/>
          </a:prstGeom>
          <a:effectLst>
            <a:outerShdw blurRad="177800" dist="635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Grafický objekt 10">
            <a:extLst>
              <a:ext uri="{FF2B5EF4-FFF2-40B4-BE49-F238E27FC236}">
                <a16:creationId xmlns:a16="http://schemas.microsoft.com/office/drawing/2014/main" id="{9500876C-494A-AE40-BB68-202F9D2E433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3026056" y="6170912"/>
            <a:ext cx="4642915" cy="394742"/>
          </a:xfrm>
          <a:prstGeom prst="rect">
            <a:avLst/>
          </a:prstGeom>
        </p:spPr>
      </p:pic>
      <p:pic>
        <p:nvPicPr>
          <p:cNvPr id="12" name="Grafický objekt 11">
            <a:extLst>
              <a:ext uri="{FF2B5EF4-FFF2-40B4-BE49-F238E27FC236}">
                <a16:creationId xmlns:a16="http://schemas.microsoft.com/office/drawing/2014/main" id="{17B44333-A92B-1F45-947C-508903C71A16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7944381" y="5820174"/>
            <a:ext cx="1619635" cy="1096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476172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ředělovací smín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délník 13">
            <a:extLst>
              <a:ext uri="{FF2B5EF4-FFF2-40B4-BE49-F238E27FC236}">
                <a16:creationId xmlns:a16="http://schemas.microsoft.com/office/drawing/2014/main" id="{E4590B06-0543-4571-8850-63C8D7437710}"/>
              </a:ext>
            </a:extLst>
          </p:cNvPr>
          <p:cNvSpPr/>
          <p:nvPr userDrawn="1"/>
        </p:nvSpPr>
        <p:spPr>
          <a:xfrm>
            <a:off x="0" y="2503486"/>
            <a:ext cx="12192000" cy="4354514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>
        <p:nvSpPr>
          <p:cNvPr id="3" name="Obdélník 2">
            <a:extLst>
              <a:ext uri="{FF2B5EF4-FFF2-40B4-BE49-F238E27FC236}">
                <a16:creationId xmlns:a16="http://schemas.microsoft.com/office/drawing/2014/main" id="{D939BFE6-5AA9-48F7-9C79-C28DD31BA5CC}"/>
              </a:ext>
            </a:extLst>
          </p:cNvPr>
          <p:cNvSpPr/>
          <p:nvPr userDrawn="1"/>
        </p:nvSpPr>
        <p:spPr>
          <a:xfrm>
            <a:off x="4221769" y="4075589"/>
            <a:ext cx="3748462" cy="523220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8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#</a:t>
            </a:r>
            <a:r>
              <a:rPr kumimoji="0" lang="cs-CZ" sz="2800" b="0" i="0" u="none" strike="noStrike" kern="1200" cap="none" spc="30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covidneversleeps</a:t>
            </a:r>
            <a:endParaRPr kumimoji="0" lang="cs-CZ" sz="28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0" name="Obrázek 9">
            <a:extLst>
              <a:ext uri="{FF2B5EF4-FFF2-40B4-BE49-F238E27FC236}">
                <a16:creationId xmlns:a16="http://schemas.microsoft.com/office/drawing/2014/main" id="{6E93BC90-CA18-4B4A-BD99-CD309B767FB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03653" y="283579"/>
            <a:ext cx="1984694" cy="1984694"/>
          </a:xfrm>
          <a:prstGeom prst="rect">
            <a:avLst/>
          </a:prstGeom>
          <a:effectLst>
            <a:outerShdw blurRad="177800" dist="635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Grafický objekt 8">
            <a:extLst>
              <a:ext uri="{FF2B5EF4-FFF2-40B4-BE49-F238E27FC236}">
                <a16:creationId xmlns:a16="http://schemas.microsoft.com/office/drawing/2014/main" id="{A9EE4D8D-F381-054C-B05F-C0F073A786D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3026056" y="6170912"/>
            <a:ext cx="4642915" cy="394742"/>
          </a:xfrm>
          <a:prstGeom prst="rect">
            <a:avLst/>
          </a:prstGeom>
        </p:spPr>
      </p:pic>
      <p:pic>
        <p:nvPicPr>
          <p:cNvPr id="11" name="Grafický objekt 10">
            <a:extLst>
              <a:ext uri="{FF2B5EF4-FFF2-40B4-BE49-F238E27FC236}">
                <a16:creationId xmlns:a16="http://schemas.microsoft.com/office/drawing/2014/main" id="{4E187FAC-8385-4A41-BD8D-043AE215E17A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7944381" y="5820174"/>
            <a:ext cx="1619635" cy="1096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253196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Úvodní smín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délník 2">
            <a:extLst>
              <a:ext uri="{FF2B5EF4-FFF2-40B4-BE49-F238E27FC236}">
                <a16:creationId xmlns:a16="http://schemas.microsoft.com/office/drawing/2014/main" id="{4EC56048-479B-4CB1-B677-16A8618B9DB7}"/>
              </a:ext>
            </a:extLst>
          </p:cNvPr>
          <p:cNvSpPr/>
          <p:nvPr userDrawn="1"/>
        </p:nvSpPr>
        <p:spPr>
          <a:xfrm>
            <a:off x="0" y="0"/>
            <a:ext cx="12192000" cy="3693111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pic>
        <p:nvPicPr>
          <p:cNvPr id="18" name="Obrázek 17">
            <a:extLst>
              <a:ext uri="{FF2B5EF4-FFF2-40B4-BE49-F238E27FC236}">
                <a16:creationId xmlns:a16="http://schemas.microsoft.com/office/drawing/2014/main" id="{675FD825-1F31-4493-889C-46F3B206D71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3566" y="5951561"/>
            <a:ext cx="964869" cy="639860"/>
          </a:xfrm>
          <a:prstGeom prst="rect">
            <a:avLst/>
          </a:prstGeom>
        </p:spPr>
      </p:pic>
      <p:sp>
        <p:nvSpPr>
          <p:cNvPr id="19" name="Nadpis 1">
            <a:extLst>
              <a:ext uri="{FF2B5EF4-FFF2-40B4-BE49-F238E27FC236}">
                <a16:creationId xmlns:a16="http://schemas.microsoft.com/office/drawing/2014/main" id="{52EB2EA6-5A78-4E85-AE4C-221CA83B818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503487"/>
            <a:ext cx="9144000" cy="1189622"/>
          </a:xfrm>
        </p:spPr>
        <p:txBody>
          <a:bodyPr anchor="b">
            <a:noAutofit/>
          </a:bodyPr>
          <a:lstStyle>
            <a:lvl1pPr algn="ctr">
              <a:defRPr sz="4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Hlavní nadpis prezentace</a:t>
            </a:r>
          </a:p>
        </p:txBody>
      </p:sp>
      <p:sp>
        <p:nvSpPr>
          <p:cNvPr id="20" name="Podnadpis 2">
            <a:extLst>
              <a:ext uri="{FF2B5EF4-FFF2-40B4-BE49-F238E27FC236}">
                <a16:creationId xmlns:a16="http://schemas.microsoft.com/office/drawing/2014/main" id="{070F9525-D336-4269-AB65-F312FD83E28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93110"/>
            <a:ext cx="9144000" cy="1564690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rgbClr val="D3114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 dirty="0"/>
              <a:t>Podnadpis prezentace</a:t>
            </a:r>
          </a:p>
        </p:txBody>
      </p:sp>
      <p:grpSp>
        <p:nvGrpSpPr>
          <p:cNvPr id="24" name="Skupina 23">
            <a:extLst>
              <a:ext uri="{FF2B5EF4-FFF2-40B4-BE49-F238E27FC236}">
                <a16:creationId xmlns:a16="http://schemas.microsoft.com/office/drawing/2014/main" id="{A68D80B2-804E-48C4-917F-364953F04117}"/>
              </a:ext>
            </a:extLst>
          </p:cNvPr>
          <p:cNvGrpSpPr/>
          <p:nvPr userDrawn="1"/>
        </p:nvGrpSpPr>
        <p:grpSpPr>
          <a:xfrm>
            <a:off x="2907576" y="929325"/>
            <a:ext cx="6376849" cy="627081"/>
            <a:chOff x="3150227" y="929325"/>
            <a:chExt cx="6376849" cy="627081"/>
          </a:xfrm>
        </p:grpSpPr>
        <p:pic>
          <p:nvPicPr>
            <p:cNvPr id="13" name="Grafický objekt 12">
              <a:extLst>
                <a:ext uri="{FF2B5EF4-FFF2-40B4-BE49-F238E27FC236}">
                  <a16:creationId xmlns:a16="http://schemas.microsoft.com/office/drawing/2014/main" id="{6AD8391B-BFA6-420F-8E95-DE146CE7E68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3150227" y="929325"/>
              <a:ext cx="2211887" cy="627081"/>
            </a:xfrm>
            <a:prstGeom prst="rect">
              <a:avLst/>
            </a:prstGeom>
          </p:spPr>
        </p:pic>
        <p:pic>
          <p:nvPicPr>
            <p:cNvPr id="16" name="Grafický objekt 15">
              <a:extLst>
                <a:ext uri="{FF2B5EF4-FFF2-40B4-BE49-F238E27FC236}">
                  <a16:creationId xmlns:a16="http://schemas.microsoft.com/office/drawing/2014/main" id="{2E38FE36-8704-4B15-B3ED-B5C034568E6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p:blipFill>
          <p:spPr>
            <a:xfrm>
              <a:off x="5755612" y="1091418"/>
              <a:ext cx="3771464" cy="3206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95447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9644885F-7E6F-4C35-9C4B-32A83531A1CB}"/>
              </a:ext>
            </a:extLst>
          </p:cNvPr>
          <p:cNvSpPr/>
          <p:nvPr userDrawn="1"/>
        </p:nvSpPr>
        <p:spPr>
          <a:xfrm>
            <a:off x="0" y="0"/>
            <a:ext cx="12192000" cy="1059255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7" name="Nadpis 1">
            <a:extLst>
              <a:ext uri="{FF2B5EF4-FFF2-40B4-BE49-F238E27FC236}">
                <a16:creationId xmlns:a16="http://schemas.microsoft.com/office/drawing/2014/main" id="{74A8D0C3-8828-4945-AE3F-F718697470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0"/>
            <a:ext cx="5579709" cy="105925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sp>
        <p:nvSpPr>
          <p:cNvPr id="11" name="Zástupný obsah 2">
            <a:extLst>
              <a:ext uri="{FF2B5EF4-FFF2-40B4-BE49-F238E27FC236}">
                <a16:creationId xmlns:a16="http://schemas.microsoft.com/office/drawing/2014/main" id="{CC8B3D67-369B-4F24-8897-F0919A3E54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739" y="1376037"/>
            <a:ext cx="11487705" cy="5152017"/>
          </a:xfrm>
        </p:spPr>
        <p:txBody>
          <a:bodyPr/>
          <a:lstStyle>
            <a:lvl1pPr marL="2286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cs-CZ" dirty="0"/>
          </a:p>
        </p:txBody>
      </p:sp>
      <p:grpSp>
        <p:nvGrpSpPr>
          <p:cNvPr id="3" name="Skupina 2">
            <a:extLst>
              <a:ext uri="{FF2B5EF4-FFF2-40B4-BE49-F238E27FC236}">
                <a16:creationId xmlns:a16="http://schemas.microsoft.com/office/drawing/2014/main" id="{EDB0FC9C-CAD2-4DA3-81D9-FE9D2BAA5F0C}"/>
              </a:ext>
            </a:extLst>
          </p:cNvPr>
          <p:cNvGrpSpPr/>
          <p:nvPr userDrawn="1"/>
        </p:nvGrpSpPr>
        <p:grpSpPr>
          <a:xfrm>
            <a:off x="6256073" y="329946"/>
            <a:ext cx="5742276" cy="451023"/>
            <a:chOff x="6353729" y="329946"/>
            <a:chExt cx="5742276" cy="451023"/>
          </a:xfrm>
        </p:grpSpPr>
        <p:grpSp>
          <p:nvGrpSpPr>
            <p:cNvPr id="25" name="Skupina 24">
              <a:extLst>
                <a:ext uri="{FF2B5EF4-FFF2-40B4-BE49-F238E27FC236}">
                  <a16:creationId xmlns:a16="http://schemas.microsoft.com/office/drawing/2014/main" id="{812BEB90-324A-4A2D-9EF7-4E5CCD4362D6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26" name="Grafický objekt 25">
                <a:extLst>
                  <a:ext uri="{FF2B5EF4-FFF2-40B4-BE49-F238E27FC236}">
                    <a16:creationId xmlns:a16="http://schemas.microsoft.com/office/drawing/2014/main" id="{DA398F1A-CD3A-4447-AD94-A2C8AA7D3ED3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27" name="Grafický objekt 26">
                <a:extLst>
                  <a:ext uri="{FF2B5EF4-FFF2-40B4-BE49-F238E27FC236}">
                    <a16:creationId xmlns:a16="http://schemas.microsoft.com/office/drawing/2014/main" id="{B44E7B5D-0A2A-4E37-9366-E7DA62490451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10" name="Obrázek 9" descr="Obsah obrázku kreslení&#10;&#10;Popis byl vytvořen automaticky">
              <a:extLst>
                <a:ext uri="{FF2B5EF4-FFF2-40B4-BE49-F238E27FC236}">
                  <a16:creationId xmlns:a16="http://schemas.microsoft.com/office/drawing/2014/main" id="{79993D16-A750-49F0-840D-E154F500609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317830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6">
          <p15:clr>
            <a:srgbClr val="FBAE40"/>
          </p15:clr>
        </p15:guide>
        <p15:guide id="2" pos="7582">
          <p15:clr>
            <a:srgbClr val="FBAE40"/>
          </p15:clr>
        </p15:guide>
      </p15:sldGuideLst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, text, obráz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9644885F-7E6F-4C35-9C4B-32A83531A1CB}"/>
              </a:ext>
            </a:extLst>
          </p:cNvPr>
          <p:cNvSpPr/>
          <p:nvPr userDrawn="1"/>
        </p:nvSpPr>
        <p:spPr>
          <a:xfrm>
            <a:off x="0" y="0"/>
            <a:ext cx="12192000" cy="1059255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3" name="Zástupný symbol obrázku 12">
            <a:extLst>
              <a:ext uri="{FF2B5EF4-FFF2-40B4-BE49-F238E27FC236}">
                <a16:creationId xmlns:a16="http://schemas.microsoft.com/office/drawing/2014/main" id="{9DA90696-1068-45DC-844C-39D2648EE4B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431686" y="1376036"/>
            <a:ext cx="6378575" cy="515201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rgbClr val="D3114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Zde vložte obrázek</a:t>
            </a:r>
          </a:p>
        </p:txBody>
      </p:sp>
      <p:sp>
        <p:nvSpPr>
          <p:cNvPr id="10" name="Nadpis 1">
            <a:extLst>
              <a:ext uri="{FF2B5EF4-FFF2-40B4-BE49-F238E27FC236}">
                <a16:creationId xmlns:a16="http://schemas.microsoft.com/office/drawing/2014/main" id="{1470E0D0-A2AB-409D-829F-DB124986B1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0"/>
            <a:ext cx="5579709" cy="105925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19" name="Skupina 18">
            <a:extLst>
              <a:ext uri="{FF2B5EF4-FFF2-40B4-BE49-F238E27FC236}">
                <a16:creationId xmlns:a16="http://schemas.microsoft.com/office/drawing/2014/main" id="{827422E6-1939-4D22-82CF-00821A158B63}"/>
              </a:ext>
            </a:extLst>
          </p:cNvPr>
          <p:cNvGrpSpPr/>
          <p:nvPr userDrawn="1"/>
        </p:nvGrpSpPr>
        <p:grpSpPr>
          <a:xfrm>
            <a:off x="6256073" y="329946"/>
            <a:ext cx="5742276" cy="451023"/>
            <a:chOff x="6353729" y="329946"/>
            <a:chExt cx="5742276" cy="451023"/>
          </a:xfrm>
        </p:grpSpPr>
        <p:grpSp>
          <p:nvGrpSpPr>
            <p:cNvPr id="20" name="Skupina 19">
              <a:extLst>
                <a:ext uri="{FF2B5EF4-FFF2-40B4-BE49-F238E27FC236}">
                  <a16:creationId xmlns:a16="http://schemas.microsoft.com/office/drawing/2014/main" id="{EBDF3FB1-1F98-4150-A8F1-0D74F99C8837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23" name="Grafický objekt 22">
                <a:extLst>
                  <a:ext uri="{FF2B5EF4-FFF2-40B4-BE49-F238E27FC236}">
                    <a16:creationId xmlns:a16="http://schemas.microsoft.com/office/drawing/2014/main" id="{DCF8E799-50DF-4E6B-ACA9-136D7EC04502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24" name="Grafický objekt 23">
                <a:extLst>
                  <a:ext uri="{FF2B5EF4-FFF2-40B4-BE49-F238E27FC236}">
                    <a16:creationId xmlns:a16="http://schemas.microsoft.com/office/drawing/2014/main" id="{85FD9467-D507-4558-9FAC-72B0B20404DD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22" name="Obrázek 21" descr="Obsah obrázku kreslení&#10;&#10;Popis byl vytvořen automaticky">
              <a:extLst>
                <a:ext uri="{FF2B5EF4-FFF2-40B4-BE49-F238E27FC236}">
                  <a16:creationId xmlns:a16="http://schemas.microsoft.com/office/drawing/2014/main" id="{0641DDD1-9D04-47D2-A445-158BCC04161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  <p:sp>
        <p:nvSpPr>
          <p:cNvPr id="26" name="Zástupný obsah 2">
            <a:extLst>
              <a:ext uri="{FF2B5EF4-FFF2-40B4-BE49-F238E27FC236}">
                <a16:creationId xmlns:a16="http://schemas.microsoft.com/office/drawing/2014/main" id="{04ACDA81-8751-49AB-97FB-4BF8241EFBBA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381740" y="1376037"/>
            <a:ext cx="4927108" cy="5152017"/>
          </a:xfrm>
        </p:spPr>
        <p:txBody>
          <a:bodyPr>
            <a:normAutofit/>
          </a:bodyPr>
          <a:lstStyle>
            <a:lvl1pPr marL="228600" indent="-228600">
              <a:buClr>
                <a:srgbClr val="D31145"/>
              </a:buClr>
              <a:buFont typeface="Arial" panose="020B0604020202020204" pitchFamily="34" charset="0"/>
              <a:buChar char="̶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rgbClr val="D31145"/>
              </a:buClr>
              <a:buFont typeface="Arial" panose="020B0604020202020204" pitchFamily="34" charset="0"/>
              <a:buChar char="̶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D31145"/>
              </a:buClr>
              <a:buFont typeface="Arial" panose="020B0604020202020204" pitchFamily="34" charset="0"/>
              <a:buChar char="̶"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D31145"/>
              </a:buClr>
              <a:buFont typeface="Arial" panose="020B0604020202020204" pitchFamily="34" charset="0"/>
              <a:buChar char="̶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</p:txBody>
      </p:sp>
    </p:spTree>
    <p:extLst>
      <p:ext uri="{BB962C8B-B14F-4D97-AF65-F5344CB8AC3E}">
        <p14:creationId xmlns:p14="http://schemas.microsoft.com/office/powerpoint/2010/main" val="6760109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uze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65D34D94-04F9-4E00-B5C8-BA240CAA9819}"/>
              </a:ext>
            </a:extLst>
          </p:cNvPr>
          <p:cNvSpPr/>
          <p:nvPr userDrawn="1"/>
        </p:nvSpPr>
        <p:spPr>
          <a:xfrm>
            <a:off x="0" y="0"/>
            <a:ext cx="12192000" cy="1059255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6" name="Nadpis 1">
            <a:extLst>
              <a:ext uri="{FF2B5EF4-FFF2-40B4-BE49-F238E27FC236}">
                <a16:creationId xmlns:a16="http://schemas.microsoft.com/office/drawing/2014/main" id="{5E3B3E7F-FC75-4C4E-B4B1-9B56B7FC22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0"/>
            <a:ext cx="5579709" cy="105925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21" name="Skupina 20">
            <a:extLst>
              <a:ext uri="{FF2B5EF4-FFF2-40B4-BE49-F238E27FC236}">
                <a16:creationId xmlns:a16="http://schemas.microsoft.com/office/drawing/2014/main" id="{68F80365-EAA4-451F-AF73-86DCFE8AB83A}"/>
              </a:ext>
            </a:extLst>
          </p:cNvPr>
          <p:cNvGrpSpPr/>
          <p:nvPr userDrawn="1"/>
        </p:nvGrpSpPr>
        <p:grpSpPr>
          <a:xfrm>
            <a:off x="6256073" y="329946"/>
            <a:ext cx="5742276" cy="451023"/>
            <a:chOff x="6353729" y="329946"/>
            <a:chExt cx="5742276" cy="451023"/>
          </a:xfrm>
        </p:grpSpPr>
        <p:grpSp>
          <p:nvGrpSpPr>
            <p:cNvPr id="22" name="Skupina 21">
              <a:extLst>
                <a:ext uri="{FF2B5EF4-FFF2-40B4-BE49-F238E27FC236}">
                  <a16:creationId xmlns:a16="http://schemas.microsoft.com/office/drawing/2014/main" id="{7BB3E92E-B74E-48A9-9E5E-5CA3884CB64E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24" name="Grafický objekt 23">
                <a:extLst>
                  <a:ext uri="{FF2B5EF4-FFF2-40B4-BE49-F238E27FC236}">
                    <a16:creationId xmlns:a16="http://schemas.microsoft.com/office/drawing/2014/main" id="{E8A2959C-9C38-4FE1-857B-E5CE286D30A3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25" name="Grafický objekt 24">
                <a:extLst>
                  <a:ext uri="{FF2B5EF4-FFF2-40B4-BE49-F238E27FC236}">
                    <a16:creationId xmlns:a16="http://schemas.microsoft.com/office/drawing/2014/main" id="{BAA2F625-C665-422E-9490-CD15682AFECF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23" name="Obrázek 22" descr="Obsah obrázku kreslení&#10;&#10;Popis byl vytvořen automaticky">
              <a:extLst>
                <a:ext uri="{FF2B5EF4-FFF2-40B4-BE49-F238E27FC236}">
                  <a16:creationId xmlns:a16="http://schemas.microsoft.com/office/drawing/2014/main" id="{4A334F60-C769-4877-A470-32CC5F3F7FF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97282925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uze nadpis minimál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délník 8">
            <a:extLst>
              <a:ext uri="{FF2B5EF4-FFF2-40B4-BE49-F238E27FC236}">
                <a16:creationId xmlns:a16="http://schemas.microsoft.com/office/drawing/2014/main" id="{4F31B8D1-4DDF-4FB2-AC58-4A1374AC35A4}"/>
              </a:ext>
            </a:extLst>
          </p:cNvPr>
          <p:cNvSpPr/>
          <p:nvPr userDrawn="1"/>
        </p:nvSpPr>
        <p:spPr>
          <a:xfrm>
            <a:off x="1" y="1"/>
            <a:ext cx="12192000" cy="576000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0" name="Nadpis 1">
            <a:extLst>
              <a:ext uri="{FF2B5EF4-FFF2-40B4-BE49-F238E27FC236}">
                <a16:creationId xmlns:a16="http://schemas.microsoft.com/office/drawing/2014/main" id="{4DAA469B-B863-447B-ABF4-3B7AFDB736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740" y="2"/>
            <a:ext cx="5396696" cy="576000"/>
          </a:xfrm>
        </p:spPr>
        <p:txBody>
          <a:bodyPr>
            <a:noAutofit/>
          </a:bodyPr>
          <a:lstStyle>
            <a:lvl1pPr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12" name="Skupina 11">
            <a:extLst>
              <a:ext uri="{FF2B5EF4-FFF2-40B4-BE49-F238E27FC236}">
                <a16:creationId xmlns:a16="http://schemas.microsoft.com/office/drawing/2014/main" id="{0CE82392-F9A7-4797-B789-543297A3131F}"/>
              </a:ext>
            </a:extLst>
          </p:cNvPr>
          <p:cNvGrpSpPr/>
          <p:nvPr userDrawn="1"/>
        </p:nvGrpSpPr>
        <p:grpSpPr>
          <a:xfrm>
            <a:off x="9532058" y="94004"/>
            <a:ext cx="2587791" cy="308285"/>
            <a:chOff x="8214317" y="331276"/>
            <a:chExt cx="3881688" cy="450808"/>
          </a:xfrm>
        </p:grpSpPr>
        <p:pic>
          <p:nvPicPr>
            <p:cNvPr id="14" name="Grafický objekt 13">
              <a:extLst>
                <a:ext uri="{FF2B5EF4-FFF2-40B4-BE49-F238E27FC236}">
                  <a16:creationId xmlns:a16="http://schemas.microsoft.com/office/drawing/2014/main" id="{D518AFD1-5C76-435F-900F-DCD04908956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8214317" y="471177"/>
              <a:ext cx="2963998" cy="252000"/>
            </a:xfrm>
            <a:prstGeom prst="rect">
              <a:avLst/>
            </a:prstGeom>
          </p:spPr>
        </p:pic>
        <p:pic>
          <p:nvPicPr>
            <p:cNvPr id="15" name="Obrázek 14" descr="Obsah obrázku kreslení&#10;&#10;Popis byl vytvořen automaticky">
              <a:extLst>
                <a:ext uri="{FF2B5EF4-FFF2-40B4-BE49-F238E27FC236}">
                  <a16:creationId xmlns:a16="http://schemas.microsoft.com/office/drawing/2014/main" id="{54C0D6F4-44CD-4848-AE87-029AA0E556E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31276"/>
              <a:ext cx="665930" cy="450808"/>
            </a:xfrm>
            <a:prstGeom prst="rect">
              <a:avLst/>
            </a:prstGeom>
          </p:spPr>
        </p:pic>
      </p:grpSp>
      <p:pic>
        <p:nvPicPr>
          <p:cNvPr id="2" name="Grafický objekt 1">
            <a:extLst>
              <a:ext uri="{FF2B5EF4-FFF2-40B4-BE49-F238E27FC236}">
                <a16:creationId xmlns:a16="http://schemas.microsoft.com/office/drawing/2014/main" id="{000A9CFE-29F8-4983-92E5-1DE4851C8954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8135853" y="101942"/>
            <a:ext cx="1258641" cy="356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425278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69800311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, obsah, obrázek - inverzní">
    <p:bg>
      <p:bgPr>
        <a:solidFill>
          <a:srgbClr val="D311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Zástupný obsah 2">
            <a:extLst>
              <a:ext uri="{FF2B5EF4-FFF2-40B4-BE49-F238E27FC236}">
                <a16:creationId xmlns:a16="http://schemas.microsoft.com/office/drawing/2014/main" id="{DD6A7890-1F20-4DA7-AA89-7E104719D3C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81000" y="1376362"/>
            <a:ext cx="11617349" cy="5132669"/>
          </a:xfrm>
        </p:spPr>
        <p:txBody>
          <a:bodyPr>
            <a:normAutofit/>
          </a:bodyPr>
          <a:lstStyle>
            <a:lvl1pPr marL="228600" indent="-228600">
              <a:buClr>
                <a:schemeClr val="bg1"/>
              </a:buClr>
              <a:buFont typeface="Arial" panose="020B0604020202020204" pitchFamily="34" charset="0"/>
              <a:buChar char="̶"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chemeClr val="bg1"/>
              </a:buClr>
              <a:buFont typeface="Arial" panose="020B0604020202020204" pitchFamily="34" charset="0"/>
              <a:buChar char="̶"/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cs-CZ" dirty="0"/>
              <a:t>První úroveň textu</a:t>
            </a:r>
          </a:p>
          <a:p>
            <a:pPr lvl="1"/>
            <a:r>
              <a:rPr lang="cs-CZ" dirty="0"/>
              <a:t>Druhá úroveň</a:t>
            </a:r>
          </a:p>
        </p:txBody>
      </p:sp>
      <p:grpSp>
        <p:nvGrpSpPr>
          <p:cNvPr id="12" name="Skupina 11">
            <a:extLst>
              <a:ext uri="{FF2B5EF4-FFF2-40B4-BE49-F238E27FC236}">
                <a16:creationId xmlns:a16="http://schemas.microsoft.com/office/drawing/2014/main" id="{66B19D25-1138-4220-A44A-0D4B63C96D9E}"/>
              </a:ext>
            </a:extLst>
          </p:cNvPr>
          <p:cNvGrpSpPr/>
          <p:nvPr userDrawn="1"/>
        </p:nvGrpSpPr>
        <p:grpSpPr>
          <a:xfrm>
            <a:off x="6256073" y="329946"/>
            <a:ext cx="5742276" cy="451023"/>
            <a:chOff x="6353729" y="329946"/>
            <a:chExt cx="5742276" cy="451023"/>
          </a:xfrm>
        </p:grpSpPr>
        <p:grpSp>
          <p:nvGrpSpPr>
            <p:cNvPr id="13" name="Skupina 12">
              <a:extLst>
                <a:ext uri="{FF2B5EF4-FFF2-40B4-BE49-F238E27FC236}">
                  <a16:creationId xmlns:a16="http://schemas.microsoft.com/office/drawing/2014/main" id="{0039C8DB-5008-4E21-B098-C6CD2E7B851C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18" name="Grafický objekt 17">
                <a:extLst>
                  <a:ext uri="{FF2B5EF4-FFF2-40B4-BE49-F238E27FC236}">
                    <a16:creationId xmlns:a16="http://schemas.microsoft.com/office/drawing/2014/main" id="{9B900898-BE86-488C-8A9B-61767CCBF73F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19" name="Grafický objekt 18">
                <a:extLst>
                  <a:ext uri="{FF2B5EF4-FFF2-40B4-BE49-F238E27FC236}">
                    <a16:creationId xmlns:a16="http://schemas.microsoft.com/office/drawing/2014/main" id="{ED01BC9A-8599-4D60-8836-E630D56FCE4B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17" name="Obrázek 16" descr="Obsah obrázku kreslení&#10;&#10;Popis byl vytvořen automaticky">
              <a:extLst>
                <a:ext uri="{FF2B5EF4-FFF2-40B4-BE49-F238E27FC236}">
                  <a16:creationId xmlns:a16="http://schemas.microsoft.com/office/drawing/2014/main" id="{7ECBA0B5-8E5C-4967-8167-2D88E70CA7E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  <p:sp>
        <p:nvSpPr>
          <p:cNvPr id="20" name="Nadpis 1">
            <a:extLst>
              <a:ext uri="{FF2B5EF4-FFF2-40B4-BE49-F238E27FC236}">
                <a16:creationId xmlns:a16="http://schemas.microsoft.com/office/drawing/2014/main" id="{42724F13-0F34-4D06-9D65-59247B61DE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0"/>
            <a:ext cx="5579709" cy="105925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</p:spTree>
    <p:extLst>
      <p:ext uri="{BB962C8B-B14F-4D97-AF65-F5344CB8AC3E}">
        <p14:creationId xmlns:p14="http://schemas.microsoft.com/office/powerpoint/2010/main" val="39965474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1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5.xml"/><Relationship Id="rId3" Type="http://schemas.openxmlformats.org/officeDocument/2006/relationships/slideLayout" Target="../slideLayouts/slideLayout80.xml"/><Relationship Id="rId7" Type="http://schemas.openxmlformats.org/officeDocument/2006/relationships/slideLayout" Target="../slideLayouts/slideLayout84.xml"/><Relationship Id="rId2" Type="http://schemas.openxmlformats.org/officeDocument/2006/relationships/slideLayout" Target="../slideLayouts/slideLayout79.xml"/><Relationship Id="rId1" Type="http://schemas.openxmlformats.org/officeDocument/2006/relationships/slideLayout" Target="../slideLayouts/slideLayout78.xml"/><Relationship Id="rId6" Type="http://schemas.openxmlformats.org/officeDocument/2006/relationships/slideLayout" Target="../slideLayouts/slideLayout83.xml"/><Relationship Id="rId11" Type="http://schemas.openxmlformats.org/officeDocument/2006/relationships/image" Target="../media/image16.png"/><Relationship Id="rId5" Type="http://schemas.openxmlformats.org/officeDocument/2006/relationships/slideLayout" Target="../slideLayouts/slideLayout82.xml"/><Relationship Id="rId10" Type="http://schemas.openxmlformats.org/officeDocument/2006/relationships/theme" Target="../theme/theme10.xml"/><Relationship Id="rId4" Type="http://schemas.openxmlformats.org/officeDocument/2006/relationships/slideLayout" Target="../slideLayouts/slideLayout81.xml"/><Relationship Id="rId9" Type="http://schemas.openxmlformats.org/officeDocument/2006/relationships/slideLayout" Target="../slideLayouts/slideLayout86.xml"/></Relationships>
</file>

<file path=ppt/slideMasters/_rels/slideMaster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9.xml"/><Relationship Id="rId7" Type="http://schemas.openxmlformats.org/officeDocument/2006/relationships/theme" Target="../theme/theme11.xml"/><Relationship Id="rId2" Type="http://schemas.openxmlformats.org/officeDocument/2006/relationships/slideLayout" Target="../slideLayouts/slideLayout88.xml"/><Relationship Id="rId1" Type="http://schemas.openxmlformats.org/officeDocument/2006/relationships/slideLayout" Target="../slideLayouts/slideLayout87.xml"/><Relationship Id="rId6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0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0.xml"/><Relationship Id="rId13" Type="http://schemas.openxmlformats.org/officeDocument/2006/relationships/image" Target="../media/image5.svg"/><Relationship Id="rId3" Type="http://schemas.openxmlformats.org/officeDocument/2006/relationships/slideLayout" Target="../slideLayouts/slideLayout95.xml"/><Relationship Id="rId7" Type="http://schemas.openxmlformats.org/officeDocument/2006/relationships/slideLayout" Target="../slideLayouts/slideLayout99.xml"/><Relationship Id="rId12" Type="http://schemas.openxmlformats.org/officeDocument/2006/relationships/image" Target="../media/image15.png"/><Relationship Id="rId2" Type="http://schemas.openxmlformats.org/officeDocument/2006/relationships/slideLayout" Target="../slideLayouts/slideLayout94.xml"/><Relationship Id="rId16" Type="http://schemas.openxmlformats.org/officeDocument/2006/relationships/image" Target="../media/image8.svg"/><Relationship Id="rId1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8.xml"/><Relationship Id="rId11" Type="http://schemas.openxmlformats.org/officeDocument/2006/relationships/theme" Target="../theme/theme12.xml"/><Relationship Id="rId5" Type="http://schemas.openxmlformats.org/officeDocument/2006/relationships/slideLayout" Target="../slideLayouts/slideLayout97.xml"/><Relationship Id="rId15" Type="http://schemas.openxmlformats.org/officeDocument/2006/relationships/image" Target="../media/image17.png"/><Relationship Id="rId10" Type="http://schemas.openxmlformats.org/officeDocument/2006/relationships/slideLayout" Target="../slideLayouts/slideLayout102.xml"/><Relationship Id="rId4" Type="http://schemas.openxmlformats.org/officeDocument/2006/relationships/slideLayout" Target="../slideLayouts/slideLayout96.xml"/><Relationship Id="rId9" Type="http://schemas.openxmlformats.org/officeDocument/2006/relationships/slideLayout" Target="../slideLayouts/slideLayout101.xml"/><Relationship Id="rId14" Type="http://schemas.openxmlformats.org/officeDocument/2006/relationships/image" Target="../media/image16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emf"/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4.emf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.jpeg"/><Relationship Id="rId5" Type="http://schemas.openxmlformats.org/officeDocument/2006/relationships/theme" Target="../theme/theme2.xml"/><Relationship Id="rId10" Type="http://schemas.openxmlformats.org/officeDocument/2006/relationships/image" Target="../media/image7.svg"/><Relationship Id="rId4" Type="http://schemas.openxmlformats.org/officeDocument/2006/relationships/slideLayout" Target="../slideLayouts/slideLayout9.xml"/><Relationship Id="rId9" Type="http://schemas.openxmlformats.org/officeDocument/2006/relationships/image" Target="../media/image6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4.xml"/><Relationship Id="rId10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theme" Target="../theme/theme4.xml"/><Relationship Id="rId5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30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3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7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4.xml"/><Relationship Id="rId9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6.xml"/><Relationship Id="rId13" Type="http://schemas.openxmlformats.org/officeDocument/2006/relationships/image" Target="../media/image12.svg"/><Relationship Id="rId3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5.xml"/><Relationship Id="rId12" Type="http://schemas.openxmlformats.org/officeDocument/2006/relationships/image" Target="../media/image12.png"/><Relationship Id="rId2" Type="http://schemas.openxmlformats.org/officeDocument/2006/relationships/slideLayout" Target="../slideLayouts/slideLayout40.xml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4.xml"/><Relationship Id="rId11" Type="http://schemas.openxmlformats.org/officeDocument/2006/relationships/theme" Target="../theme/theme6.xml"/><Relationship Id="rId5" Type="http://schemas.openxmlformats.org/officeDocument/2006/relationships/slideLayout" Target="../slideLayouts/slideLayout43.xml"/><Relationship Id="rId15" Type="http://schemas.openxmlformats.org/officeDocument/2006/relationships/image" Target="../media/image14.svg"/><Relationship Id="rId10" Type="http://schemas.openxmlformats.org/officeDocument/2006/relationships/slideLayout" Target="../slideLayouts/slideLayout48.xml"/><Relationship Id="rId4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7.xml"/><Relationship Id="rId14" Type="http://schemas.openxmlformats.org/officeDocument/2006/relationships/image" Target="../media/image13.png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2.xml"/><Relationship Id="rId7" Type="http://schemas.openxmlformats.org/officeDocument/2006/relationships/theme" Target="../theme/theme8.xml"/><Relationship Id="rId2" Type="http://schemas.openxmlformats.org/officeDocument/2006/relationships/slideLayout" Target="../slideLayouts/slideLayout61.xml"/><Relationship Id="rId1" Type="http://schemas.openxmlformats.org/officeDocument/2006/relationships/slideLayout" Target="../slideLayouts/slideLayout60.xml"/><Relationship Id="rId6" Type="http://schemas.openxmlformats.org/officeDocument/2006/relationships/slideLayout" Target="../slideLayouts/slideLayout65.xml"/><Relationship Id="rId5" Type="http://schemas.openxmlformats.org/officeDocument/2006/relationships/slideLayout" Target="../slideLayouts/slideLayout64.xml"/><Relationship Id="rId4" Type="http://schemas.openxmlformats.org/officeDocument/2006/relationships/slideLayout" Target="../slideLayouts/slideLayout63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3.xml"/><Relationship Id="rId13" Type="http://schemas.openxmlformats.org/officeDocument/2006/relationships/theme" Target="../theme/theme9.xml"/><Relationship Id="rId3" Type="http://schemas.openxmlformats.org/officeDocument/2006/relationships/slideLayout" Target="../slideLayouts/slideLayout68.xml"/><Relationship Id="rId7" Type="http://schemas.openxmlformats.org/officeDocument/2006/relationships/slideLayout" Target="../slideLayouts/slideLayout72.xml"/><Relationship Id="rId12" Type="http://schemas.openxmlformats.org/officeDocument/2006/relationships/slideLayout" Target="../slideLayouts/slideLayout77.xml"/><Relationship Id="rId2" Type="http://schemas.openxmlformats.org/officeDocument/2006/relationships/slideLayout" Target="../slideLayouts/slideLayout67.xml"/><Relationship Id="rId1" Type="http://schemas.openxmlformats.org/officeDocument/2006/relationships/slideLayout" Target="../slideLayouts/slideLayout66.xml"/><Relationship Id="rId6" Type="http://schemas.openxmlformats.org/officeDocument/2006/relationships/slideLayout" Target="../slideLayouts/slideLayout71.xml"/><Relationship Id="rId11" Type="http://schemas.openxmlformats.org/officeDocument/2006/relationships/slideLayout" Target="../slideLayouts/slideLayout76.xml"/><Relationship Id="rId5" Type="http://schemas.openxmlformats.org/officeDocument/2006/relationships/slideLayout" Target="../slideLayouts/slideLayout70.xml"/><Relationship Id="rId10" Type="http://schemas.openxmlformats.org/officeDocument/2006/relationships/slideLayout" Target="../slideLayouts/slideLayout75.xml"/><Relationship Id="rId4" Type="http://schemas.openxmlformats.org/officeDocument/2006/relationships/slideLayout" Target="../slideLayouts/slideLayout69.xml"/><Relationship Id="rId9" Type="http://schemas.openxmlformats.org/officeDocument/2006/relationships/slideLayout" Target="../slideLayouts/slideLayout7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9E29F1E6-ED0B-46BA-8E34-71ED3EB59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7438496F-B824-41C1-AA93-D9881432A5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8CCCD239-AA6C-468B-B245-CD5B8A25AB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BC3069-8C51-47E8-9C44-38C8AF77A8AC}" type="datetimeFigureOut">
              <a:rPr lang="cs-CZ" smtClean="0"/>
              <a:t>13.04.2021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6DE7136D-3C88-4971-84B6-5D5DE228D7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DAB90520-7E94-4EFB-924D-7EC9C954CA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1DAE22-6391-4995-B91F-1C3568FD3113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6425653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5" r:id="rId4"/>
    <p:sldLayoutId id="2147483680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délník 8">
            <a:extLst>
              <a:ext uri="{FF2B5EF4-FFF2-40B4-BE49-F238E27FC236}">
                <a16:creationId xmlns:a16="http://schemas.microsoft.com/office/drawing/2014/main" id="{BE882FD9-D878-4FCD-9C72-C60BD3C7D753}"/>
              </a:ext>
            </a:extLst>
          </p:cNvPr>
          <p:cNvSpPr/>
          <p:nvPr userDrawn="1"/>
        </p:nvSpPr>
        <p:spPr>
          <a:xfrm>
            <a:off x="1" y="1"/>
            <a:ext cx="12192000" cy="681036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sz="2400" dirty="0">
              <a:solidFill>
                <a:schemeClr val="bg1"/>
              </a:solidFill>
              <a:latin typeface="Arial (Základní text)"/>
            </a:endParaRP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7438496F-B824-41C1-AA93-D9881432A5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 dirty="0"/>
              <a:t>Po kliknutí můžete upravovat styly textu v předloze.</a:t>
            </a:r>
          </a:p>
          <a:p>
            <a:pPr lvl="1"/>
            <a:r>
              <a:rPr lang="cs-CZ" dirty="0"/>
              <a:t>Druhá úroveň</a:t>
            </a:r>
          </a:p>
          <a:p>
            <a:pPr lvl="2"/>
            <a:r>
              <a:rPr lang="cs-CZ" dirty="0"/>
              <a:t>Třetí úroveň</a:t>
            </a:r>
          </a:p>
          <a:p>
            <a:pPr lvl="3"/>
            <a:r>
              <a:rPr lang="cs-CZ" dirty="0"/>
              <a:t>Čtvrtá úroveň</a:t>
            </a:r>
          </a:p>
          <a:p>
            <a:pPr lvl="4"/>
            <a:r>
              <a:rPr lang="cs-CZ" dirty="0"/>
              <a:t>Pátá úroveň</a:t>
            </a:r>
          </a:p>
        </p:txBody>
      </p:sp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9E29F1E6-ED0B-46BA-8E34-71ED3EB59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86" y="1"/>
            <a:ext cx="8808993" cy="6810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 dirty="0"/>
              <a:t>Kliknutím lze upravit styl.</a:t>
            </a:r>
          </a:p>
        </p:txBody>
      </p:sp>
      <p:grpSp>
        <p:nvGrpSpPr>
          <p:cNvPr id="11" name="Skupina 10">
            <a:extLst>
              <a:ext uri="{FF2B5EF4-FFF2-40B4-BE49-F238E27FC236}">
                <a16:creationId xmlns:a16="http://schemas.microsoft.com/office/drawing/2014/main" id="{677A8944-7C67-401C-A076-2F9A4BFDBF1A}"/>
              </a:ext>
            </a:extLst>
          </p:cNvPr>
          <p:cNvGrpSpPr/>
          <p:nvPr userDrawn="1"/>
        </p:nvGrpSpPr>
        <p:grpSpPr>
          <a:xfrm>
            <a:off x="9532058" y="94004"/>
            <a:ext cx="2587791" cy="308285"/>
            <a:chOff x="8214317" y="331276"/>
            <a:chExt cx="3881688" cy="450808"/>
          </a:xfrm>
        </p:grpSpPr>
        <p:pic>
          <p:nvPicPr>
            <p:cNvPr id="12" name="Grafický objekt 11">
              <a:extLst>
                <a:ext uri="{FF2B5EF4-FFF2-40B4-BE49-F238E27FC236}">
                  <a16:creationId xmlns:a16="http://schemas.microsoft.com/office/drawing/2014/main" id="{85265334-1A97-4E03-A335-0EFFE9BA915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14317" y="471177"/>
              <a:ext cx="2963998" cy="252000"/>
            </a:xfrm>
            <a:prstGeom prst="rect">
              <a:avLst/>
            </a:prstGeom>
          </p:spPr>
        </p:pic>
        <p:pic>
          <p:nvPicPr>
            <p:cNvPr id="13" name="Obrázek 12" descr="Obsah obrázku kreslení&#10;&#10;Popis byl vytvořen automaticky">
              <a:extLst>
                <a:ext uri="{FF2B5EF4-FFF2-40B4-BE49-F238E27FC236}">
                  <a16:creationId xmlns:a16="http://schemas.microsoft.com/office/drawing/2014/main" id="{F366B753-F05F-414A-91C1-96175A86F10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31276"/>
              <a:ext cx="665930" cy="450808"/>
            </a:xfrm>
            <a:prstGeom prst="rect">
              <a:avLst/>
            </a:prstGeom>
          </p:spPr>
        </p:pic>
      </p:grpSp>
      <p:pic>
        <p:nvPicPr>
          <p:cNvPr id="14" name="Grafický objekt 13">
            <a:extLst>
              <a:ext uri="{FF2B5EF4-FFF2-40B4-BE49-F238E27FC236}">
                <a16:creationId xmlns:a16="http://schemas.microsoft.com/office/drawing/2014/main" id="{1E3E26BE-213E-4D1E-96AC-DD921E82501F}"/>
              </a:ext>
            </a:extLst>
          </p:cNvPr>
          <p:cNvPicPr>
            <a:picLocks noChangeAspect="1"/>
          </p:cNvPicPr>
          <p:nvPr userDrawn="1"/>
        </p:nvPicPr>
        <p:blipFill>
          <a:blip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53" y="101942"/>
            <a:ext cx="1258641" cy="356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9793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75" r:id="rId1"/>
    <p:sldLayoutId id="2147484176" r:id="rId2"/>
    <p:sldLayoutId id="2147484177" r:id="rId3"/>
    <p:sldLayoutId id="2147484178" r:id="rId4"/>
    <p:sldLayoutId id="2147484179" r:id="rId5"/>
    <p:sldLayoutId id="2147484180" r:id="rId6"/>
    <p:sldLayoutId id="2147484181" r:id="rId7"/>
    <p:sldLayoutId id="2147484182" r:id="rId8"/>
    <p:sldLayoutId id="2147484183" r:id="rId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bg1"/>
          </a:solidFill>
          <a:latin typeface="Calibri" panose="020F0502020204030204" pitchFamily="34" charset="0"/>
          <a:ea typeface="+mj-ea"/>
          <a:cs typeface="Calibri" panose="020F050202020403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9E29F1E6-ED0B-46BA-8E34-71ED3EB59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 dirty="0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7438496F-B824-41C1-AA93-D9881432A5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 dirty="0"/>
              <a:t>Po kliknutí můžete upravovat styly textu v předloze.</a:t>
            </a:r>
          </a:p>
          <a:p>
            <a:pPr lvl="1"/>
            <a:r>
              <a:rPr lang="cs-CZ" dirty="0"/>
              <a:t>Druhá úroveň</a:t>
            </a:r>
          </a:p>
          <a:p>
            <a:pPr lvl="2"/>
            <a:r>
              <a:rPr lang="cs-CZ" dirty="0"/>
              <a:t>Třetí úroveň</a:t>
            </a:r>
          </a:p>
          <a:p>
            <a:pPr lvl="3"/>
            <a:r>
              <a:rPr lang="cs-CZ" dirty="0"/>
              <a:t>Čtvrtá úroveň</a:t>
            </a:r>
          </a:p>
          <a:p>
            <a:pPr lvl="4"/>
            <a:r>
              <a:rPr lang="cs-CZ" dirty="0"/>
              <a:t>Pátá úroveň</a:t>
            </a:r>
          </a:p>
        </p:txBody>
      </p:sp>
    </p:spTree>
    <p:extLst>
      <p:ext uri="{BB962C8B-B14F-4D97-AF65-F5344CB8AC3E}">
        <p14:creationId xmlns:p14="http://schemas.microsoft.com/office/powerpoint/2010/main" val="1297308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98" r:id="rId1"/>
    <p:sldLayoutId id="2147484199" r:id="rId2"/>
    <p:sldLayoutId id="2147484200" r:id="rId3"/>
    <p:sldLayoutId id="2147484201" r:id="rId4"/>
    <p:sldLayoutId id="2147484202" r:id="rId5"/>
    <p:sldLayoutId id="2147484203" r:id="rId6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délník 8">
            <a:extLst>
              <a:ext uri="{FF2B5EF4-FFF2-40B4-BE49-F238E27FC236}">
                <a16:creationId xmlns:a16="http://schemas.microsoft.com/office/drawing/2014/main" id="{BE882FD9-D878-4FCD-9C72-C60BD3C7D753}"/>
              </a:ext>
            </a:extLst>
          </p:cNvPr>
          <p:cNvSpPr/>
          <p:nvPr userDrawn="1"/>
        </p:nvSpPr>
        <p:spPr>
          <a:xfrm>
            <a:off x="1" y="1"/>
            <a:ext cx="12192000" cy="681036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sz="2400" dirty="0">
              <a:solidFill>
                <a:schemeClr val="bg1"/>
              </a:solidFill>
              <a:latin typeface="Arial (Základní text)"/>
            </a:endParaRP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7438496F-B824-41C1-AA93-D9881432A5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 dirty="0"/>
              <a:t>Po kliknutí můžete upravovat styly textu v předloze.</a:t>
            </a:r>
          </a:p>
          <a:p>
            <a:pPr lvl="1"/>
            <a:r>
              <a:rPr lang="cs-CZ" dirty="0"/>
              <a:t>Druhá úroveň</a:t>
            </a:r>
          </a:p>
          <a:p>
            <a:pPr lvl="2"/>
            <a:r>
              <a:rPr lang="cs-CZ" dirty="0"/>
              <a:t>Třetí úroveň</a:t>
            </a:r>
          </a:p>
          <a:p>
            <a:pPr lvl="3"/>
            <a:r>
              <a:rPr lang="cs-CZ" dirty="0"/>
              <a:t>Čtvrtá úroveň</a:t>
            </a:r>
          </a:p>
          <a:p>
            <a:pPr lvl="4"/>
            <a:r>
              <a:rPr lang="cs-CZ" dirty="0"/>
              <a:t>Pátá úroveň</a:t>
            </a:r>
          </a:p>
        </p:txBody>
      </p:sp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9E29F1E6-ED0B-46BA-8E34-71ED3EB59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86" y="1"/>
            <a:ext cx="8808993" cy="6810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 dirty="0"/>
              <a:t>Kliknutím lze upravit styl.</a:t>
            </a:r>
          </a:p>
        </p:txBody>
      </p:sp>
      <p:grpSp>
        <p:nvGrpSpPr>
          <p:cNvPr id="11" name="Skupina 10">
            <a:extLst>
              <a:ext uri="{FF2B5EF4-FFF2-40B4-BE49-F238E27FC236}">
                <a16:creationId xmlns:a16="http://schemas.microsoft.com/office/drawing/2014/main" id="{677A8944-7C67-401C-A076-2F9A4BFDBF1A}"/>
              </a:ext>
            </a:extLst>
          </p:cNvPr>
          <p:cNvGrpSpPr/>
          <p:nvPr userDrawn="1"/>
        </p:nvGrpSpPr>
        <p:grpSpPr>
          <a:xfrm>
            <a:off x="9532058" y="94004"/>
            <a:ext cx="2587791" cy="308285"/>
            <a:chOff x="8214317" y="331276"/>
            <a:chExt cx="3881688" cy="450808"/>
          </a:xfrm>
        </p:grpSpPr>
        <p:pic>
          <p:nvPicPr>
            <p:cNvPr id="12" name="Grafický objekt 11">
              <a:extLst>
                <a:ext uri="{FF2B5EF4-FFF2-40B4-BE49-F238E27FC236}">
                  <a16:creationId xmlns:a16="http://schemas.microsoft.com/office/drawing/2014/main" id="{85265334-1A97-4E03-A335-0EFFE9BA915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2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13"/>
                </a:ext>
              </a:extLst>
            </a:blip>
            <a:stretch>
              <a:fillRect/>
            </a:stretch>
          </p:blipFill>
          <p:spPr>
            <a:xfrm>
              <a:off x="8214317" y="471177"/>
              <a:ext cx="2963998" cy="252000"/>
            </a:xfrm>
            <a:prstGeom prst="rect">
              <a:avLst/>
            </a:prstGeom>
          </p:spPr>
        </p:pic>
        <p:pic>
          <p:nvPicPr>
            <p:cNvPr id="13" name="Obrázek 12" descr="Obsah obrázku kreslení&#10;&#10;Popis byl vytvořen automaticky">
              <a:extLst>
                <a:ext uri="{FF2B5EF4-FFF2-40B4-BE49-F238E27FC236}">
                  <a16:creationId xmlns:a16="http://schemas.microsoft.com/office/drawing/2014/main" id="{F366B753-F05F-414A-91C1-96175A86F10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31276"/>
              <a:ext cx="665930" cy="450808"/>
            </a:xfrm>
            <a:prstGeom prst="rect">
              <a:avLst/>
            </a:prstGeom>
          </p:spPr>
        </p:pic>
      </p:grpSp>
      <p:pic>
        <p:nvPicPr>
          <p:cNvPr id="14" name="Grafický objekt 13">
            <a:extLst>
              <a:ext uri="{FF2B5EF4-FFF2-40B4-BE49-F238E27FC236}">
                <a16:creationId xmlns:a16="http://schemas.microsoft.com/office/drawing/2014/main" id="{1E3E26BE-213E-4D1E-96AC-DD921E82501F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8135853" y="101942"/>
            <a:ext cx="1258641" cy="356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3365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06" r:id="rId1"/>
    <p:sldLayoutId id="2147484207" r:id="rId2"/>
    <p:sldLayoutId id="2147484208" r:id="rId3"/>
    <p:sldLayoutId id="2147484209" r:id="rId4"/>
    <p:sldLayoutId id="2147484210" r:id="rId5"/>
    <p:sldLayoutId id="2147484211" r:id="rId6"/>
    <p:sldLayoutId id="2147484212" r:id="rId7"/>
    <p:sldLayoutId id="2147484213" r:id="rId8"/>
    <p:sldLayoutId id="2147484214" r:id="rId9"/>
    <p:sldLayoutId id="2147484215" r:id="rId10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bg1"/>
          </a:solidFill>
          <a:latin typeface="Calibri" panose="020F0502020204030204" pitchFamily="34" charset="0"/>
          <a:ea typeface="+mj-ea"/>
          <a:cs typeface="Calibri" panose="020F050202020403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624000" y="764707"/>
            <a:ext cx="10944000" cy="50405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 dirty="0"/>
              <a:t>Kliknutím lze upravit styly předlohy textu.</a:t>
            </a:r>
          </a:p>
          <a:p>
            <a:pPr lvl="1"/>
            <a:r>
              <a:rPr lang="cs-CZ" dirty="0"/>
              <a:t>Druhá úroveň</a:t>
            </a:r>
          </a:p>
          <a:p>
            <a:pPr lvl="2"/>
            <a:r>
              <a:rPr lang="cs-CZ" dirty="0"/>
              <a:t>Třetí úroveň</a:t>
            </a:r>
          </a:p>
          <a:p>
            <a:pPr lvl="3"/>
            <a:r>
              <a:rPr lang="cs-CZ" dirty="0"/>
              <a:t>Čtvrtá úroveň</a:t>
            </a:r>
          </a:p>
          <a:p>
            <a:pPr lvl="4"/>
            <a:r>
              <a:rPr lang="cs-CZ" dirty="0"/>
              <a:t>Pátá úroveň</a:t>
            </a:r>
          </a:p>
        </p:txBody>
      </p:sp>
      <p:sp>
        <p:nvSpPr>
          <p:cNvPr id="11" name="Obdélník 10">
            <a:extLst>
              <a:ext uri="{FF2B5EF4-FFF2-40B4-BE49-F238E27FC236}">
                <a16:creationId xmlns:a16="http://schemas.microsoft.com/office/drawing/2014/main" id="{A8B41E4C-7C53-49D1-A6A7-BADC85A98B77}"/>
              </a:ext>
            </a:extLst>
          </p:cNvPr>
          <p:cNvSpPr/>
          <p:nvPr userDrawn="1"/>
        </p:nvSpPr>
        <p:spPr>
          <a:xfrm>
            <a:off x="0" y="6272892"/>
            <a:ext cx="12192000" cy="1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sz="1800">
              <a:solidFill>
                <a:schemeClr val="accent2"/>
              </a:solidFill>
            </a:endParaRPr>
          </a:p>
        </p:txBody>
      </p:sp>
      <p:grpSp>
        <p:nvGrpSpPr>
          <p:cNvPr id="12" name="Skupina 11">
            <a:extLst>
              <a:ext uri="{FF2B5EF4-FFF2-40B4-BE49-F238E27FC236}">
                <a16:creationId xmlns:a16="http://schemas.microsoft.com/office/drawing/2014/main" id="{10964C23-7502-44A3-900C-38F4C522DDF7}"/>
              </a:ext>
            </a:extLst>
          </p:cNvPr>
          <p:cNvGrpSpPr/>
          <p:nvPr userDrawn="1"/>
        </p:nvGrpSpPr>
        <p:grpSpPr>
          <a:xfrm>
            <a:off x="439358" y="6370574"/>
            <a:ext cx="2266057" cy="421394"/>
            <a:chOff x="-1238301" y="3808742"/>
            <a:chExt cx="2266057" cy="421394"/>
          </a:xfrm>
        </p:grpSpPr>
        <p:pic>
          <p:nvPicPr>
            <p:cNvPr id="13" name="Obrázek 12">
              <a:extLst>
                <a:ext uri="{FF2B5EF4-FFF2-40B4-BE49-F238E27FC236}">
                  <a16:creationId xmlns:a16="http://schemas.microsoft.com/office/drawing/2014/main" id="{CDBD5828-5EFB-4A41-A797-93B2FC7F04E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9077"/>
            <a:stretch/>
          </p:blipFill>
          <p:spPr>
            <a:xfrm>
              <a:off x="-1238301" y="3808742"/>
              <a:ext cx="612000" cy="410232"/>
            </a:xfrm>
            <a:prstGeom prst="rect">
              <a:avLst/>
            </a:prstGeom>
          </p:spPr>
        </p:pic>
        <p:sp>
          <p:nvSpPr>
            <p:cNvPr id="17" name="TextovéPole 16">
              <a:extLst>
                <a:ext uri="{FF2B5EF4-FFF2-40B4-BE49-F238E27FC236}">
                  <a16:creationId xmlns:a16="http://schemas.microsoft.com/office/drawing/2014/main" id="{772FED2F-5B03-4031-96D4-0C82449E52B0}"/>
                </a:ext>
              </a:extLst>
            </p:cNvPr>
            <p:cNvSpPr txBox="1"/>
            <p:nvPr userDrawn="1"/>
          </p:nvSpPr>
          <p:spPr>
            <a:xfrm>
              <a:off x="-685691" y="3814638"/>
              <a:ext cx="1713447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cs-CZ" sz="700" i="0" dirty="0">
                  <a:solidFill>
                    <a:schemeClr val="bg2">
                      <a:lumMod val="10000"/>
                    </a:schemeClr>
                  </a:solidFill>
                </a:rPr>
                <a:t>Evropská</a:t>
              </a:r>
              <a:r>
                <a:rPr lang="cs-CZ" sz="700" i="0" baseline="0" dirty="0">
                  <a:solidFill>
                    <a:schemeClr val="bg2">
                      <a:lumMod val="10000"/>
                    </a:schemeClr>
                  </a:solidFill>
                </a:rPr>
                <a:t> unie</a:t>
              </a:r>
            </a:p>
            <a:p>
              <a:r>
                <a:rPr lang="cs-CZ" sz="700" i="0" baseline="0" dirty="0">
                  <a:solidFill>
                    <a:schemeClr val="bg2">
                      <a:lumMod val="10000"/>
                    </a:schemeClr>
                  </a:solidFill>
                </a:rPr>
                <a:t>Evropský sociální fond</a:t>
              </a:r>
            </a:p>
            <a:p>
              <a:r>
                <a:rPr lang="cs-CZ" sz="700" i="0" baseline="0" dirty="0">
                  <a:solidFill>
                    <a:schemeClr val="bg2">
                      <a:lumMod val="10000"/>
                    </a:schemeClr>
                  </a:solidFill>
                </a:rPr>
                <a:t>Operační program Zaměstnanost</a:t>
              </a:r>
              <a:endParaRPr lang="cs-CZ" sz="700" i="0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</p:grpSp>
      <p:pic>
        <p:nvPicPr>
          <p:cNvPr id="18" name="Obrázek 17">
            <a:extLst>
              <a:ext uri="{FF2B5EF4-FFF2-40B4-BE49-F238E27FC236}">
                <a16:creationId xmlns:a16="http://schemas.microsoft.com/office/drawing/2014/main" id="{D3A64A3E-5CE1-4373-9488-123DE518BFFB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2168" y="6395690"/>
            <a:ext cx="1563511" cy="360000"/>
          </a:xfrm>
          <a:prstGeom prst="rect">
            <a:avLst/>
          </a:prstGeom>
        </p:spPr>
      </p:pic>
      <p:pic>
        <p:nvPicPr>
          <p:cNvPr id="22" name="Obrázek 21">
            <a:extLst>
              <a:ext uri="{FF2B5EF4-FFF2-40B4-BE49-F238E27FC236}">
                <a16:creationId xmlns:a16="http://schemas.microsoft.com/office/drawing/2014/main" id="{813C5B4A-5521-4F74-8DBB-23F3AD51747E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2432" y="6395690"/>
            <a:ext cx="545828" cy="360000"/>
          </a:xfrm>
          <a:prstGeom prst="rect">
            <a:avLst/>
          </a:prstGeom>
        </p:spPr>
      </p:pic>
      <p:pic>
        <p:nvPicPr>
          <p:cNvPr id="23" name="Grafický objekt 13">
            <a:extLst>
              <a:ext uri="{FF2B5EF4-FFF2-40B4-BE49-F238E27FC236}">
                <a16:creationId xmlns:a16="http://schemas.microsoft.com/office/drawing/2014/main" id="{4CAC0E8A-9294-4088-87D2-D875E5895AD2}"/>
              </a:ext>
            </a:extLst>
          </p:cNvPr>
          <p:cNvPicPr/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125012" y="6472776"/>
            <a:ext cx="2627630" cy="222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3826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b="1" kern="1200">
          <a:solidFill>
            <a:srgbClr val="724F77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816">
          <p15:clr>
            <a:srgbClr val="F26B43"/>
          </p15:clr>
        </p15:guide>
        <p15:guide id="2" pos="4899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4159AF-26F1-42E1-BF83-F89C20A19403}" type="datetimeFigureOut">
              <a:rPr lang="cs-CZ" smtClean="0"/>
              <a:t>13.04.2021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1DE3A8-275C-4F7D-9678-21DFF80A701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1998319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8" r:id="rId1"/>
    <p:sldLayoutId id="2147483829" r:id="rId2"/>
    <p:sldLayoutId id="2147483830" r:id="rId3"/>
    <p:sldLayoutId id="2147483831" r:id="rId4"/>
    <p:sldLayoutId id="2147483832" r:id="rId5"/>
    <p:sldLayoutId id="2147483833" r:id="rId6"/>
    <p:sldLayoutId id="2147483834" r:id="rId7"/>
    <p:sldLayoutId id="2147483835" r:id="rId8"/>
    <p:sldLayoutId id="2147483836" r:id="rId9"/>
    <p:sldLayoutId id="2147483837" r:id="rId10"/>
    <p:sldLayoutId id="214748383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9E29F1E6-ED0B-46BA-8E34-71ED3EB59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 dirty="0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7438496F-B824-41C1-AA93-D9881432A5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 dirty="0"/>
              <a:t>Po kliknutí můžete upravovat styly textu v předloze.</a:t>
            </a:r>
          </a:p>
          <a:p>
            <a:pPr lvl="1"/>
            <a:r>
              <a:rPr lang="cs-CZ" dirty="0"/>
              <a:t>Druhá úroveň</a:t>
            </a:r>
          </a:p>
          <a:p>
            <a:pPr lvl="2"/>
            <a:r>
              <a:rPr lang="cs-CZ" dirty="0"/>
              <a:t>Třetí úroveň</a:t>
            </a:r>
          </a:p>
          <a:p>
            <a:pPr lvl="3"/>
            <a:r>
              <a:rPr lang="cs-CZ" dirty="0"/>
              <a:t>Čtvrtá úroveň</a:t>
            </a:r>
          </a:p>
          <a:p>
            <a:pPr lvl="4"/>
            <a:r>
              <a:rPr lang="cs-CZ" dirty="0"/>
              <a:t>Pátá úroveň</a:t>
            </a:r>
          </a:p>
        </p:txBody>
      </p:sp>
    </p:spTree>
    <p:extLst>
      <p:ext uri="{BB962C8B-B14F-4D97-AF65-F5344CB8AC3E}">
        <p14:creationId xmlns:p14="http://schemas.microsoft.com/office/powerpoint/2010/main" val="33165549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8" r:id="rId1"/>
    <p:sldLayoutId id="2147483959" r:id="rId2"/>
    <p:sldLayoutId id="2147483960" r:id="rId3"/>
    <p:sldLayoutId id="2147483961" r:id="rId4"/>
    <p:sldLayoutId id="2147483962" r:id="rId5"/>
    <p:sldLayoutId id="2147483963" r:id="rId6"/>
    <p:sldLayoutId id="2147483964" r:id="rId7"/>
    <p:sldLayoutId id="2147483965" r:id="rId8"/>
    <p:sldLayoutId id="2147484105" r:id="rId9"/>
    <p:sldLayoutId id="2147484204" r:id="rId10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9E29F1E6-ED0B-46BA-8E34-71ED3EB59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 dirty="0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7438496F-B824-41C1-AA93-D9881432A5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 dirty="0"/>
              <a:t>Po kliknutí můžete upravovat styly textu v předloze.</a:t>
            </a:r>
          </a:p>
          <a:p>
            <a:pPr lvl="1"/>
            <a:r>
              <a:rPr lang="cs-CZ" dirty="0"/>
              <a:t>Druhá úroveň</a:t>
            </a:r>
          </a:p>
          <a:p>
            <a:pPr lvl="2"/>
            <a:r>
              <a:rPr lang="cs-CZ" dirty="0"/>
              <a:t>Třetí úroveň</a:t>
            </a:r>
          </a:p>
          <a:p>
            <a:pPr lvl="3"/>
            <a:r>
              <a:rPr lang="cs-CZ" dirty="0"/>
              <a:t>Čtvrtá úroveň</a:t>
            </a:r>
          </a:p>
          <a:p>
            <a:pPr lvl="4"/>
            <a:r>
              <a:rPr lang="cs-CZ" dirty="0"/>
              <a:t>Pátá úroveň</a:t>
            </a:r>
          </a:p>
        </p:txBody>
      </p:sp>
    </p:spTree>
    <p:extLst>
      <p:ext uri="{BB962C8B-B14F-4D97-AF65-F5344CB8AC3E}">
        <p14:creationId xmlns:p14="http://schemas.microsoft.com/office/powerpoint/2010/main" val="3882908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2" r:id="rId1"/>
    <p:sldLayoutId id="2147484003" r:id="rId2"/>
    <p:sldLayoutId id="2147484004" r:id="rId3"/>
    <p:sldLayoutId id="2147484005" r:id="rId4"/>
    <p:sldLayoutId id="2147484006" r:id="rId5"/>
    <p:sldLayoutId id="2147484007" r:id="rId6"/>
    <p:sldLayoutId id="2147484008" r:id="rId7"/>
    <p:sldLayoutId id="2147484009" r:id="rId8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délník 8">
            <a:extLst>
              <a:ext uri="{FF2B5EF4-FFF2-40B4-BE49-F238E27FC236}">
                <a16:creationId xmlns:a16="http://schemas.microsoft.com/office/drawing/2014/main" id="{BE882FD9-D878-4FCD-9C72-C60BD3C7D753}"/>
              </a:ext>
            </a:extLst>
          </p:cNvPr>
          <p:cNvSpPr/>
          <p:nvPr userDrawn="1"/>
        </p:nvSpPr>
        <p:spPr>
          <a:xfrm>
            <a:off x="1" y="1"/>
            <a:ext cx="12192000" cy="681036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sz="2400" dirty="0">
              <a:solidFill>
                <a:schemeClr val="bg1"/>
              </a:solidFill>
              <a:latin typeface="Arial (Základní text)"/>
            </a:endParaRP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7438496F-B824-41C1-AA93-D9881432A5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 dirty="0"/>
              <a:t>Po kliknutí můžete upravovat styly textu v předloze.</a:t>
            </a:r>
          </a:p>
          <a:p>
            <a:pPr lvl="1"/>
            <a:r>
              <a:rPr lang="cs-CZ" dirty="0"/>
              <a:t>Druhá úroveň</a:t>
            </a:r>
          </a:p>
          <a:p>
            <a:pPr lvl="2"/>
            <a:r>
              <a:rPr lang="cs-CZ" dirty="0"/>
              <a:t>Třetí úroveň</a:t>
            </a:r>
          </a:p>
          <a:p>
            <a:pPr lvl="3"/>
            <a:r>
              <a:rPr lang="cs-CZ" dirty="0"/>
              <a:t>Čtvrtá úroveň</a:t>
            </a:r>
          </a:p>
          <a:p>
            <a:pPr lvl="4"/>
            <a:r>
              <a:rPr lang="cs-CZ" dirty="0"/>
              <a:t>Pátá úroveň</a:t>
            </a:r>
          </a:p>
        </p:txBody>
      </p:sp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9E29F1E6-ED0B-46BA-8E34-71ED3EB59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86" y="1"/>
            <a:ext cx="8808993" cy="6810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 dirty="0"/>
              <a:t>Kliknutím lze upravit styl.</a:t>
            </a:r>
          </a:p>
        </p:txBody>
      </p:sp>
      <p:grpSp>
        <p:nvGrpSpPr>
          <p:cNvPr id="10" name="Skupina 9">
            <a:extLst>
              <a:ext uri="{FF2B5EF4-FFF2-40B4-BE49-F238E27FC236}">
                <a16:creationId xmlns:a16="http://schemas.microsoft.com/office/drawing/2014/main" id="{1446B490-50F8-4EEA-84BF-ED4B3F9022BD}"/>
              </a:ext>
            </a:extLst>
          </p:cNvPr>
          <p:cNvGrpSpPr/>
          <p:nvPr userDrawn="1"/>
        </p:nvGrpSpPr>
        <p:grpSpPr>
          <a:xfrm>
            <a:off x="6287878" y="115007"/>
            <a:ext cx="5742276" cy="451023"/>
            <a:chOff x="6353729" y="329946"/>
            <a:chExt cx="5742276" cy="451023"/>
          </a:xfrm>
        </p:grpSpPr>
        <p:grpSp>
          <p:nvGrpSpPr>
            <p:cNvPr id="15" name="Skupina 14">
              <a:extLst>
                <a:ext uri="{FF2B5EF4-FFF2-40B4-BE49-F238E27FC236}">
                  <a16:creationId xmlns:a16="http://schemas.microsoft.com/office/drawing/2014/main" id="{DD56039D-6C4E-4F36-A9AD-1A5DE0652535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17" name="Grafický objekt 16">
                <a:extLst>
                  <a:ext uri="{FF2B5EF4-FFF2-40B4-BE49-F238E27FC236}">
                    <a16:creationId xmlns:a16="http://schemas.microsoft.com/office/drawing/2014/main" id="{2D076463-9103-4D9E-86F8-FD67243D0BBC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12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=""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18" name="Grafický objekt 17">
                <a:extLst>
                  <a:ext uri="{FF2B5EF4-FFF2-40B4-BE49-F238E27FC236}">
                    <a16:creationId xmlns:a16="http://schemas.microsoft.com/office/drawing/2014/main" id="{15975688-7C12-499C-A870-E04744A86CDF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14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=""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16" name="Obrázek 15" descr="Obsah obrázku kreslení&#10;&#10;Popis byl vytvořen automaticky">
              <a:extLst>
                <a:ext uri="{FF2B5EF4-FFF2-40B4-BE49-F238E27FC236}">
                  <a16:creationId xmlns:a16="http://schemas.microsoft.com/office/drawing/2014/main" id="{70D84849-79F4-4C81-AEB0-8C902D8C7BC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366657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  <p:sldLayoutId id="2147484036" r:id="rId7"/>
    <p:sldLayoutId id="2147484037" r:id="rId8"/>
    <p:sldLayoutId id="2147484038" r:id="rId9"/>
    <p:sldLayoutId id="2147484039" r:id="rId10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bg1"/>
          </a:solidFill>
          <a:latin typeface="Calibri" panose="020F0502020204030204" pitchFamily="34" charset="0"/>
          <a:ea typeface="+mj-ea"/>
          <a:cs typeface="Calibri" panose="020F050202020403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353DFE7B-4561-47A9-8B18-5A599FE17E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8E84B56D-92A6-4C81-A0C7-4160EA25AD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DF32F0E8-9697-4AE9-A3CF-2D810FF7FDC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0474E9-89D6-488A-9D1A-91917C163630}" type="datetimeFigureOut">
              <a:rPr lang="cs-CZ" smtClean="0"/>
              <a:t>13.04.2021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253933FD-AF24-4CBA-9095-EAB36D5217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198E84B4-7AA1-44E5-ACBE-5F1359A27F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E71638-35F1-4D06-A62D-1A9F0580CCC1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6326136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32" r:id="rId1"/>
    <p:sldLayoutId id="2147484133" r:id="rId2"/>
    <p:sldLayoutId id="2147484134" r:id="rId3"/>
    <p:sldLayoutId id="2147484135" r:id="rId4"/>
    <p:sldLayoutId id="2147484136" r:id="rId5"/>
    <p:sldLayoutId id="2147484137" r:id="rId6"/>
    <p:sldLayoutId id="2147484138" r:id="rId7"/>
    <p:sldLayoutId id="2147484139" r:id="rId8"/>
    <p:sldLayoutId id="2147484140" r:id="rId9"/>
    <p:sldLayoutId id="2147484141" r:id="rId10"/>
    <p:sldLayoutId id="214748414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9E29F1E6-ED0B-46BA-8E34-71ED3EB59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 dirty="0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7438496F-B824-41C1-AA93-D9881432A5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 dirty="0"/>
              <a:t>Po kliknutí můžete upravovat styly textu v předloze.</a:t>
            </a:r>
          </a:p>
          <a:p>
            <a:pPr lvl="1"/>
            <a:r>
              <a:rPr lang="cs-CZ" dirty="0"/>
              <a:t>Druhá úroveň</a:t>
            </a:r>
          </a:p>
          <a:p>
            <a:pPr lvl="2"/>
            <a:r>
              <a:rPr lang="cs-CZ" dirty="0"/>
              <a:t>Třetí úroveň</a:t>
            </a:r>
          </a:p>
          <a:p>
            <a:pPr lvl="3"/>
            <a:r>
              <a:rPr lang="cs-CZ" dirty="0"/>
              <a:t>Čtvrtá úroveň</a:t>
            </a:r>
          </a:p>
          <a:p>
            <a:pPr lvl="4"/>
            <a:r>
              <a:rPr lang="cs-CZ" dirty="0"/>
              <a:t>Pátá úroveň</a:t>
            </a:r>
          </a:p>
        </p:txBody>
      </p:sp>
    </p:spTree>
    <p:extLst>
      <p:ext uri="{BB962C8B-B14F-4D97-AF65-F5344CB8AC3E}">
        <p14:creationId xmlns:p14="http://schemas.microsoft.com/office/powerpoint/2010/main" val="7754590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55" r:id="rId1"/>
    <p:sldLayoutId id="2147484156" r:id="rId2"/>
    <p:sldLayoutId id="2147484157" r:id="rId3"/>
    <p:sldLayoutId id="2147484158" r:id="rId4"/>
    <p:sldLayoutId id="2147484159" r:id="rId5"/>
    <p:sldLayoutId id="2147484160" r:id="rId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F6AD168-46D9-47A6-8163-7BDD6BF906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cs-C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90F9CE-EC72-4FE9-8F30-A60011AF06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E678BA-58F7-4E69-9BB6-3E2E879539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22C89D-822C-41A9-A691-08127673038F}" type="datetimeFigureOut">
              <a:rPr lang="cs-CZ" smtClean="0"/>
              <a:t>13.04.2021</a:t>
            </a:fld>
            <a:endParaRPr lang="cs-C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5E25D1-DEF3-4ACC-90E0-B59D773D24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cs-C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BC20C9-F806-4294-B8CE-BA39230714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54267B-DB77-42E2-97AB-E3012BA35095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0952702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62" r:id="rId1"/>
    <p:sldLayoutId id="2147484163" r:id="rId2"/>
    <p:sldLayoutId id="2147484164" r:id="rId3"/>
    <p:sldLayoutId id="2147484165" r:id="rId4"/>
    <p:sldLayoutId id="2147484166" r:id="rId5"/>
    <p:sldLayoutId id="2147484167" r:id="rId6"/>
    <p:sldLayoutId id="2147484168" r:id="rId7"/>
    <p:sldLayoutId id="2147484169" r:id="rId8"/>
    <p:sldLayoutId id="2147484170" r:id="rId9"/>
    <p:sldLayoutId id="2147484171" r:id="rId10"/>
    <p:sldLayoutId id="2147484172" r:id="rId11"/>
    <p:sldLayoutId id="21474841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3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3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48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.xml"/><Relationship Id="rId3" Type="http://schemas.openxmlformats.org/officeDocument/2006/relationships/tags" Target="../tags/tag4.xml"/><Relationship Id="rId7" Type="http://schemas.openxmlformats.org/officeDocument/2006/relationships/slideLayout" Target="../slideLayouts/slideLayout48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5" Type="http://schemas.openxmlformats.org/officeDocument/2006/relationships/tags" Target="../tags/tag6.xml"/><Relationship Id="rId10" Type="http://schemas.openxmlformats.org/officeDocument/2006/relationships/chart" Target="../charts/chart7.xml"/><Relationship Id="rId4" Type="http://schemas.openxmlformats.org/officeDocument/2006/relationships/tags" Target="../tags/tag5.xml"/><Relationship Id="rId9" Type="http://schemas.openxmlformats.org/officeDocument/2006/relationships/chart" Target="../charts/char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slideLayout" Target="../slideLayouts/slideLayout48.xml"/><Relationship Id="rId1" Type="http://schemas.openxmlformats.org/officeDocument/2006/relationships/tags" Target="../tags/tag8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tags" Target="../tags/tag16.xml"/><Relationship Id="rId13" Type="http://schemas.openxmlformats.org/officeDocument/2006/relationships/image" Target="../media/image34.gif"/><Relationship Id="rId3" Type="http://schemas.openxmlformats.org/officeDocument/2006/relationships/tags" Target="../tags/tag11.xml"/><Relationship Id="rId7" Type="http://schemas.openxmlformats.org/officeDocument/2006/relationships/tags" Target="../tags/tag15.xml"/><Relationship Id="rId12" Type="http://schemas.openxmlformats.org/officeDocument/2006/relationships/chart" Target="../charts/chart8.xml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6" Type="http://schemas.openxmlformats.org/officeDocument/2006/relationships/tags" Target="../tags/tag14.xml"/><Relationship Id="rId11" Type="http://schemas.openxmlformats.org/officeDocument/2006/relationships/notesSlide" Target="../notesSlides/notesSlide4.xml"/><Relationship Id="rId5" Type="http://schemas.openxmlformats.org/officeDocument/2006/relationships/tags" Target="../tags/tag13.xml"/><Relationship Id="rId10" Type="http://schemas.openxmlformats.org/officeDocument/2006/relationships/slideLayout" Target="../slideLayouts/slideLayout25.xml"/><Relationship Id="rId4" Type="http://schemas.openxmlformats.org/officeDocument/2006/relationships/tags" Target="../tags/tag12.xml"/><Relationship Id="rId9" Type="http://schemas.openxmlformats.org/officeDocument/2006/relationships/tags" Target="../tags/tag17.xml"/><Relationship Id="rId14" Type="http://schemas.openxmlformats.org/officeDocument/2006/relationships/image" Target="../media/image35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0.xml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5" Type="http://schemas.openxmlformats.org/officeDocument/2006/relationships/chart" Target="../charts/chart10.xml"/><Relationship Id="rId4" Type="http://schemas.openxmlformats.org/officeDocument/2006/relationships/notesSlide" Target="../notesSlides/notesSlide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0.xml"/><Relationship Id="rId2" Type="http://schemas.openxmlformats.org/officeDocument/2006/relationships/tags" Target="../tags/tag22.xml"/><Relationship Id="rId1" Type="http://schemas.openxmlformats.org/officeDocument/2006/relationships/tags" Target="../tags/tag21.xml"/><Relationship Id="rId5" Type="http://schemas.openxmlformats.org/officeDocument/2006/relationships/chart" Target="../charts/chart11.xml"/><Relationship Id="rId4" Type="http://schemas.openxmlformats.org/officeDocument/2006/relationships/notesSlide" Target="../notesSlides/notesSlide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4" Type="http://schemas.openxmlformats.org/officeDocument/2006/relationships/notesSlide" Target="../notesSlides/notesSlide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8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2.xml"/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tags" Target="../tags/tag27.xml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5" Type="http://schemas.openxmlformats.org/officeDocument/2006/relationships/chart" Target="../charts/chart13.xml"/><Relationship Id="rId4" Type="http://schemas.openxmlformats.org/officeDocument/2006/relationships/slideLayout" Target="../slideLayouts/slideLayout2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tags" Target="../tags/tag30.xml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5" Type="http://schemas.openxmlformats.org/officeDocument/2006/relationships/chart" Target="../charts/chart14.xml"/><Relationship Id="rId4" Type="http://schemas.openxmlformats.org/officeDocument/2006/relationships/slideLayout" Target="../slideLayouts/slideLayout2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tags" Target="../tags/tag38.xml"/><Relationship Id="rId3" Type="http://schemas.openxmlformats.org/officeDocument/2006/relationships/tags" Target="../tags/tag33.xml"/><Relationship Id="rId7" Type="http://schemas.openxmlformats.org/officeDocument/2006/relationships/tags" Target="../tags/tag37.xml"/><Relationship Id="rId12" Type="http://schemas.openxmlformats.org/officeDocument/2006/relationships/chart" Target="../charts/chart15.xml"/><Relationship Id="rId2" Type="http://schemas.openxmlformats.org/officeDocument/2006/relationships/tags" Target="../tags/tag32.xml"/><Relationship Id="rId1" Type="http://schemas.openxmlformats.org/officeDocument/2006/relationships/tags" Target="../tags/tag31.xml"/><Relationship Id="rId6" Type="http://schemas.openxmlformats.org/officeDocument/2006/relationships/tags" Target="../tags/tag36.xml"/><Relationship Id="rId11" Type="http://schemas.openxmlformats.org/officeDocument/2006/relationships/slideLayout" Target="../slideLayouts/slideLayout77.xml"/><Relationship Id="rId5" Type="http://schemas.openxmlformats.org/officeDocument/2006/relationships/tags" Target="../tags/tag35.xml"/><Relationship Id="rId10" Type="http://schemas.openxmlformats.org/officeDocument/2006/relationships/tags" Target="../tags/tag40.xml"/><Relationship Id="rId4" Type="http://schemas.openxmlformats.org/officeDocument/2006/relationships/tags" Target="../tags/tag34.xml"/><Relationship Id="rId9" Type="http://schemas.openxmlformats.org/officeDocument/2006/relationships/tags" Target="../tags/tag39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tags" Target="../tags/tag48.xml"/><Relationship Id="rId13" Type="http://schemas.openxmlformats.org/officeDocument/2006/relationships/slideLayout" Target="../slideLayouts/slideLayout82.xml"/><Relationship Id="rId3" Type="http://schemas.openxmlformats.org/officeDocument/2006/relationships/tags" Target="../tags/tag43.xml"/><Relationship Id="rId7" Type="http://schemas.openxmlformats.org/officeDocument/2006/relationships/tags" Target="../tags/tag47.xml"/><Relationship Id="rId12" Type="http://schemas.openxmlformats.org/officeDocument/2006/relationships/tags" Target="../tags/tag52.xml"/><Relationship Id="rId2" Type="http://schemas.openxmlformats.org/officeDocument/2006/relationships/tags" Target="../tags/tag42.xml"/><Relationship Id="rId1" Type="http://schemas.openxmlformats.org/officeDocument/2006/relationships/tags" Target="../tags/tag41.xml"/><Relationship Id="rId6" Type="http://schemas.openxmlformats.org/officeDocument/2006/relationships/tags" Target="../tags/tag46.xml"/><Relationship Id="rId11" Type="http://schemas.openxmlformats.org/officeDocument/2006/relationships/tags" Target="../tags/tag51.xml"/><Relationship Id="rId5" Type="http://schemas.openxmlformats.org/officeDocument/2006/relationships/tags" Target="../tags/tag45.xml"/><Relationship Id="rId10" Type="http://schemas.openxmlformats.org/officeDocument/2006/relationships/tags" Target="../tags/tag50.xml"/><Relationship Id="rId4" Type="http://schemas.openxmlformats.org/officeDocument/2006/relationships/tags" Target="../tags/tag44.xml"/><Relationship Id="rId9" Type="http://schemas.openxmlformats.org/officeDocument/2006/relationships/tags" Target="../tags/tag49.xml"/><Relationship Id="rId14" Type="http://schemas.openxmlformats.org/officeDocument/2006/relationships/chart" Target="../charts/chart1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tags" Target="../tags/tag55.xml"/><Relationship Id="rId2" Type="http://schemas.openxmlformats.org/officeDocument/2006/relationships/tags" Target="../tags/tag54.xml"/><Relationship Id="rId1" Type="http://schemas.openxmlformats.org/officeDocument/2006/relationships/tags" Target="../tags/tag53.xml"/><Relationship Id="rId6" Type="http://schemas.openxmlformats.org/officeDocument/2006/relationships/chart" Target="../charts/chart17.xml"/><Relationship Id="rId5" Type="http://schemas.openxmlformats.org/officeDocument/2006/relationships/slideLayout" Target="../slideLayouts/slideLayout5.xml"/><Relationship Id="rId4" Type="http://schemas.openxmlformats.org/officeDocument/2006/relationships/tags" Target="../tags/tag5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tags" Target="../tags/tag64.xml"/><Relationship Id="rId13" Type="http://schemas.openxmlformats.org/officeDocument/2006/relationships/tags" Target="../tags/tag69.xml"/><Relationship Id="rId3" Type="http://schemas.openxmlformats.org/officeDocument/2006/relationships/tags" Target="../tags/tag59.xml"/><Relationship Id="rId7" Type="http://schemas.openxmlformats.org/officeDocument/2006/relationships/tags" Target="../tags/tag63.xml"/><Relationship Id="rId12" Type="http://schemas.openxmlformats.org/officeDocument/2006/relationships/tags" Target="../tags/tag68.xml"/><Relationship Id="rId17" Type="http://schemas.openxmlformats.org/officeDocument/2006/relationships/notesSlide" Target="../notesSlides/notesSlide9.xml"/><Relationship Id="rId2" Type="http://schemas.openxmlformats.org/officeDocument/2006/relationships/tags" Target="../tags/tag58.xml"/><Relationship Id="rId16" Type="http://schemas.openxmlformats.org/officeDocument/2006/relationships/slideLayout" Target="../slideLayouts/slideLayout82.xml"/><Relationship Id="rId1" Type="http://schemas.openxmlformats.org/officeDocument/2006/relationships/tags" Target="../tags/tag57.xml"/><Relationship Id="rId6" Type="http://schemas.openxmlformats.org/officeDocument/2006/relationships/tags" Target="../tags/tag62.xml"/><Relationship Id="rId11" Type="http://schemas.openxmlformats.org/officeDocument/2006/relationships/tags" Target="../tags/tag67.xml"/><Relationship Id="rId5" Type="http://schemas.openxmlformats.org/officeDocument/2006/relationships/tags" Target="../tags/tag61.xml"/><Relationship Id="rId15" Type="http://schemas.openxmlformats.org/officeDocument/2006/relationships/tags" Target="../tags/tag71.xml"/><Relationship Id="rId10" Type="http://schemas.openxmlformats.org/officeDocument/2006/relationships/tags" Target="../tags/tag66.xml"/><Relationship Id="rId4" Type="http://schemas.openxmlformats.org/officeDocument/2006/relationships/tags" Target="../tags/tag60.xml"/><Relationship Id="rId9" Type="http://schemas.openxmlformats.org/officeDocument/2006/relationships/tags" Target="../tags/tag65.xml"/><Relationship Id="rId14" Type="http://schemas.openxmlformats.org/officeDocument/2006/relationships/tags" Target="../tags/tag70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8.xml"/><Relationship Id="rId1" Type="http://schemas.openxmlformats.org/officeDocument/2006/relationships/slideLayout" Target="../slideLayouts/slideLayout6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9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5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5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0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1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4.xml"/><Relationship Id="rId4" Type="http://schemas.openxmlformats.org/officeDocument/2006/relationships/chart" Target="../charts/chart2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E083D3C-33A4-427C-8968-4D544558584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cs-CZ" b="1" dirty="0"/>
              <a:t>Datová a informační základna </a:t>
            </a:r>
            <a:br>
              <a:rPr lang="cs-CZ" b="1" dirty="0"/>
            </a:br>
            <a:r>
              <a:rPr lang="cs-CZ" b="1" dirty="0"/>
              <a:t>pro management pandemie COVID-19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3DC956FD-6669-4C82-B852-E3CE5A476C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3346" y="3693109"/>
            <a:ext cx="11905307" cy="2317166"/>
          </a:xfrm>
        </p:spPr>
        <p:txBody>
          <a:bodyPr>
            <a:normAutofit/>
          </a:bodyPr>
          <a:lstStyle/>
          <a:p>
            <a:r>
              <a:rPr lang="cs-CZ" sz="4800" b="1" dirty="0"/>
              <a:t>Stav epidemie k </a:t>
            </a:r>
            <a:r>
              <a:rPr lang="cs-CZ" sz="4800" b="1" dirty="0" smtClean="0"/>
              <a:t>13. </a:t>
            </a:r>
            <a:r>
              <a:rPr lang="cs-CZ" sz="4800" b="1" dirty="0"/>
              <a:t>4. 2021</a:t>
            </a:r>
          </a:p>
          <a:p>
            <a:r>
              <a:rPr lang="cs-CZ" sz="4800" b="1" dirty="0"/>
              <a:t>– stručný přehled aktuálních dat</a:t>
            </a:r>
            <a:endParaRPr lang="cs-CZ" sz="4600" i="1" dirty="0"/>
          </a:p>
        </p:txBody>
      </p:sp>
    </p:spTree>
    <p:extLst>
      <p:ext uri="{BB962C8B-B14F-4D97-AF65-F5344CB8AC3E}">
        <p14:creationId xmlns:p14="http://schemas.microsoft.com/office/powerpoint/2010/main" val="4593865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ovéPole 6"/>
          <p:cNvSpPr txBox="1"/>
          <p:nvPr/>
        </p:nvSpPr>
        <p:spPr>
          <a:xfrm>
            <a:off x="277585" y="2771954"/>
            <a:ext cx="1156149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Avšak </a:t>
            </a:r>
            <a:r>
              <a:rPr kumimoji="0" lang="cs-CZ" sz="32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 důsledku nově přijatých opatření a vlivem důslednějšího dodržování všech opatření byl růst epidemie na Moravě a Slezsku významně slabší </a:t>
            </a:r>
            <a:r>
              <a:rPr kumimoji="0" lang="cs-CZ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(až o 40%) než </a:t>
            </a:r>
            <a:r>
              <a:rPr kumimoji="0" lang="cs-CZ" sz="32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 nejvíce zasažených částech Čech. </a:t>
            </a:r>
          </a:p>
        </p:txBody>
      </p:sp>
      <p:sp>
        <p:nvSpPr>
          <p:cNvPr id="6" name="Podnadpis 2">
            <a:extLst>
              <a:ext uri="{FF2B5EF4-FFF2-40B4-BE49-F238E27FC236}">
                <a16:creationId xmlns:a16="http://schemas.microsoft.com/office/drawing/2014/main" id="{3DC956FD-6669-4C82-B852-E3CE5A476C50}"/>
              </a:ext>
            </a:extLst>
          </p:cNvPr>
          <p:cNvSpPr txBox="1">
            <a:spLocks/>
          </p:cNvSpPr>
          <p:nvPr/>
        </p:nvSpPr>
        <p:spPr>
          <a:xfrm>
            <a:off x="142875" y="147236"/>
            <a:ext cx="11963400" cy="18755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cs-CZ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Rychlejší šíření epidemie zasáhlo jednotlivé regiony </a:t>
            </a:r>
            <a:r>
              <a:rPr kumimoji="0" lang="cs-CZ" sz="3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postupně. </a:t>
            </a:r>
            <a:endParaRPr kumimoji="0" lang="cs-CZ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cs-CZ" sz="3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Nejdříve a </a:t>
            </a:r>
            <a:r>
              <a:rPr kumimoji="0" lang="cs-CZ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nejvíce byl zasažen západ a sever </a:t>
            </a:r>
            <a:r>
              <a:rPr kumimoji="0" lang="cs-CZ" sz="3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Čech, šíření 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cs-CZ" sz="3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dále postupovalo na východ. </a:t>
            </a:r>
            <a:endParaRPr kumimoji="0" lang="cs-CZ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Šipka dolů 4"/>
          <p:cNvSpPr/>
          <p:nvPr/>
        </p:nvSpPr>
        <p:spPr>
          <a:xfrm>
            <a:off x="5199349" y="2113115"/>
            <a:ext cx="1551709" cy="39299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Šipka dolů 7"/>
          <p:cNvSpPr/>
          <p:nvPr/>
        </p:nvSpPr>
        <p:spPr>
          <a:xfrm>
            <a:off x="5199349" y="4746910"/>
            <a:ext cx="1551709" cy="39299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ovéPole 1"/>
          <p:cNvSpPr txBox="1"/>
          <p:nvPr/>
        </p:nvSpPr>
        <p:spPr>
          <a:xfrm>
            <a:off x="108877" y="3233618"/>
            <a:ext cx="3374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3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!</a:t>
            </a:r>
            <a:endParaRPr kumimoji="0" lang="cs-CZ" sz="36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</p:txBody>
      </p:sp>
      <p:sp>
        <p:nvSpPr>
          <p:cNvPr id="9" name="TextovéPole 8"/>
          <p:cNvSpPr txBox="1"/>
          <p:nvPr/>
        </p:nvSpPr>
        <p:spPr>
          <a:xfrm>
            <a:off x="11675768" y="3233617"/>
            <a:ext cx="3374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3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!</a:t>
            </a:r>
            <a:endParaRPr kumimoji="0" lang="cs-CZ" sz="36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</p:txBody>
      </p:sp>
      <p:sp>
        <p:nvSpPr>
          <p:cNvPr id="10" name="TextovéPole 9"/>
          <p:cNvSpPr txBox="1"/>
          <p:nvPr/>
        </p:nvSpPr>
        <p:spPr>
          <a:xfrm>
            <a:off x="194458" y="5324633"/>
            <a:ext cx="1156149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Nejnovější data potvrzují klesající trend i v období po Velikonocích.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Rozdíly mezi regiony se postupně snižují.</a:t>
            </a:r>
            <a:endParaRPr kumimoji="0" lang="cs-CZ" sz="32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76259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Nadpis 2">
            <a:extLst>
              <a:ext uri="{FF2B5EF4-FFF2-40B4-BE49-F238E27FC236}">
                <a16:creationId xmlns:a16="http://schemas.microsoft.com/office/drawing/2014/main" id="{BDABC326-A3D3-4D80-808C-B82C6655C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211" y="0"/>
            <a:ext cx="10125069" cy="576000"/>
          </a:xfrm>
        </p:spPr>
        <p:txBody>
          <a:bodyPr/>
          <a:lstStyle/>
          <a:p>
            <a:r>
              <a:rPr lang="cs-CZ" dirty="0"/>
              <a:t>14 denní počet nových případů (na 100 000 obyv.)</a:t>
            </a:r>
            <a:r>
              <a:rPr lang="en-US" dirty="0"/>
              <a:t> v ORP</a:t>
            </a:r>
            <a:r>
              <a:rPr lang="cs-CZ" dirty="0"/>
              <a:t> – časový vývoj</a:t>
            </a:r>
            <a:endParaRPr lang="cs-CZ" dirty="0">
              <a:latin typeface="+mj-lt"/>
            </a:endParaRPr>
          </a:p>
        </p:txBody>
      </p:sp>
      <p:pic>
        <p:nvPicPr>
          <p:cNvPr id="2" name="Obrázek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327" y="766618"/>
            <a:ext cx="12094673" cy="5919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2447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Nadpis 2">
            <a:extLst>
              <a:ext uri="{FF2B5EF4-FFF2-40B4-BE49-F238E27FC236}">
                <a16:creationId xmlns:a16="http://schemas.microsoft.com/office/drawing/2014/main" id="{BDABC326-A3D3-4D80-808C-B82C6655C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211" y="0"/>
            <a:ext cx="10125069" cy="576000"/>
          </a:xfrm>
        </p:spPr>
        <p:txBody>
          <a:bodyPr/>
          <a:lstStyle/>
          <a:p>
            <a:r>
              <a:rPr lang="cs-CZ" dirty="0"/>
              <a:t>14 denní počet nových případů (na 100 000 obyv.)</a:t>
            </a:r>
            <a:r>
              <a:rPr lang="en-US" dirty="0"/>
              <a:t> v ORP</a:t>
            </a:r>
            <a:endParaRPr lang="cs-CZ" dirty="0">
              <a:latin typeface="+mj-lt"/>
            </a:endParaRPr>
          </a:p>
        </p:txBody>
      </p:sp>
      <p:pic>
        <p:nvPicPr>
          <p:cNvPr id="4" name="Obráze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" y="707159"/>
            <a:ext cx="12184380" cy="590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8827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ovéPole 16">
            <a:extLst>
              <a:ext uri="{FF2B5EF4-FFF2-40B4-BE49-F238E27FC236}">
                <a16:creationId xmlns:a16="http://schemas.microsoft.com/office/drawing/2014/main" id="{2FFFCA2B-FFDE-427C-8A58-BA118823CA59}"/>
              </a:ext>
            </a:extLst>
          </p:cNvPr>
          <p:cNvSpPr txBox="1"/>
          <p:nvPr/>
        </p:nvSpPr>
        <p:spPr>
          <a:xfrm>
            <a:off x="1696840" y="1550430"/>
            <a:ext cx="2518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Aktuální hodnoty 1.3.</a:t>
            </a:r>
          </a:p>
        </p:txBody>
      </p:sp>
      <p:graphicFrame>
        <p:nvGraphicFramePr>
          <p:cNvPr id="18" name="Graf 17">
            <a:extLst>
              <a:ext uri="{FF2B5EF4-FFF2-40B4-BE49-F238E27FC236}">
                <a16:creationId xmlns:a16="http://schemas.microsoft.com/office/drawing/2014/main" id="{697DF336-95B2-40A5-B608-A8444018AD1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94707496"/>
              </p:ext>
            </p:extLst>
          </p:nvPr>
        </p:nvGraphicFramePr>
        <p:xfrm>
          <a:off x="1308735" y="1919763"/>
          <a:ext cx="3115809" cy="428110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9" name="Tabulka 11">
            <a:extLst>
              <a:ext uri="{FF2B5EF4-FFF2-40B4-BE49-F238E27FC236}">
                <a16:creationId xmlns:a16="http://schemas.microsoft.com/office/drawing/2014/main" id="{AEC007C7-4304-4C55-AE44-15AD7BCBC3D9}"/>
              </a:ext>
            </a:extLst>
          </p:cNvPr>
          <p:cNvGraphicFramePr>
            <a:graphicFrameLocks noGrp="1"/>
          </p:cNvGraphicFramePr>
          <p:nvPr/>
        </p:nvGraphicFramePr>
        <p:xfrm>
          <a:off x="44904" y="2224001"/>
          <a:ext cx="1337301" cy="38326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7301">
                  <a:extLst>
                    <a:ext uri="{9D8B030D-6E8A-4147-A177-3AD203B41FA5}">
                      <a16:colId xmlns:a16="http://schemas.microsoft.com/office/drawing/2014/main" val="3064028884"/>
                    </a:ext>
                  </a:extLst>
                </a:gridCol>
              </a:tblGrid>
              <a:tr h="273762">
                <a:tc>
                  <a:txBody>
                    <a:bodyPr/>
                    <a:lstStyle/>
                    <a:p>
                      <a:pPr algn="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Karlovarský kraj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7196304"/>
                  </a:ext>
                </a:extLst>
              </a:tr>
              <a:tr h="273762">
                <a:tc>
                  <a:txBody>
                    <a:bodyPr/>
                    <a:lstStyle/>
                    <a:p>
                      <a:pPr algn="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Plzeňský kraj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3296800"/>
                  </a:ext>
                </a:extLst>
              </a:tr>
              <a:tr h="273762">
                <a:tc>
                  <a:txBody>
                    <a:bodyPr/>
                    <a:lstStyle/>
                    <a:p>
                      <a:pPr algn="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Královéhradecký kraj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757184"/>
                  </a:ext>
                </a:extLst>
              </a:tr>
              <a:tr h="273762">
                <a:tc>
                  <a:txBody>
                    <a:bodyPr/>
                    <a:lstStyle/>
                    <a:p>
                      <a:pPr algn="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Liberecký kraj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9472187"/>
                  </a:ext>
                </a:extLst>
              </a:tr>
              <a:tr h="273762">
                <a:tc>
                  <a:txBody>
                    <a:bodyPr/>
                    <a:lstStyle/>
                    <a:p>
                      <a:pPr algn="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Pardubický kraj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1334753"/>
                  </a:ext>
                </a:extLst>
              </a:tr>
              <a:tr h="273762">
                <a:tc>
                  <a:txBody>
                    <a:bodyPr/>
                    <a:lstStyle/>
                    <a:p>
                      <a:pPr algn="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Středočeský kraj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0509075"/>
                  </a:ext>
                </a:extLst>
              </a:tr>
              <a:tr h="273762">
                <a:tc>
                  <a:txBody>
                    <a:bodyPr/>
                    <a:lstStyle/>
                    <a:p>
                      <a:pPr algn="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Ústecký kraj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0645540"/>
                  </a:ext>
                </a:extLst>
              </a:tr>
              <a:tr h="273762">
                <a:tc>
                  <a:txBody>
                    <a:bodyPr/>
                    <a:lstStyle/>
                    <a:p>
                      <a:pPr algn="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Hlavní město Praha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8629804"/>
                  </a:ext>
                </a:extLst>
              </a:tr>
              <a:tr h="273762">
                <a:tc>
                  <a:txBody>
                    <a:bodyPr/>
                    <a:lstStyle/>
                    <a:p>
                      <a:pPr algn="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Jihočeský kraj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3809498"/>
                  </a:ext>
                </a:extLst>
              </a:tr>
              <a:tr h="273762">
                <a:tc>
                  <a:txBody>
                    <a:bodyPr/>
                    <a:lstStyle/>
                    <a:p>
                      <a:pPr algn="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Jihomoravský kraj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7122295"/>
                  </a:ext>
                </a:extLst>
              </a:tr>
              <a:tr h="273762">
                <a:tc>
                  <a:txBody>
                    <a:bodyPr/>
                    <a:lstStyle/>
                    <a:p>
                      <a:pPr algn="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Olomoucký kraj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06676"/>
                  </a:ext>
                </a:extLst>
              </a:tr>
              <a:tr h="273762">
                <a:tc>
                  <a:txBody>
                    <a:bodyPr/>
                    <a:lstStyle/>
                    <a:p>
                      <a:pPr algn="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Kraj Vysočina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1779126"/>
                  </a:ext>
                </a:extLst>
              </a:tr>
              <a:tr h="273762">
                <a:tc>
                  <a:txBody>
                    <a:bodyPr/>
                    <a:lstStyle/>
                    <a:p>
                      <a:pPr algn="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Moravskoslezský kraj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9730883"/>
                  </a:ext>
                </a:extLst>
              </a:tr>
              <a:tr h="273762">
                <a:tc>
                  <a:txBody>
                    <a:bodyPr/>
                    <a:lstStyle/>
                    <a:p>
                      <a:pPr algn="r" fontAlgn="ctr"/>
                      <a:r>
                        <a:rPr lang="cs-CZ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Zlínský kraj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2585119"/>
                  </a:ext>
                </a:extLst>
              </a:tr>
            </a:tbl>
          </a:graphicData>
        </a:graphic>
      </p:graphicFrame>
      <p:sp>
        <p:nvSpPr>
          <p:cNvPr id="23" name="Nadpis 2">
            <a:extLst>
              <a:ext uri="{FF2B5EF4-FFF2-40B4-BE49-F238E27FC236}">
                <a16:creationId xmlns:a16="http://schemas.microsoft.com/office/drawing/2014/main" id="{A7B93101-0EBB-4871-8999-7D1ADFC76D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86" y="1"/>
            <a:ext cx="8808993" cy="681036"/>
          </a:xfrm>
        </p:spPr>
        <p:txBody>
          <a:bodyPr>
            <a:normAutofit/>
          </a:bodyPr>
          <a:lstStyle/>
          <a:p>
            <a:r>
              <a:rPr lang="cs-CZ" sz="2000" dirty="0">
                <a:latin typeface="+mn-lt"/>
              </a:rPr>
              <a:t>14denní incidence na 100 tisíc obyvatel</a:t>
            </a:r>
          </a:p>
        </p:txBody>
      </p:sp>
      <p:sp>
        <p:nvSpPr>
          <p:cNvPr id="15" name="TextovéPole 14">
            <a:extLst>
              <a:ext uri="{FF2B5EF4-FFF2-40B4-BE49-F238E27FC236}">
                <a16:creationId xmlns:a16="http://schemas.microsoft.com/office/drawing/2014/main" id="{44F86700-D5B2-4E85-A67A-58512B3C1A7E}"/>
              </a:ext>
            </a:extLst>
          </p:cNvPr>
          <p:cNvSpPr txBox="1"/>
          <p:nvPr/>
        </p:nvSpPr>
        <p:spPr>
          <a:xfrm>
            <a:off x="1696840" y="838734"/>
            <a:ext cx="81002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400" b="1" i="0" u="none" strike="noStrike" kern="1200" cap="none" spc="0" normalizeH="0" baseline="0" noProof="0" dirty="0">
                <a:ln>
                  <a:noFill/>
                </a:ln>
                <a:solidFill>
                  <a:srgbClr val="305983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Srovnání regionů: změna k datu 1. 3. 2021 a 29.3. 2021</a:t>
            </a:r>
          </a:p>
        </p:txBody>
      </p:sp>
      <p:sp>
        <p:nvSpPr>
          <p:cNvPr id="22" name="TextovéPole 21">
            <a:extLst>
              <a:ext uri="{FF2B5EF4-FFF2-40B4-BE49-F238E27FC236}">
                <a16:creationId xmlns:a16="http://schemas.microsoft.com/office/drawing/2014/main" id="{2FFFCA2B-FFDE-427C-8A58-BA118823CA59}"/>
              </a:ext>
            </a:extLst>
          </p:cNvPr>
          <p:cNvSpPr txBox="1"/>
          <p:nvPr/>
        </p:nvSpPr>
        <p:spPr>
          <a:xfrm>
            <a:off x="9244966" y="1550430"/>
            <a:ext cx="2646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Aktuální hodnoty 29.3.</a:t>
            </a:r>
          </a:p>
        </p:txBody>
      </p:sp>
      <p:graphicFrame>
        <p:nvGraphicFramePr>
          <p:cNvPr id="24" name="Graf 23">
            <a:extLst>
              <a:ext uri="{FF2B5EF4-FFF2-40B4-BE49-F238E27FC236}">
                <a16:creationId xmlns:a16="http://schemas.microsoft.com/office/drawing/2014/main" id="{697DF336-95B2-40A5-B608-A8444018AD1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92050873"/>
              </p:ext>
            </p:extLst>
          </p:nvPr>
        </p:nvGraphicFramePr>
        <p:xfrm>
          <a:off x="8856861" y="1919763"/>
          <a:ext cx="3115809" cy="428110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5" name="Tabulka 11">
            <a:extLst>
              <a:ext uri="{FF2B5EF4-FFF2-40B4-BE49-F238E27FC236}">
                <a16:creationId xmlns:a16="http://schemas.microsoft.com/office/drawing/2014/main" id="{AEC007C7-4304-4C55-AE44-15AD7BCBC3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1364960"/>
              </p:ext>
            </p:extLst>
          </p:nvPr>
        </p:nvGraphicFramePr>
        <p:xfrm>
          <a:off x="7593030" y="2224001"/>
          <a:ext cx="1337301" cy="38326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7301">
                  <a:extLst>
                    <a:ext uri="{9D8B030D-6E8A-4147-A177-3AD203B41FA5}">
                      <a16:colId xmlns:a16="http://schemas.microsoft.com/office/drawing/2014/main" val="3064028884"/>
                    </a:ext>
                  </a:extLst>
                </a:gridCol>
              </a:tblGrid>
              <a:tr h="273762">
                <a:tc>
                  <a:txBody>
                    <a:bodyPr/>
                    <a:lstStyle/>
                    <a:p>
                      <a:pPr algn="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Jihočeský kraj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7196304"/>
                  </a:ext>
                </a:extLst>
              </a:tr>
              <a:tr h="273762">
                <a:tc>
                  <a:txBody>
                    <a:bodyPr/>
                    <a:lstStyle/>
                    <a:p>
                      <a:pPr algn="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Ústecký kraj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3296800"/>
                  </a:ext>
                </a:extLst>
              </a:tr>
              <a:tr h="273762">
                <a:tc>
                  <a:txBody>
                    <a:bodyPr/>
                    <a:lstStyle/>
                    <a:p>
                      <a:pPr algn="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Liberecký kraj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757184"/>
                  </a:ext>
                </a:extLst>
              </a:tr>
              <a:tr h="273762">
                <a:tc>
                  <a:txBody>
                    <a:bodyPr/>
                    <a:lstStyle/>
                    <a:p>
                      <a:pPr algn="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Pardubický kraj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9472187"/>
                  </a:ext>
                </a:extLst>
              </a:tr>
              <a:tr h="273762">
                <a:tc>
                  <a:txBody>
                    <a:bodyPr/>
                    <a:lstStyle/>
                    <a:p>
                      <a:pPr algn="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Středočeský kraj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1334753"/>
                  </a:ext>
                </a:extLst>
              </a:tr>
              <a:tr h="273762">
                <a:tc>
                  <a:txBody>
                    <a:bodyPr/>
                    <a:lstStyle/>
                    <a:p>
                      <a:pPr algn="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Kraj Vysočina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0509075"/>
                  </a:ext>
                </a:extLst>
              </a:tr>
              <a:tr h="273762">
                <a:tc>
                  <a:txBody>
                    <a:bodyPr/>
                    <a:lstStyle/>
                    <a:p>
                      <a:pPr algn="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Plzeňský kraj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0645540"/>
                  </a:ext>
                </a:extLst>
              </a:tr>
              <a:tr h="273762">
                <a:tc>
                  <a:txBody>
                    <a:bodyPr/>
                    <a:lstStyle/>
                    <a:p>
                      <a:pPr algn="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Olomoucký kraj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8629804"/>
                  </a:ext>
                </a:extLst>
              </a:tr>
              <a:tr h="273762">
                <a:tc>
                  <a:txBody>
                    <a:bodyPr/>
                    <a:lstStyle/>
                    <a:p>
                      <a:pPr algn="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Jihomoravský kraj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3809498"/>
                  </a:ext>
                </a:extLst>
              </a:tr>
              <a:tr h="273762">
                <a:tc>
                  <a:txBody>
                    <a:bodyPr/>
                    <a:lstStyle/>
                    <a:p>
                      <a:pPr algn="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Moravskoslezský kraj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7122295"/>
                  </a:ext>
                </a:extLst>
              </a:tr>
              <a:tr h="273762">
                <a:tc>
                  <a:txBody>
                    <a:bodyPr/>
                    <a:lstStyle/>
                    <a:p>
                      <a:pPr algn="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Hlavní město Praha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06676"/>
                  </a:ext>
                </a:extLst>
              </a:tr>
              <a:tr h="273762">
                <a:tc>
                  <a:txBody>
                    <a:bodyPr/>
                    <a:lstStyle/>
                    <a:p>
                      <a:pPr algn="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Zlínský kraj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1779126"/>
                  </a:ext>
                </a:extLst>
              </a:tr>
              <a:tr h="273762">
                <a:tc>
                  <a:txBody>
                    <a:bodyPr/>
                    <a:lstStyle/>
                    <a:p>
                      <a:pPr algn="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Královéhradecký kraj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9730883"/>
                  </a:ext>
                </a:extLst>
              </a:tr>
              <a:tr h="273762">
                <a:tc>
                  <a:txBody>
                    <a:bodyPr/>
                    <a:lstStyle/>
                    <a:p>
                      <a:pPr algn="r" fontAlgn="ctr"/>
                      <a:r>
                        <a:rPr lang="cs-CZ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Karlovarský kraj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2585119"/>
                  </a:ext>
                </a:extLst>
              </a:tr>
            </a:tbl>
          </a:graphicData>
        </a:graphic>
      </p:graphicFrame>
      <p:sp>
        <p:nvSpPr>
          <p:cNvPr id="10" name="Šipka doprava 9"/>
          <p:cNvSpPr/>
          <p:nvPr/>
        </p:nvSpPr>
        <p:spPr>
          <a:xfrm>
            <a:off x="4634521" y="2822687"/>
            <a:ext cx="2487456" cy="2944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1" name="TextovéPole 10"/>
          <p:cNvSpPr txBox="1"/>
          <p:nvPr/>
        </p:nvSpPr>
        <p:spPr>
          <a:xfrm>
            <a:off x="4105141" y="3318831"/>
            <a:ext cx="35462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2400" b="1" i="1" dirty="0" smtClean="0"/>
              <a:t>V průběhu března došlo k významnému poklesu zátěže</a:t>
            </a:r>
            <a:endParaRPr lang="cs-CZ" sz="2400" b="1" i="1" dirty="0"/>
          </a:p>
        </p:txBody>
      </p:sp>
    </p:spTree>
    <p:extLst>
      <p:ext uri="{BB962C8B-B14F-4D97-AF65-F5344CB8AC3E}">
        <p14:creationId xmlns:p14="http://schemas.microsoft.com/office/powerpoint/2010/main" val="12571992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Graf 12">
            <a:extLst>
              <a:ext uri="{FF2B5EF4-FFF2-40B4-BE49-F238E27FC236}">
                <a16:creationId xmlns:a16="http://schemas.microsoft.com/office/drawing/2014/main" id="{D7A3B84F-6639-4915-AC44-63B8C670155A}"/>
              </a:ext>
            </a:extLst>
          </p:cNvPr>
          <p:cNvGraphicFramePr/>
          <p:nvPr>
            <p:custDataLst>
              <p:tags r:id="rId1"/>
            </p:custDataLst>
            <p:extLst/>
          </p:nvPr>
        </p:nvGraphicFramePr>
        <p:xfrm>
          <a:off x="5899068" y="2169145"/>
          <a:ext cx="3115809" cy="428110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cxnSp>
        <p:nvCxnSpPr>
          <p:cNvPr id="20" name="Přímá spojnice 19">
            <a:extLst>
              <a:ext uri="{FF2B5EF4-FFF2-40B4-BE49-F238E27FC236}">
                <a16:creationId xmlns:a16="http://schemas.microsoft.com/office/drawing/2014/main" id="{7F82D44D-4D15-4A3E-9F30-7DCB869E7E22}"/>
              </a:ext>
            </a:extLst>
          </p:cNvPr>
          <p:cNvCxnSpPr/>
          <p:nvPr>
            <p:custDataLst>
              <p:tags r:id="rId2"/>
            </p:custDataLst>
          </p:nvPr>
        </p:nvCxnSpPr>
        <p:spPr>
          <a:xfrm>
            <a:off x="7457998" y="2418051"/>
            <a:ext cx="0" cy="388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ovéPole 6">
            <a:extLst>
              <a:ext uri="{FF2B5EF4-FFF2-40B4-BE49-F238E27FC236}">
                <a16:creationId xmlns:a16="http://schemas.microsoft.com/office/drawing/2014/main" id="{990E0159-6700-4C79-9E79-4238DAF7F348}"/>
              </a:ext>
            </a:extLst>
          </p:cNvPr>
          <p:cNvSpPr txBox="1"/>
          <p:nvPr/>
        </p:nvSpPr>
        <p:spPr>
          <a:xfrm>
            <a:off x="5755024" y="1799812"/>
            <a:ext cx="3429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Diference za posledních 7 dní</a:t>
            </a:r>
          </a:p>
        </p:txBody>
      </p:sp>
      <p:graphicFrame>
        <p:nvGraphicFramePr>
          <p:cNvPr id="14" name="Tabulka 11">
            <a:extLst>
              <a:ext uri="{FF2B5EF4-FFF2-40B4-BE49-F238E27FC236}">
                <a16:creationId xmlns:a16="http://schemas.microsoft.com/office/drawing/2014/main" id="{95FAB388-2E77-463A-A884-393092466C6D}"/>
              </a:ext>
            </a:extLst>
          </p:cNvPr>
          <p:cNvGraphicFramePr>
            <a:graphicFrameLocks noGrp="1"/>
          </p:cNvGraphicFramePr>
          <p:nvPr>
            <p:custDataLst>
              <p:tags r:id="rId3"/>
            </p:custDataLst>
            <p:extLst/>
          </p:nvPr>
        </p:nvGraphicFramePr>
        <p:xfrm>
          <a:off x="4943391" y="2473383"/>
          <a:ext cx="1337301" cy="38326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7301">
                  <a:extLst>
                    <a:ext uri="{9D8B030D-6E8A-4147-A177-3AD203B41FA5}">
                      <a16:colId xmlns:a16="http://schemas.microsoft.com/office/drawing/2014/main" val="3064028884"/>
                    </a:ext>
                  </a:extLst>
                </a:gridCol>
              </a:tblGrid>
              <a:tr h="273762">
                <a:tc>
                  <a:txBody>
                    <a:bodyPr/>
                    <a:lstStyle/>
                    <a:p>
                      <a:pPr algn="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Zlínský kraj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7196304"/>
                  </a:ext>
                </a:extLst>
              </a:tr>
              <a:tr h="273762">
                <a:tc>
                  <a:txBody>
                    <a:bodyPr/>
                    <a:lstStyle/>
                    <a:p>
                      <a:pPr algn="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Karlovarský kraj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3296800"/>
                  </a:ext>
                </a:extLst>
              </a:tr>
              <a:tr h="273762">
                <a:tc>
                  <a:txBody>
                    <a:bodyPr/>
                    <a:lstStyle/>
                    <a:p>
                      <a:pPr algn="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Moravskoslezský kraj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757184"/>
                  </a:ext>
                </a:extLst>
              </a:tr>
              <a:tr h="273762">
                <a:tc>
                  <a:txBody>
                    <a:bodyPr/>
                    <a:lstStyle/>
                    <a:p>
                      <a:pPr algn="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Olomoucký kraj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9472187"/>
                  </a:ext>
                </a:extLst>
              </a:tr>
              <a:tr h="273762">
                <a:tc>
                  <a:txBody>
                    <a:bodyPr/>
                    <a:lstStyle/>
                    <a:p>
                      <a:pPr algn="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Jihomoravský kraj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1334753"/>
                  </a:ext>
                </a:extLst>
              </a:tr>
              <a:tr h="273762">
                <a:tc>
                  <a:txBody>
                    <a:bodyPr/>
                    <a:lstStyle/>
                    <a:p>
                      <a:pPr algn="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Královéhradecký kraj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0509075"/>
                  </a:ext>
                </a:extLst>
              </a:tr>
              <a:tr h="273762">
                <a:tc>
                  <a:txBody>
                    <a:bodyPr/>
                    <a:lstStyle/>
                    <a:p>
                      <a:pPr algn="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Hlavní město Praha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0645540"/>
                  </a:ext>
                </a:extLst>
              </a:tr>
              <a:tr h="273762">
                <a:tc>
                  <a:txBody>
                    <a:bodyPr/>
                    <a:lstStyle/>
                    <a:p>
                      <a:pPr algn="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Kraj Vysočina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8629804"/>
                  </a:ext>
                </a:extLst>
              </a:tr>
              <a:tr h="273762">
                <a:tc>
                  <a:txBody>
                    <a:bodyPr/>
                    <a:lstStyle/>
                    <a:p>
                      <a:pPr algn="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Pardubický kraj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3809498"/>
                  </a:ext>
                </a:extLst>
              </a:tr>
              <a:tr h="273762">
                <a:tc>
                  <a:txBody>
                    <a:bodyPr/>
                    <a:lstStyle/>
                    <a:p>
                      <a:pPr algn="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Plzeňský kraj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7122295"/>
                  </a:ext>
                </a:extLst>
              </a:tr>
              <a:tr h="273762">
                <a:tc>
                  <a:txBody>
                    <a:bodyPr/>
                    <a:lstStyle/>
                    <a:p>
                      <a:pPr algn="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Středočeský kraj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06676"/>
                  </a:ext>
                </a:extLst>
              </a:tr>
              <a:tr h="273762">
                <a:tc>
                  <a:txBody>
                    <a:bodyPr/>
                    <a:lstStyle/>
                    <a:p>
                      <a:pPr algn="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Jihočeský kraj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1779126"/>
                  </a:ext>
                </a:extLst>
              </a:tr>
              <a:tr h="273762">
                <a:tc>
                  <a:txBody>
                    <a:bodyPr/>
                    <a:lstStyle/>
                    <a:p>
                      <a:pPr algn="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Ústecký kraj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9730883"/>
                  </a:ext>
                </a:extLst>
              </a:tr>
              <a:tr h="273762">
                <a:tc>
                  <a:txBody>
                    <a:bodyPr/>
                    <a:lstStyle/>
                    <a:p>
                      <a:pPr algn="r" fontAlgn="b"/>
                      <a:r>
                        <a:rPr lang="cs-CZ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Liberecký kraj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2585119"/>
                  </a:ext>
                </a:extLst>
              </a:tr>
            </a:tbl>
          </a:graphicData>
        </a:graphic>
      </p:graphicFrame>
      <p:sp>
        <p:nvSpPr>
          <p:cNvPr id="17" name="TextovéPole 16">
            <a:extLst>
              <a:ext uri="{FF2B5EF4-FFF2-40B4-BE49-F238E27FC236}">
                <a16:creationId xmlns:a16="http://schemas.microsoft.com/office/drawing/2014/main" id="{2FFFCA2B-FFDE-427C-8A58-BA118823CA59}"/>
              </a:ext>
            </a:extLst>
          </p:cNvPr>
          <p:cNvSpPr txBox="1"/>
          <p:nvPr/>
        </p:nvSpPr>
        <p:spPr>
          <a:xfrm>
            <a:off x="1909275" y="1799812"/>
            <a:ext cx="2069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Aktuální hodnoty</a:t>
            </a:r>
          </a:p>
        </p:txBody>
      </p:sp>
      <p:graphicFrame>
        <p:nvGraphicFramePr>
          <p:cNvPr id="18" name="Graf 17">
            <a:extLst>
              <a:ext uri="{FF2B5EF4-FFF2-40B4-BE49-F238E27FC236}">
                <a16:creationId xmlns:a16="http://schemas.microsoft.com/office/drawing/2014/main" id="{697DF336-95B2-40A5-B608-A8444018AD16}"/>
              </a:ext>
            </a:extLst>
          </p:cNvPr>
          <p:cNvGraphicFramePr/>
          <p:nvPr>
            <p:custDataLst>
              <p:tags r:id="rId4"/>
            </p:custDataLst>
            <p:extLst/>
          </p:nvPr>
        </p:nvGraphicFramePr>
        <p:xfrm>
          <a:off x="1521170" y="2169145"/>
          <a:ext cx="3115809" cy="428110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graphicFrame>
        <p:nvGraphicFramePr>
          <p:cNvPr id="19" name="Tabulka 11">
            <a:extLst>
              <a:ext uri="{FF2B5EF4-FFF2-40B4-BE49-F238E27FC236}">
                <a16:creationId xmlns:a16="http://schemas.microsoft.com/office/drawing/2014/main" id="{AEC007C7-4304-4C55-AE44-15AD7BCBC3D9}"/>
              </a:ext>
            </a:extLst>
          </p:cNvPr>
          <p:cNvGraphicFramePr>
            <a:graphicFrameLocks noGrp="1"/>
          </p:cNvGraphicFramePr>
          <p:nvPr>
            <p:custDataLst>
              <p:tags r:id="rId5"/>
            </p:custDataLst>
            <p:extLst/>
          </p:nvPr>
        </p:nvGraphicFramePr>
        <p:xfrm>
          <a:off x="257339" y="2473383"/>
          <a:ext cx="1337301" cy="38326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7301">
                  <a:extLst>
                    <a:ext uri="{9D8B030D-6E8A-4147-A177-3AD203B41FA5}">
                      <a16:colId xmlns:a16="http://schemas.microsoft.com/office/drawing/2014/main" val="3064028884"/>
                    </a:ext>
                  </a:extLst>
                </a:gridCol>
              </a:tblGrid>
              <a:tr h="273762">
                <a:tc>
                  <a:txBody>
                    <a:bodyPr/>
                    <a:lstStyle/>
                    <a:p>
                      <a:pPr algn="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Ústecký kraj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7196304"/>
                  </a:ext>
                </a:extLst>
              </a:tr>
              <a:tr h="273762">
                <a:tc>
                  <a:txBody>
                    <a:bodyPr/>
                    <a:lstStyle/>
                    <a:p>
                      <a:pPr algn="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Jihočeský kraj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3296800"/>
                  </a:ext>
                </a:extLst>
              </a:tr>
              <a:tr h="273762">
                <a:tc>
                  <a:txBody>
                    <a:bodyPr/>
                    <a:lstStyle/>
                    <a:p>
                      <a:pPr algn="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Kraj Vysočina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757184"/>
                  </a:ext>
                </a:extLst>
              </a:tr>
              <a:tr h="273762">
                <a:tc>
                  <a:txBody>
                    <a:bodyPr/>
                    <a:lstStyle/>
                    <a:p>
                      <a:pPr algn="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Pardubický kraj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9472187"/>
                  </a:ext>
                </a:extLst>
              </a:tr>
              <a:tr h="273762">
                <a:tc>
                  <a:txBody>
                    <a:bodyPr/>
                    <a:lstStyle/>
                    <a:p>
                      <a:pPr algn="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Zlínský kraj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1334753"/>
                  </a:ext>
                </a:extLst>
              </a:tr>
              <a:tr h="273762">
                <a:tc>
                  <a:txBody>
                    <a:bodyPr/>
                    <a:lstStyle/>
                    <a:p>
                      <a:pPr algn="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Liberecký kraj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0509075"/>
                  </a:ext>
                </a:extLst>
              </a:tr>
              <a:tr h="273762">
                <a:tc>
                  <a:txBody>
                    <a:bodyPr/>
                    <a:lstStyle/>
                    <a:p>
                      <a:pPr algn="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Olomoucký kraj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0645540"/>
                  </a:ext>
                </a:extLst>
              </a:tr>
              <a:tr h="273762">
                <a:tc>
                  <a:txBody>
                    <a:bodyPr/>
                    <a:lstStyle/>
                    <a:p>
                      <a:pPr algn="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Středočeský kraj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8629804"/>
                  </a:ext>
                </a:extLst>
              </a:tr>
              <a:tr h="273762">
                <a:tc>
                  <a:txBody>
                    <a:bodyPr/>
                    <a:lstStyle/>
                    <a:p>
                      <a:pPr algn="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Moravskoslezský kraj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3809498"/>
                  </a:ext>
                </a:extLst>
              </a:tr>
              <a:tr h="273762">
                <a:tc>
                  <a:txBody>
                    <a:bodyPr/>
                    <a:lstStyle/>
                    <a:p>
                      <a:pPr algn="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Jihomoravský kraj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7122295"/>
                  </a:ext>
                </a:extLst>
              </a:tr>
              <a:tr h="273762">
                <a:tc>
                  <a:txBody>
                    <a:bodyPr/>
                    <a:lstStyle/>
                    <a:p>
                      <a:pPr algn="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Plzeňský kraj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06676"/>
                  </a:ext>
                </a:extLst>
              </a:tr>
              <a:tr h="273762">
                <a:tc>
                  <a:txBody>
                    <a:bodyPr/>
                    <a:lstStyle/>
                    <a:p>
                      <a:pPr algn="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Hlavní město Praha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1779126"/>
                  </a:ext>
                </a:extLst>
              </a:tr>
              <a:tr h="273762">
                <a:tc>
                  <a:txBody>
                    <a:bodyPr/>
                    <a:lstStyle/>
                    <a:p>
                      <a:pPr algn="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Královéhradecký kraj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9730883"/>
                  </a:ext>
                </a:extLst>
              </a:tr>
              <a:tr h="273762">
                <a:tc>
                  <a:txBody>
                    <a:bodyPr/>
                    <a:lstStyle/>
                    <a:p>
                      <a:pPr algn="r" fontAlgn="b"/>
                      <a:r>
                        <a:rPr lang="cs-CZ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Karlovarský kraj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2585119"/>
                  </a:ext>
                </a:extLst>
              </a:tr>
            </a:tbl>
          </a:graphicData>
        </a:graphic>
      </p:graphicFrame>
      <p:sp>
        <p:nvSpPr>
          <p:cNvPr id="23" name="Nadpis 2">
            <a:extLst>
              <a:ext uri="{FF2B5EF4-FFF2-40B4-BE49-F238E27FC236}">
                <a16:creationId xmlns:a16="http://schemas.microsoft.com/office/drawing/2014/main" id="{A7B93101-0EBB-4871-8999-7D1ADFC76D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86" y="1"/>
            <a:ext cx="8808993" cy="681036"/>
          </a:xfrm>
        </p:spPr>
        <p:txBody>
          <a:bodyPr>
            <a:normAutofit/>
          </a:bodyPr>
          <a:lstStyle/>
          <a:p>
            <a:r>
              <a:rPr lang="cs-CZ" sz="2000" dirty="0">
                <a:latin typeface="+mn-lt"/>
              </a:rPr>
              <a:t>14denní incidence na 100 tisíc obyvatel</a:t>
            </a:r>
          </a:p>
        </p:txBody>
      </p:sp>
      <p:sp>
        <p:nvSpPr>
          <p:cNvPr id="15" name="TextovéPole 14">
            <a:extLst>
              <a:ext uri="{FF2B5EF4-FFF2-40B4-BE49-F238E27FC236}">
                <a16:creationId xmlns:a16="http://schemas.microsoft.com/office/drawing/2014/main" id="{44F86700-D5B2-4E85-A67A-58512B3C1A7E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345066" y="967666"/>
            <a:ext cx="51571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400" b="1" i="0" u="none" strike="noStrike" kern="1200" cap="none" spc="0" normalizeH="0" baseline="0" noProof="0" dirty="0">
                <a:ln>
                  <a:noFill/>
                </a:ln>
                <a:solidFill>
                  <a:srgbClr val="305983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Srovnání regionů k datu 8. 4. 2021</a:t>
            </a:r>
          </a:p>
        </p:txBody>
      </p:sp>
      <p:sp>
        <p:nvSpPr>
          <p:cNvPr id="11" name="TextovéPole 10"/>
          <p:cNvSpPr txBox="1"/>
          <p:nvPr/>
        </p:nvSpPr>
        <p:spPr>
          <a:xfrm>
            <a:off x="8982405" y="2844772"/>
            <a:ext cx="311338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2400" b="1" i="1" dirty="0" smtClean="0"/>
              <a:t>Na počátku dubna klesá populační zátěž ve všech regionech, včetně Zlínska, kde zátěž  ještě v březnu významně rostla</a:t>
            </a:r>
            <a:endParaRPr lang="cs-CZ" sz="2400" b="1" i="1" dirty="0"/>
          </a:p>
        </p:txBody>
      </p:sp>
    </p:spTree>
    <p:extLst>
      <p:ext uri="{BB962C8B-B14F-4D97-AF65-F5344CB8AC3E}">
        <p14:creationId xmlns:p14="http://schemas.microsoft.com/office/powerpoint/2010/main" val="17547294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E083D3C-33A4-427C-8968-4D544558584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cs-CZ" b="1" dirty="0"/>
              <a:t>Datová a informační základna </a:t>
            </a:r>
            <a:br>
              <a:rPr lang="cs-CZ" b="1" dirty="0"/>
            </a:br>
            <a:r>
              <a:rPr lang="cs-CZ" b="1" dirty="0"/>
              <a:t>pro management pandemie COVID-19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3DC956FD-6669-4C82-B852-E3CE5A476C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3346" y="3693109"/>
            <a:ext cx="11905307" cy="2317166"/>
          </a:xfrm>
        </p:spPr>
        <p:txBody>
          <a:bodyPr>
            <a:normAutofit/>
          </a:bodyPr>
          <a:lstStyle/>
          <a:p>
            <a:r>
              <a:rPr lang="cs-CZ" sz="4800" b="1" dirty="0" smtClean="0"/>
              <a:t>Sledování vývoje epidemie na okresní úrovni </a:t>
            </a:r>
          </a:p>
          <a:p>
            <a:r>
              <a:rPr lang="cs-CZ" sz="4800" b="1" i="1" dirty="0" smtClean="0"/>
              <a:t>Identifikace rizikových trendů</a:t>
            </a:r>
            <a:endParaRPr lang="cs-CZ" sz="4600" i="1" dirty="0"/>
          </a:p>
        </p:txBody>
      </p:sp>
    </p:spTree>
    <p:extLst>
      <p:ext uri="{BB962C8B-B14F-4D97-AF65-F5344CB8AC3E}">
        <p14:creationId xmlns:p14="http://schemas.microsoft.com/office/powerpoint/2010/main" val="28106300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ovéPole 6"/>
          <p:cNvSpPr txBox="1"/>
          <p:nvPr/>
        </p:nvSpPr>
        <p:spPr>
          <a:xfrm>
            <a:off x="277585" y="2771954"/>
            <a:ext cx="1156149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Takto se ve zvýšeném riziku k 1.4. 2021 pohybovalo cca 10 okresů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 také celý kraj Zlín, kde byly prorůstové charakteristiky epidemie naměřeny v okresech Zlín a Kroměříž </a:t>
            </a:r>
            <a:endParaRPr kumimoji="0" lang="cs-CZ" sz="32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Podnadpis 2">
            <a:extLst>
              <a:ext uri="{FF2B5EF4-FFF2-40B4-BE49-F238E27FC236}">
                <a16:creationId xmlns:a16="http://schemas.microsoft.com/office/drawing/2014/main" id="{3DC956FD-6669-4C82-B852-E3CE5A476C50}"/>
              </a:ext>
            </a:extLst>
          </p:cNvPr>
          <p:cNvSpPr txBox="1">
            <a:spLocks/>
          </p:cNvSpPr>
          <p:nvPr/>
        </p:nvSpPr>
        <p:spPr>
          <a:xfrm>
            <a:off x="142875" y="147236"/>
            <a:ext cx="11963400" cy="164169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cs-CZ" sz="3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Detailně jsou sledovány regiony a okresy, u kterých jsou epidemické ukazatele v rizikové úrovni a u kterých epidemie vykazuje tendenci populačně narůstat </a:t>
            </a:r>
            <a:endParaRPr kumimoji="0" lang="cs-CZ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Šipka dolů 4"/>
          <p:cNvSpPr/>
          <p:nvPr/>
        </p:nvSpPr>
        <p:spPr>
          <a:xfrm>
            <a:off x="5282475" y="1997731"/>
            <a:ext cx="1551709" cy="39299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Šipka dolů 7"/>
          <p:cNvSpPr/>
          <p:nvPr/>
        </p:nvSpPr>
        <p:spPr>
          <a:xfrm>
            <a:off x="5199349" y="4746910"/>
            <a:ext cx="1551709" cy="39299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ovéPole 9"/>
          <p:cNvSpPr txBox="1"/>
          <p:nvPr/>
        </p:nvSpPr>
        <p:spPr>
          <a:xfrm>
            <a:off x="194458" y="5324633"/>
            <a:ext cx="1156149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Nejnovější data potvrzují ve všech těchto oblastech postupný pokles zátěže a začínající ústup epidemie</a:t>
            </a:r>
            <a:endParaRPr kumimoji="0" lang="cs-CZ" sz="32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71681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Nadpis 2">
            <a:extLst>
              <a:ext uri="{FF2B5EF4-FFF2-40B4-BE49-F238E27FC236}">
                <a16:creationId xmlns:a16="http://schemas.microsoft.com/office/drawing/2014/main" id="{A7B93101-0EBB-4871-8999-7D1ADFC76DC1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55987" y="1"/>
            <a:ext cx="6264132" cy="681036"/>
          </a:xfrm>
        </p:spPr>
        <p:txBody>
          <a:bodyPr>
            <a:normAutofit/>
          </a:bodyPr>
          <a:lstStyle/>
          <a:p>
            <a:r>
              <a:rPr lang="en-US" sz="2000" dirty="0" err="1">
                <a:latin typeface="+mj-lt"/>
              </a:rPr>
              <a:t>Vývoj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vybraných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epidemiologických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charakteristik</a:t>
            </a:r>
            <a:r>
              <a:rPr lang="en-US" sz="2000" dirty="0">
                <a:latin typeface="+mj-lt"/>
              </a:rPr>
              <a:t> k 1.4.2021</a:t>
            </a:r>
            <a:endParaRPr lang="cs-CZ" sz="2000" dirty="0">
              <a:latin typeface="+mj-lt"/>
            </a:endParaRPr>
          </a:p>
        </p:txBody>
      </p:sp>
      <p:sp>
        <p:nvSpPr>
          <p:cNvPr id="29" name="TextovéPole 28">
            <a:extLst>
              <a:ext uri="{FF2B5EF4-FFF2-40B4-BE49-F238E27FC236}">
                <a16:creationId xmlns:a16="http://schemas.microsoft.com/office/drawing/2014/main" id="{CA097BF6-68A1-4D50-803F-482D0AA07F45}"/>
              </a:ext>
            </a:extLst>
          </p:cNvPr>
          <p:cNvSpPr txBox="1"/>
          <p:nvPr/>
        </p:nvSpPr>
        <p:spPr>
          <a:xfrm>
            <a:off x="1499826" y="809273"/>
            <a:ext cx="91324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2000" b="1" dirty="0" smtClean="0">
                <a:solidFill>
                  <a:schemeClr val="tx2"/>
                </a:solidFill>
              </a:rPr>
              <a:t>Nová data ukazují na pokles zátěže ve všech okresech, které byly k 1.4. označeny jako rizikové</a:t>
            </a:r>
            <a:endParaRPr lang="cs-CZ" sz="2000" b="1" dirty="0">
              <a:solidFill>
                <a:schemeClr val="tx2"/>
              </a:solidFill>
            </a:endParaRPr>
          </a:p>
        </p:txBody>
      </p:sp>
      <p:sp>
        <p:nvSpPr>
          <p:cNvPr id="2" name="Šipka dolů 1"/>
          <p:cNvSpPr/>
          <p:nvPr/>
        </p:nvSpPr>
        <p:spPr>
          <a:xfrm>
            <a:off x="10033964" y="1413164"/>
            <a:ext cx="701964" cy="3644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pic>
        <p:nvPicPr>
          <p:cNvPr id="3" name="Obrázek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77590"/>
            <a:ext cx="12379452" cy="4849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4386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Tabulka 8">
            <a:extLst>
              <a:ext uri="{FF2B5EF4-FFF2-40B4-BE49-F238E27FC236}">
                <a16:creationId xmlns:a16="http://schemas.microsoft.com/office/drawing/2014/main" id="{7F7C1951-D37C-440D-9CB2-FD4E1160FE73}"/>
              </a:ext>
            </a:extLst>
          </p:cNvPr>
          <p:cNvGraphicFramePr>
            <a:graphicFrameLocks noGrp="1"/>
          </p:cNvGraphicFramePr>
          <p:nvPr>
            <p:custDataLst>
              <p:tags r:id="rId2"/>
            </p:custDataLst>
            <p:extLst/>
          </p:nvPr>
        </p:nvGraphicFramePr>
        <p:xfrm>
          <a:off x="197157" y="1178533"/>
          <a:ext cx="11797686" cy="1483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5427">
                  <a:extLst>
                    <a:ext uri="{9D8B030D-6E8A-4147-A177-3AD203B41FA5}">
                      <a16:colId xmlns:a16="http://schemas.microsoft.com/office/drawing/2014/main" val="3924625702"/>
                    </a:ext>
                  </a:extLst>
                </a:gridCol>
                <a:gridCol w="655427">
                  <a:extLst>
                    <a:ext uri="{9D8B030D-6E8A-4147-A177-3AD203B41FA5}">
                      <a16:colId xmlns:a16="http://schemas.microsoft.com/office/drawing/2014/main" val="3723531014"/>
                    </a:ext>
                  </a:extLst>
                </a:gridCol>
                <a:gridCol w="655427">
                  <a:extLst>
                    <a:ext uri="{9D8B030D-6E8A-4147-A177-3AD203B41FA5}">
                      <a16:colId xmlns:a16="http://schemas.microsoft.com/office/drawing/2014/main" val="4126272650"/>
                    </a:ext>
                  </a:extLst>
                </a:gridCol>
                <a:gridCol w="655427">
                  <a:extLst>
                    <a:ext uri="{9D8B030D-6E8A-4147-A177-3AD203B41FA5}">
                      <a16:colId xmlns:a16="http://schemas.microsoft.com/office/drawing/2014/main" val="1669069357"/>
                    </a:ext>
                  </a:extLst>
                </a:gridCol>
                <a:gridCol w="655427">
                  <a:extLst>
                    <a:ext uri="{9D8B030D-6E8A-4147-A177-3AD203B41FA5}">
                      <a16:colId xmlns:a16="http://schemas.microsoft.com/office/drawing/2014/main" val="2245180415"/>
                    </a:ext>
                  </a:extLst>
                </a:gridCol>
                <a:gridCol w="655427">
                  <a:extLst>
                    <a:ext uri="{9D8B030D-6E8A-4147-A177-3AD203B41FA5}">
                      <a16:colId xmlns:a16="http://schemas.microsoft.com/office/drawing/2014/main" val="1373314509"/>
                    </a:ext>
                  </a:extLst>
                </a:gridCol>
                <a:gridCol w="655427">
                  <a:extLst>
                    <a:ext uri="{9D8B030D-6E8A-4147-A177-3AD203B41FA5}">
                      <a16:colId xmlns:a16="http://schemas.microsoft.com/office/drawing/2014/main" val="462042178"/>
                    </a:ext>
                  </a:extLst>
                </a:gridCol>
                <a:gridCol w="655427">
                  <a:extLst>
                    <a:ext uri="{9D8B030D-6E8A-4147-A177-3AD203B41FA5}">
                      <a16:colId xmlns:a16="http://schemas.microsoft.com/office/drawing/2014/main" val="3498862452"/>
                    </a:ext>
                  </a:extLst>
                </a:gridCol>
                <a:gridCol w="655427">
                  <a:extLst>
                    <a:ext uri="{9D8B030D-6E8A-4147-A177-3AD203B41FA5}">
                      <a16:colId xmlns:a16="http://schemas.microsoft.com/office/drawing/2014/main" val="2916212544"/>
                    </a:ext>
                  </a:extLst>
                </a:gridCol>
                <a:gridCol w="655427">
                  <a:extLst>
                    <a:ext uri="{9D8B030D-6E8A-4147-A177-3AD203B41FA5}">
                      <a16:colId xmlns:a16="http://schemas.microsoft.com/office/drawing/2014/main" val="4284827979"/>
                    </a:ext>
                  </a:extLst>
                </a:gridCol>
                <a:gridCol w="655427">
                  <a:extLst>
                    <a:ext uri="{9D8B030D-6E8A-4147-A177-3AD203B41FA5}">
                      <a16:colId xmlns:a16="http://schemas.microsoft.com/office/drawing/2014/main" val="2006036948"/>
                    </a:ext>
                  </a:extLst>
                </a:gridCol>
                <a:gridCol w="655427">
                  <a:extLst>
                    <a:ext uri="{9D8B030D-6E8A-4147-A177-3AD203B41FA5}">
                      <a16:colId xmlns:a16="http://schemas.microsoft.com/office/drawing/2014/main" val="3094642904"/>
                    </a:ext>
                  </a:extLst>
                </a:gridCol>
                <a:gridCol w="655427">
                  <a:extLst>
                    <a:ext uri="{9D8B030D-6E8A-4147-A177-3AD203B41FA5}">
                      <a16:colId xmlns:a16="http://schemas.microsoft.com/office/drawing/2014/main" val="640797798"/>
                    </a:ext>
                  </a:extLst>
                </a:gridCol>
                <a:gridCol w="655427">
                  <a:extLst>
                    <a:ext uri="{9D8B030D-6E8A-4147-A177-3AD203B41FA5}">
                      <a16:colId xmlns:a16="http://schemas.microsoft.com/office/drawing/2014/main" val="2686944603"/>
                    </a:ext>
                  </a:extLst>
                </a:gridCol>
                <a:gridCol w="655427">
                  <a:extLst>
                    <a:ext uri="{9D8B030D-6E8A-4147-A177-3AD203B41FA5}">
                      <a16:colId xmlns:a16="http://schemas.microsoft.com/office/drawing/2014/main" val="3793287648"/>
                    </a:ext>
                  </a:extLst>
                </a:gridCol>
                <a:gridCol w="655427">
                  <a:extLst>
                    <a:ext uri="{9D8B030D-6E8A-4147-A177-3AD203B41FA5}">
                      <a16:colId xmlns:a16="http://schemas.microsoft.com/office/drawing/2014/main" val="529572551"/>
                    </a:ext>
                  </a:extLst>
                </a:gridCol>
                <a:gridCol w="655427">
                  <a:extLst>
                    <a:ext uri="{9D8B030D-6E8A-4147-A177-3AD203B41FA5}">
                      <a16:colId xmlns:a16="http://schemas.microsoft.com/office/drawing/2014/main" val="3905191187"/>
                    </a:ext>
                  </a:extLst>
                </a:gridCol>
                <a:gridCol w="655427">
                  <a:extLst>
                    <a:ext uri="{9D8B030D-6E8A-4147-A177-3AD203B41FA5}">
                      <a16:colId xmlns:a16="http://schemas.microsoft.com/office/drawing/2014/main" val="2285664354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záchyt</a:t>
                      </a:r>
                    </a:p>
                  </a:txBody>
                  <a:tcPr marL="7620" marR="7620" marT="7620" marB="0" anchor="b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záchyt</a:t>
                      </a:r>
                    </a:p>
                  </a:txBody>
                  <a:tcPr marL="7620" marR="7620" marT="7620" marB="0" anchor="b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záchyt</a:t>
                      </a:r>
                    </a:p>
                  </a:txBody>
                  <a:tcPr marL="7620" marR="7620" marT="7620" marB="0" anchor="b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záchyt</a:t>
                      </a:r>
                    </a:p>
                  </a:txBody>
                  <a:tcPr marL="7620" marR="7620" marT="7620" marB="0" anchor="b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záchyt</a:t>
                      </a:r>
                    </a:p>
                  </a:txBody>
                  <a:tcPr marL="7620" marR="7620" marT="7620" marB="0" anchor="b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záchyt</a:t>
                      </a:r>
                    </a:p>
                  </a:txBody>
                  <a:tcPr marL="7620" marR="7620" marT="7620" marB="0" anchor="b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1069394"/>
                  </a:ext>
                </a:extLst>
              </a:tr>
              <a:tr h="370840"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  <a:r>
                        <a:rPr lang="en-US" sz="1600" b="1" i="0" u="sng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8</a:t>
                      </a:r>
                      <a:r>
                        <a:rPr lang="cs-CZ" sz="1600" b="1" i="0" u="sng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. 2.–</a:t>
                      </a:r>
                      <a:r>
                        <a:rPr lang="en-US" sz="1600" b="1" i="0" u="sng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6</a:t>
                      </a:r>
                      <a:r>
                        <a:rPr lang="cs-CZ" sz="1600" b="1" i="0" u="sng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. 3. </a:t>
                      </a:r>
                    </a:p>
                  </a:txBody>
                  <a:tcPr marL="7620" marR="7620" marT="7620" marB="0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en-US" sz="1600" b="1" i="0" u="sng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7</a:t>
                      </a:r>
                      <a:r>
                        <a:rPr lang="cs-CZ" sz="1600" b="1" i="0" u="sng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. 3.–</a:t>
                      </a:r>
                      <a:r>
                        <a:rPr lang="en-US" sz="1600" b="1" i="0" u="sng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13</a:t>
                      </a:r>
                      <a:r>
                        <a:rPr lang="cs-CZ" sz="1600" b="1" i="0" u="sng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. 3. </a:t>
                      </a:r>
                    </a:p>
                  </a:txBody>
                  <a:tcPr marL="7620" marR="7620" marT="7620" marB="0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en-US" sz="1600" b="1" i="0" u="sng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14</a:t>
                      </a:r>
                      <a:r>
                        <a:rPr lang="cs-CZ" sz="1600" b="1" i="0" u="sng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. 3.–</a:t>
                      </a:r>
                      <a:r>
                        <a:rPr lang="en-US" sz="1600" b="1" i="0" u="sng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20</a:t>
                      </a:r>
                      <a:r>
                        <a:rPr lang="cs-CZ" sz="1600" b="1" i="0" u="sng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. 3. </a:t>
                      </a:r>
                    </a:p>
                  </a:txBody>
                  <a:tcPr marL="7620" marR="7620" marT="7620" marB="0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en-US" sz="1600" b="1" i="0" u="sng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21</a:t>
                      </a:r>
                      <a:r>
                        <a:rPr lang="cs-CZ" sz="1600" b="1" i="0" u="sng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. 3.–2</a:t>
                      </a:r>
                      <a:r>
                        <a:rPr lang="en-US" sz="1600" b="1" i="0" u="sng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7</a:t>
                      </a:r>
                      <a:r>
                        <a:rPr lang="cs-CZ" sz="1600" b="1" i="0" u="sng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. 3. </a:t>
                      </a:r>
                    </a:p>
                  </a:txBody>
                  <a:tcPr marL="7620" marR="7620" marT="7620" marB="0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  <a:r>
                        <a:rPr lang="en-US" sz="1600" b="1" i="0" u="sng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8</a:t>
                      </a:r>
                      <a:r>
                        <a:rPr lang="cs-CZ" sz="1600" b="1" i="0" u="sng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. 3.–</a:t>
                      </a:r>
                      <a:r>
                        <a:rPr lang="en-US" sz="1600" b="1" i="0" u="sng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3</a:t>
                      </a:r>
                      <a:r>
                        <a:rPr lang="cs-CZ" sz="1600" b="1" i="0" u="sng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. </a:t>
                      </a:r>
                      <a:r>
                        <a:rPr lang="en-US" sz="1600" b="1" i="0" u="sng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4</a:t>
                      </a:r>
                      <a:r>
                        <a:rPr lang="cs-CZ" sz="1600" b="1" i="0" u="sng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. </a:t>
                      </a:r>
                    </a:p>
                  </a:txBody>
                  <a:tcPr marL="7620" marR="7620" marT="7620" marB="0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en-US" sz="1600" b="1" i="0" u="sng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4</a:t>
                      </a:r>
                      <a:r>
                        <a:rPr lang="cs-CZ" sz="1600" b="1" i="0" u="sng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. </a:t>
                      </a:r>
                      <a:r>
                        <a:rPr lang="en-US" sz="1600" b="1" i="0" u="sng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4</a:t>
                      </a:r>
                      <a:r>
                        <a:rPr lang="cs-CZ" sz="1600" b="1" i="0" u="sng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.–</a:t>
                      </a:r>
                      <a:r>
                        <a:rPr lang="en-US" sz="1600" b="1" i="0" u="sng" strike="noStrike" dirty="0" smtClean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  <a:r>
                        <a:rPr lang="cs-CZ" sz="1600" b="1" i="0" u="sng" strike="noStrike" dirty="0" smtClean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1. </a:t>
                      </a:r>
                      <a:r>
                        <a:rPr lang="cs-CZ" sz="1600" b="1" i="0" u="sng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4. </a:t>
                      </a:r>
                    </a:p>
                  </a:txBody>
                  <a:tcPr marL="7620" marR="7620" marT="7620" marB="0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2668816"/>
                  </a:ext>
                </a:extLst>
              </a:tr>
              <a:tr h="370840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</a:t>
                      </a:r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51</a:t>
                      </a:r>
                      <a:r>
                        <a:rPr lang="cs-CZ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případů</a:t>
                      </a:r>
                    </a:p>
                  </a:txBody>
                  <a:tcPr marL="7620" marR="7620" marT="7620" marB="0" anchor="ctr"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</a:t>
                      </a:r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87</a:t>
                      </a:r>
                      <a:r>
                        <a:rPr lang="cs-CZ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případů</a:t>
                      </a:r>
                    </a:p>
                  </a:txBody>
                  <a:tcPr marL="7620" marR="7620" marT="7620" marB="0" anchor="ctr"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</a:t>
                      </a:r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47</a:t>
                      </a:r>
                      <a:r>
                        <a:rPr lang="cs-CZ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případů</a:t>
                      </a:r>
                    </a:p>
                  </a:txBody>
                  <a:tcPr marL="7620" marR="7620" marT="7620" marB="0" anchor="ctr"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</a:t>
                      </a:r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</a:t>
                      </a:r>
                      <a:r>
                        <a:rPr lang="cs-CZ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případů</a:t>
                      </a:r>
                    </a:p>
                  </a:txBody>
                  <a:tcPr marL="7620" marR="7620" marT="7620" marB="0" anchor="ctr"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</a:t>
                      </a:r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</a:t>
                      </a:r>
                      <a:r>
                        <a:rPr lang="cs-CZ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případů</a:t>
                      </a:r>
                    </a:p>
                  </a:txBody>
                  <a:tcPr marL="7620" marR="7620" marT="7620" marB="0" anchor="ctr"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267</a:t>
                      </a:r>
                      <a:r>
                        <a:rPr lang="cs-CZ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případů</a:t>
                      </a:r>
                    </a:p>
                  </a:txBody>
                  <a:tcPr marL="7620" marR="7620" marT="7620" marB="0" anchor="ctr"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1913717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+</a:t>
                      </a:r>
                      <a:r>
                        <a:rPr lang="en-US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10</a:t>
                      </a:r>
                      <a:r>
                        <a:rPr lang="cs-CZ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,</a:t>
                      </a:r>
                      <a:r>
                        <a:rPr lang="en-US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  <a:r>
                        <a:rPr lang="cs-CZ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 %</a:t>
                      </a:r>
                    </a:p>
                  </a:txBody>
                  <a:tcPr marL="7620" marR="7620" marT="7620" marB="0" anchor="ctr"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-10</a:t>
                      </a:r>
                      <a:r>
                        <a:rPr lang="cs-CZ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,</a:t>
                      </a:r>
                      <a:r>
                        <a:rPr lang="en-US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4</a:t>
                      </a:r>
                      <a:r>
                        <a:rPr lang="cs-CZ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 %</a:t>
                      </a:r>
                    </a:p>
                  </a:txBody>
                  <a:tcPr marL="7620" marR="7620" marT="7620" marB="0" anchor="ctr"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  <a:r>
                        <a:rPr lang="en-US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4</a:t>
                      </a:r>
                      <a:r>
                        <a:rPr lang="cs-CZ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,</a:t>
                      </a:r>
                      <a:r>
                        <a:rPr lang="en-US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9</a:t>
                      </a:r>
                      <a:r>
                        <a:rPr lang="cs-CZ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 %</a:t>
                      </a:r>
                    </a:p>
                  </a:txBody>
                  <a:tcPr marL="7620" marR="7620" marT="7620" marB="0" anchor="ctr"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  <a:r>
                        <a:rPr lang="en-US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  <a:r>
                        <a:rPr lang="cs-CZ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,</a:t>
                      </a:r>
                      <a:r>
                        <a:rPr lang="en-US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4</a:t>
                      </a:r>
                      <a:r>
                        <a:rPr lang="cs-CZ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 %</a:t>
                      </a:r>
                    </a:p>
                  </a:txBody>
                  <a:tcPr marL="7620" marR="7620" marT="7620" marB="0" anchor="ctr"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  <a:r>
                        <a:rPr lang="en-US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17</a:t>
                      </a:r>
                      <a:r>
                        <a:rPr lang="cs-CZ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,8 %</a:t>
                      </a:r>
                    </a:p>
                  </a:txBody>
                  <a:tcPr marL="7620" marR="7620" marT="7620" marB="0" anchor="ctr"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4343836"/>
                  </a:ext>
                </a:extLst>
              </a:tr>
            </a:tbl>
          </a:graphicData>
        </a:graphic>
      </p:graphicFrame>
      <p:graphicFrame>
        <p:nvGraphicFramePr>
          <p:cNvPr id="39" name="Chart 4">
            <a:extLst>
              <a:ext uri="{FF2B5EF4-FFF2-40B4-BE49-F238E27FC236}">
                <a16:creationId xmlns:a16="http://schemas.microsoft.com/office/drawing/2014/main" id="{F3B3A751-5826-48A2-8A63-61032D0536F8}"/>
              </a:ext>
            </a:extLst>
          </p:cNvPr>
          <p:cNvGraphicFramePr/>
          <p:nvPr>
            <p:custDataLst>
              <p:tags r:id="rId3"/>
            </p:custDataLst>
            <p:extLst/>
          </p:nvPr>
        </p:nvGraphicFramePr>
        <p:xfrm>
          <a:off x="57147" y="2876910"/>
          <a:ext cx="12030075" cy="40337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2"/>
          </a:graphicData>
        </a:graphic>
      </p:graphicFrame>
      <p:sp>
        <p:nvSpPr>
          <p:cNvPr id="2" name="Nadpis 1">
            <a:extLst>
              <a:ext uri="{FF2B5EF4-FFF2-40B4-BE49-F238E27FC236}">
                <a16:creationId xmlns:a16="http://schemas.microsoft.com/office/drawing/2014/main" id="{F3DA7FDE-62BA-4179-BA4D-AB192F2667D4}"/>
              </a:ext>
            </a:extLst>
          </p:cNvPr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381739" y="2"/>
            <a:ext cx="7776839" cy="576000"/>
          </a:xfrm>
        </p:spPr>
        <p:txBody>
          <a:bodyPr/>
          <a:lstStyle/>
          <a:p>
            <a:r>
              <a:rPr lang="cs-CZ" dirty="0"/>
              <a:t>Počty nově diagnostikovaných pacientů: týdenní vývoj v ZLK</a:t>
            </a:r>
          </a:p>
        </p:txBody>
      </p:sp>
      <p:sp>
        <p:nvSpPr>
          <p:cNvPr id="34" name="TextovéPole 33">
            <a:extLst>
              <a:ext uri="{FF2B5EF4-FFF2-40B4-BE49-F238E27FC236}">
                <a16:creationId xmlns:a16="http://schemas.microsoft.com/office/drawing/2014/main" id="{5E47396A-300A-47BC-A5A2-A0A901ACEACD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0" y="637278"/>
            <a:ext cx="116089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Dynamika vývoje počtů pozitivních diagnóz ukazuje na zpomalení šíření.</a:t>
            </a:r>
          </a:p>
        </p:txBody>
      </p:sp>
      <p:sp>
        <p:nvSpPr>
          <p:cNvPr id="32" name="Zahnutá šipka nahoru 25">
            <a:extLst>
              <a:ext uri="{FF2B5EF4-FFF2-40B4-BE49-F238E27FC236}">
                <a16:creationId xmlns:a16="http://schemas.microsoft.com/office/drawing/2014/main" id="{0BBE6A33-48F0-49E1-9234-59BBC97607D7}"/>
              </a:ext>
            </a:extLst>
          </p:cNvPr>
          <p:cNvSpPr/>
          <p:nvPr/>
        </p:nvSpPr>
        <p:spPr>
          <a:xfrm>
            <a:off x="1203450" y="2520191"/>
            <a:ext cx="1944000" cy="497840"/>
          </a:xfrm>
          <a:prstGeom prst="curvedUp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3" name="Zahnutá šipka nahoru 25">
            <a:extLst>
              <a:ext uri="{FF2B5EF4-FFF2-40B4-BE49-F238E27FC236}">
                <a16:creationId xmlns:a16="http://schemas.microsoft.com/office/drawing/2014/main" id="{C140FC7B-E4FD-4E67-92ED-DBF34CACB889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3172865" y="2520191"/>
            <a:ext cx="1944000" cy="497840"/>
          </a:xfrm>
          <a:prstGeom prst="curvedUp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5" name="Zahnutá šipka nahoru 25">
            <a:extLst>
              <a:ext uri="{FF2B5EF4-FFF2-40B4-BE49-F238E27FC236}">
                <a16:creationId xmlns:a16="http://schemas.microsoft.com/office/drawing/2014/main" id="{595E001A-4FCA-4DDB-8C25-BFD9173BD478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5116865" y="2520191"/>
            <a:ext cx="1944000" cy="497840"/>
          </a:xfrm>
          <a:prstGeom prst="curvedUp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6" name="Zahnutá šipka nahoru 25">
            <a:extLst>
              <a:ext uri="{FF2B5EF4-FFF2-40B4-BE49-F238E27FC236}">
                <a16:creationId xmlns:a16="http://schemas.microsoft.com/office/drawing/2014/main" id="{FEEB2FF7-BE27-405C-9A19-734E8CFD46B1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7086280" y="2520191"/>
            <a:ext cx="1944000" cy="497840"/>
          </a:xfrm>
          <a:prstGeom prst="curvedUp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7" name="Zahnutá šipka nahoru 25">
            <a:extLst>
              <a:ext uri="{FF2B5EF4-FFF2-40B4-BE49-F238E27FC236}">
                <a16:creationId xmlns:a16="http://schemas.microsoft.com/office/drawing/2014/main" id="{4F4AAAE2-F558-418C-BAA2-D0B97D253513}"/>
              </a:ext>
            </a:extLst>
          </p:cNvPr>
          <p:cNvSpPr/>
          <p:nvPr/>
        </p:nvSpPr>
        <p:spPr>
          <a:xfrm>
            <a:off x="9056914" y="2520191"/>
            <a:ext cx="1944000" cy="497840"/>
          </a:xfrm>
          <a:prstGeom prst="curvedUp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3" name="Obdélník 12">
            <a:extLst>
              <a:ext uri="{FF2B5EF4-FFF2-40B4-BE49-F238E27FC236}">
                <a16:creationId xmlns:a16="http://schemas.microsoft.com/office/drawing/2014/main" id="{EF644874-F2C9-4559-B699-84C7A880B3AF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896068" y="3233088"/>
            <a:ext cx="474590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Aktuální odhad R pro populaci ZLK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0,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88</a:t>
            </a:r>
            <a:endParaRPr kumimoji="0" lang="cs-CZ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grpSp>
        <p:nvGrpSpPr>
          <p:cNvPr id="15" name="Skupina 14">
            <a:extLst>
              <a:ext uri="{FF2B5EF4-FFF2-40B4-BE49-F238E27FC236}">
                <a16:creationId xmlns:a16="http://schemas.microsoft.com/office/drawing/2014/main" id="{673A228D-29A9-4456-9E6C-CA62F04ACDDC}"/>
              </a:ext>
            </a:extLst>
          </p:cNvPr>
          <p:cNvGrpSpPr/>
          <p:nvPr/>
        </p:nvGrpSpPr>
        <p:grpSpPr>
          <a:xfrm>
            <a:off x="10590672" y="598016"/>
            <a:ext cx="1601328" cy="369333"/>
            <a:chOff x="12350220" y="6820895"/>
            <a:chExt cx="2317881" cy="534600"/>
          </a:xfrm>
        </p:grpSpPr>
        <p:pic>
          <p:nvPicPr>
            <p:cNvPr id="16" name="Obrázek 15">
              <a:extLst>
                <a:ext uri="{FF2B5EF4-FFF2-40B4-BE49-F238E27FC236}">
                  <a16:creationId xmlns:a16="http://schemas.microsoft.com/office/drawing/2014/main" id="{BAA338D3-6515-4EB8-9DDB-26BB85E6ABA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50220" y="6820895"/>
              <a:ext cx="534600" cy="534600"/>
            </a:xfrm>
            <a:prstGeom prst="rect">
              <a:avLst/>
            </a:prstGeom>
          </p:spPr>
        </p:pic>
        <p:pic>
          <p:nvPicPr>
            <p:cNvPr id="17" name="Obrázek 16">
              <a:extLst>
                <a:ext uri="{FF2B5EF4-FFF2-40B4-BE49-F238E27FC236}">
                  <a16:creationId xmlns:a16="http://schemas.microsoft.com/office/drawing/2014/main" id="{5D0289D7-44C2-4753-836F-75ABB656EA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836" b="5966"/>
            <a:stretch/>
          </p:blipFill>
          <p:spPr>
            <a:xfrm>
              <a:off x="12927151" y="6867935"/>
              <a:ext cx="1740950" cy="433585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38640383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E083D3C-33A4-427C-8968-4D544558584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cs-CZ" b="1" dirty="0"/>
              <a:t>Datová a informační základna </a:t>
            </a:r>
            <a:br>
              <a:rPr lang="cs-CZ" b="1" dirty="0"/>
            </a:br>
            <a:r>
              <a:rPr lang="cs-CZ" b="1" dirty="0"/>
              <a:t>pro management pandemie COVID-19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3DC956FD-6669-4C82-B852-E3CE5A476C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5275" y="3693109"/>
            <a:ext cx="11737724" cy="2238375"/>
          </a:xfrm>
        </p:spPr>
        <p:txBody>
          <a:bodyPr>
            <a:normAutofit/>
          </a:bodyPr>
          <a:lstStyle/>
          <a:p>
            <a:r>
              <a:rPr lang="cs-CZ" sz="5000" b="1" dirty="0" smtClean="0"/>
              <a:t>Zátěž nemocnic klesá v důsledku klesajícího počtu nákaz zranitelných pacientů </a:t>
            </a:r>
            <a:endParaRPr lang="cs-CZ" sz="5000" b="1" dirty="0"/>
          </a:p>
        </p:txBody>
      </p:sp>
    </p:spTree>
    <p:extLst>
      <p:ext uri="{BB962C8B-B14F-4D97-AF65-F5344CB8AC3E}">
        <p14:creationId xmlns:p14="http://schemas.microsoft.com/office/powerpoint/2010/main" val="28152450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ovéPole 7"/>
          <p:cNvSpPr txBox="1"/>
          <p:nvPr/>
        </p:nvSpPr>
        <p:spPr>
          <a:xfrm>
            <a:off x="0" y="1808535"/>
            <a:ext cx="11737832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 důsledku přijatých opatření dochází k </a:t>
            </a:r>
            <a:r>
              <a:rPr kumimoji="0" lang="cs-CZ" sz="3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významnému poklesu </a:t>
            </a:r>
            <a:r>
              <a:rPr kumimoji="0" lang="cs-CZ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šíření </a:t>
            </a:r>
            <a:r>
              <a:rPr kumimoji="0" lang="cs-CZ" sz="3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nákazy, denní průměrné počty potvrzených případů klesly k cca 4 000.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3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3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Klesá </a:t>
            </a:r>
            <a:r>
              <a:rPr kumimoji="0" lang="cs-CZ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relativní pozitivita testů (o cca 10% za poslední </a:t>
            </a:r>
            <a:r>
              <a:rPr kumimoji="0" lang="cs-CZ" sz="3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týdny).</a:t>
            </a:r>
            <a:endParaRPr kumimoji="0" lang="cs-CZ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30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Pokles je patrný u všech věkových kategorií.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Denní </a:t>
            </a:r>
            <a:r>
              <a:rPr kumimoji="0" lang="cs-CZ" sz="3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průměr počtu nakažených klesá týdně o cca 2000 – 2500.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34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Šipka dolů 5"/>
          <p:cNvSpPr/>
          <p:nvPr/>
        </p:nvSpPr>
        <p:spPr>
          <a:xfrm>
            <a:off x="5088514" y="1346633"/>
            <a:ext cx="1551709" cy="39299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Podnadpis 2">
            <a:extLst>
              <a:ext uri="{FF2B5EF4-FFF2-40B4-BE49-F238E27FC236}">
                <a16:creationId xmlns:a16="http://schemas.microsoft.com/office/drawing/2014/main" id="{3DC956FD-6669-4C82-B852-E3CE5A476C50}"/>
              </a:ext>
            </a:extLst>
          </p:cNvPr>
          <p:cNvSpPr txBox="1">
            <a:spLocks/>
          </p:cNvSpPr>
          <p:nvPr/>
        </p:nvSpPr>
        <p:spPr>
          <a:xfrm>
            <a:off x="439883" y="166286"/>
            <a:ext cx="11249025" cy="118034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cs-CZ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Epidemie na populační úrovni prokazatelně zpomaluje, klesá počet nových případů onemocnění</a:t>
            </a:r>
          </a:p>
        </p:txBody>
      </p:sp>
      <p:sp>
        <p:nvSpPr>
          <p:cNvPr id="10" name="Šipka dolů 9"/>
          <p:cNvSpPr/>
          <p:nvPr/>
        </p:nvSpPr>
        <p:spPr>
          <a:xfrm>
            <a:off x="5088514" y="4024526"/>
            <a:ext cx="1551709" cy="39299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Šipka dolů 8"/>
          <p:cNvSpPr/>
          <p:nvPr/>
        </p:nvSpPr>
        <p:spPr>
          <a:xfrm>
            <a:off x="5088514" y="5847522"/>
            <a:ext cx="1551709" cy="39299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717642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ovéPole 20"/>
          <p:cNvSpPr txBox="1"/>
          <p:nvPr/>
        </p:nvSpPr>
        <p:spPr>
          <a:xfrm>
            <a:off x="432105" y="33126"/>
            <a:ext cx="113442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Vysoký počet nově nakažených potenciálně zranitelných pacientů zvyšoval zátěž nemocnic. </a:t>
            </a:r>
            <a:r>
              <a:rPr kumimoji="0" lang="cs-CZ" sz="30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 posledním </a:t>
            </a:r>
            <a:r>
              <a:rPr kumimoji="0" lang="cs-CZ" sz="3000" b="1" i="0" u="sng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období </a:t>
            </a:r>
            <a:r>
              <a:rPr kumimoji="0" lang="cs-CZ" sz="30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počty pacientů klesají</a:t>
            </a:r>
            <a:r>
              <a:rPr kumimoji="0" lang="cs-CZ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  </a:t>
            </a:r>
            <a:endParaRPr kumimoji="0" lang="cs-CZ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22" name="TextovéPole 21">
            <a:extLst>
              <a:ext uri="{FF2B5EF4-FFF2-40B4-BE49-F238E27FC236}">
                <a16:creationId xmlns:a16="http://schemas.microsoft.com/office/drawing/2014/main" id="{C3C7B102-51CF-40DA-86E3-19AB93DE7FE7}"/>
              </a:ext>
            </a:extLst>
          </p:cNvPr>
          <p:cNvSpPr txBox="1"/>
          <p:nvPr/>
        </p:nvSpPr>
        <p:spPr>
          <a:xfrm>
            <a:off x="1896063" y="2138740"/>
            <a:ext cx="2362704" cy="83099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Populace seniorů 65+ let</a:t>
            </a:r>
          </a:p>
        </p:txBody>
      </p:sp>
      <p:graphicFrame>
        <p:nvGraphicFramePr>
          <p:cNvPr id="35" name="Tabulka 3">
            <a:extLst>
              <a:ext uri="{FF2B5EF4-FFF2-40B4-BE49-F238E27FC236}">
                <a16:creationId xmlns:a16="http://schemas.microsoft.com/office/drawing/2014/main" id="{A3693099-23CE-4447-AC61-AFCE59524C7A}"/>
              </a:ext>
            </a:extLst>
          </p:cNvPr>
          <p:cNvGraphicFramePr>
            <a:graphicFrameLocks noGrp="1"/>
          </p:cNvGraphicFramePr>
          <p:nvPr>
            <p:custDataLst>
              <p:tags r:id="rId1"/>
            </p:custDataLst>
            <p:extLst/>
          </p:nvPr>
        </p:nvGraphicFramePr>
        <p:xfrm>
          <a:off x="4780229" y="1318755"/>
          <a:ext cx="6406083" cy="2072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82702">
                  <a:extLst>
                    <a:ext uri="{9D8B030D-6E8A-4147-A177-3AD203B41FA5}">
                      <a16:colId xmlns:a16="http://schemas.microsoft.com/office/drawing/2014/main" val="653187899"/>
                    </a:ext>
                  </a:extLst>
                </a:gridCol>
                <a:gridCol w="2223381">
                  <a:extLst>
                    <a:ext uri="{9D8B030D-6E8A-4147-A177-3AD203B41FA5}">
                      <a16:colId xmlns:a16="http://schemas.microsoft.com/office/drawing/2014/main" val="3486415745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marL="914400" marR="0" lvl="2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2800" b="1" u="sng" dirty="0">
                          <a:solidFill>
                            <a:srgbClr val="C00000"/>
                          </a:solidFill>
                          <a:latin typeface="+mn-lt"/>
                        </a:rPr>
                        <a:t>Nově diagnostikovaní ve věku 65+ 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cs-CZ" sz="3600" b="1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86166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cs-CZ" sz="2800" b="1" dirty="0">
                          <a:solidFill>
                            <a:srgbClr val="C00000"/>
                          </a:solidFill>
                          <a:latin typeface="+mn-lt"/>
                        </a:rPr>
                        <a:t>Za uplynulé 3 dny: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800" b="1" i="0" u="none" strike="noStrike" dirty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1 280</a:t>
                      </a: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82939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cs-CZ" sz="2800" b="1" dirty="0">
                          <a:solidFill>
                            <a:srgbClr val="C00000"/>
                          </a:solidFill>
                          <a:latin typeface="+mn-lt"/>
                        </a:rPr>
                        <a:t>Za uplynulých 7 dní: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800" b="1" i="0" u="none" strike="noStrike" dirty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4 148</a:t>
                      </a: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88340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cs-CZ" sz="2800" b="1" dirty="0">
                          <a:solidFill>
                            <a:srgbClr val="C00000"/>
                          </a:solidFill>
                          <a:latin typeface="+mn-lt"/>
                        </a:rPr>
                        <a:t>Za uplynulých 14 dní: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800" b="1" i="0" u="none" strike="noStrike" dirty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10 011</a:t>
                      </a: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50741784"/>
                  </a:ext>
                </a:extLst>
              </a:tr>
            </a:tbl>
          </a:graphicData>
        </a:graphic>
      </p:graphicFrame>
      <p:sp>
        <p:nvSpPr>
          <p:cNvPr id="2" name="Šipka doprava 1"/>
          <p:cNvSpPr/>
          <p:nvPr/>
        </p:nvSpPr>
        <p:spPr>
          <a:xfrm rot="1525312">
            <a:off x="11013483" y="4857956"/>
            <a:ext cx="664908" cy="2028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7" name="Chart 4">
            <a:extLst>
              <a:ext uri="{FF2B5EF4-FFF2-40B4-BE49-F238E27FC236}">
                <a16:creationId xmlns:a16="http://schemas.microsoft.com/office/drawing/2014/main" id="{08BC59A9-FEBF-48E7-BE01-130C7422F844}"/>
              </a:ext>
            </a:extLst>
          </p:cNvPr>
          <p:cNvGraphicFramePr/>
          <p:nvPr>
            <p:extLst/>
          </p:nvPr>
        </p:nvGraphicFramePr>
        <p:xfrm>
          <a:off x="95247" y="2824205"/>
          <a:ext cx="12030075" cy="40337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4927685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14">
            <a:extLst>
              <a:ext uri="{FF2B5EF4-FFF2-40B4-BE49-F238E27FC236}">
                <a16:creationId xmlns:a16="http://schemas.microsoft.com/office/drawing/2014/main" id="{5A11BCFC-49AD-487D-BBB2-8BDDECE7C06F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 rot="16200000">
            <a:off x="-821763" y="4306873"/>
            <a:ext cx="2776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Predikovaný počet pacientů</a:t>
            </a:r>
          </a:p>
        </p:txBody>
      </p:sp>
      <p:graphicFrame>
        <p:nvGraphicFramePr>
          <p:cNvPr id="22" name="Chart 11">
            <a:extLst>
              <a:ext uri="{FF2B5EF4-FFF2-40B4-BE49-F238E27FC236}">
                <a16:creationId xmlns:a16="http://schemas.microsoft.com/office/drawing/2014/main" id="{981CB6A6-72A9-473F-B599-40385C7CCD96}"/>
              </a:ext>
            </a:extLst>
          </p:cNvPr>
          <p:cNvGraphicFramePr/>
          <p:nvPr>
            <p:extLst/>
          </p:nvPr>
        </p:nvGraphicFramePr>
        <p:xfrm>
          <a:off x="850319" y="2610498"/>
          <a:ext cx="10389079" cy="42875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pSp>
        <p:nvGrpSpPr>
          <p:cNvPr id="13" name="Skupina 12">
            <a:extLst>
              <a:ext uri="{FF2B5EF4-FFF2-40B4-BE49-F238E27FC236}">
                <a16:creationId xmlns:a16="http://schemas.microsoft.com/office/drawing/2014/main" id="{62312458-65A0-441F-908E-931BC7FD4AB3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10043036" y="3768581"/>
            <a:ext cx="1900937" cy="1908215"/>
            <a:chOff x="10258697" y="3527722"/>
            <a:chExt cx="1900937" cy="1908215"/>
          </a:xfrm>
        </p:grpSpPr>
        <p:cxnSp>
          <p:nvCxnSpPr>
            <p:cNvPr id="15" name="Přímá spojnice 14">
              <a:extLst>
                <a:ext uri="{FF2B5EF4-FFF2-40B4-BE49-F238E27FC236}">
                  <a16:creationId xmlns:a16="http://schemas.microsoft.com/office/drawing/2014/main" id="{AD1B3FBA-E128-4E3B-A481-9ABC867903E1}"/>
                </a:ext>
              </a:extLst>
            </p:cNvPr>
            <p:cNvCxnSpPr>
              <a:cxnSpLocks/>
            </p:cNvCxnSpPr>
            <p:nvPr/>
          </p:nvCxnSpPr>
          <p:spPr>
            <a:xfrm>
              <a:off x="10258697" y="4113572"/>
              <a:ext cx="360000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Přímá spojnice 15">
              <a:extLst>
                <a:ext uri="{FF2B5EF4-FFF2-40B4-BE49-F238E27FC236}">
                  <a16:creationId xmlns:a16="http://schemas.microsoft.com/office/drawing/2014/main" id="{D47DC97C-FD01-4FD4-8BED-64EC65B6A859}"/>
                </a:ext>
              </a:extLst>
            </p:cNvPr>
            <p:cNvCxnSpPr>
              <a:cxnSpLocks/>
            </p:cNvCxnSpPr>
            <p:nvPr/>
          </p:nvCxnSpPr>
          <p:spPr>
            <a:xfrm>
              <a:off x="10258697" y="4328560"/>
              <a:ext cx="360000" cy="0"/>
            </a:xfrm>
            <a:prstGeom prst="line">
              <a:avLst/>
            </a:prstGeom>
            <a:ln w="28575"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Obdélník 16">
              <a:extLst>
                <a:ext uri="{FF2B5EF4-FFF2-40B4-BE49-F238E27FC236}">
                  <a16:creationId xmlns:a16="http://schemas.microsoft.com/office/drawing/2014/main" id="{0DFC9795-934F-42BA-94E7-2B7FA4872E52}"/>
                </a:ext>
              </a:extLst>
            </p:cNvPr>
            <p:cNvSpPr/>
            <p:nvPr/>
          </p:nvSpPr>
          <p:spPr>
            <a:xfrm>
              <a:off x="10270650" y="3620519"/>
              <a:ext cx="360000" cy="130628"/>
            </a:xfrm>
            <a:prstGeom prst="rect">
              <a:avLst/>
            </a:prstGeom>
            <a:solidFill>
              <a:srgbClr val="A6A6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cs-CZ" sz="11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TextovéPole 28">
              <a:extLst>
                <a:ext uri="{FF2B5EF4-FFF2-40B4-BE49-F238E27FC236}">
                  <a16:creationId xmlns:a16="http://schemas.microsoft.com/office/drawing/2014/main" id="{0C5C1E54-12C3-4C62-B831-4C6047793E03}"/>
                </a:ext>
              </a:extLst>
            </p:cNvPr>
            <p:cNvSpPr txBox="1"/>
            <p:nvPr/>
          </p:nvSpPr>
          <p:spPr>
            <a:xfrm>
              <a:off x="10630650" y="3527722"/>
              <a:ext cx="1528984" cy="19082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cs-CZ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Reálné </a:t>
              </a:r>
              <a:r>
                <a:rPr kumimoji="0" lang="cs-CZ" sz="14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počty</a:t>
              </a:r>
              <a:endPara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cs-CZ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cs-CZ" sz="14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 </a:t>
              </a:r>
              <a:r>
                <a:rPr kumimoji="0" lang="cs-CZ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= 0,95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cs-CZ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 = 0,85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cs-CZ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 = 0,75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cs-CZ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Maximální počet pacientů s COVID-19 na lůžkách za období říjen/listopad 2020</a:t>
              </a:r>
              <a:endParaRPr kumimoji="0" lang="cs-CZ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9" name="Přímá spojnice 18">
              <a:extLst>
                <a:ext uri="{FF2B5EF4-FFF2-40B4-BE49-F238E27FC236}">
                  <a16:creationId xmlns:a16="http://schemas.microsoft.com/office/drawing/2014/main" id="{8A11B017-1740-4D99-AF40-0CE45544A6AD}"/>
                </a:ext>
              </a:extLst>
            </p:cNvPr>
            <p:cNvCxnSpPr>
              <a:cxnSpLocks/>
            </p:cNvCxnSpPr>
            <p:nvPr/>
          </p:nvCxnSpPr>
          <p:spPr>
            <a:xfrm>
              <a:off x="10258697" y="4758537"/>
              <a:ext cx="360000" cy="0"/>
            </a:xfrm>
            <a:prstGeom prst="line">
              <a:avLst/>
            </a:prstGeom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Přímá spojnice 19">
              <a:extLst>
                <a:ext uri="{FF2B5EF4-FFF2-40B4-BE49-F238E27FC236}">
                  <a16:creationId xmlns:a16="http://schemas.microsoft.com/office/drawing/2014/main" id="{07C5A792-BEB3-40F4-98BB-7431BA7FEF59}"/>
                </a:ext>
              </a:extLst>
            </p:cNvPr>
            <p:cNvCxnSpPr>
              <a:cxnSpLocks/>
            </p:cNvCxnSpPr>
            <p:nvPr/>
          </p:nvCxnSpPr>
          <p:spPr>
            <a:xfrm>
              <a:off x="10258697" y="4543548"/>
              <a:ext cx="360000" cy="0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ovéPole 22"/>
          <p:cNvSpPr txBox="1"/>
          <p:nvPr/>
        </p:nvSpPr>
        <p:spPr>
          <a:xfrm>
            <a:off x="381739" y="94911"/>
            <a:ext cx="1137535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3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V týdenním srovnání počty hospitalizací </a:t>
            </a: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v </a:t>
            </a:r>
            <a:r>
              <a:rPr kumimoji="0" lang="cs-CZ" sz="3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ČR </a:t>
            </a:r>
            <a:r>
              <a:rPr kumimoji="0" lang="cs-CZ" sz="3000" b="1" i="0" u="sng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klesají</a:t>
            </a:r>
          </a:p>
        </p:txBody>
      </p:sp>
      <p:graphicFrame>
        <p:nvGraphicFramePr>
          <p:cNvPr id="21" name="Tabulka 8">
            <a:extLst>
              <a:ext uri="{FF2B5EF4-FFF2-40B4-BE49-F238E27FC236}">
                <a16:creationId xmlns:a16="http://schemas.microsoft.com/office/drawing/2014/main" id="{09D6B58A-D08C-444F-A99C-551A355549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421582"/>
              </p:ext>
            </p:extLst>
          </p:nvPr>
        </p:nvGraphicFramePr>
        <p:xfrm>
          <a:off x="197157" y="672324"/>
          <a:ext cx="11797686" cy="1483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5427">
                  <a:extLst>
                    <a:ext uri="{9D8B030D-6E8A-4147-A177-3AD203B41FA5}">
                      <a16:colId xmlns:a16="http://schemas.microsoft.com/office/drawing/2014/main" val="3924625702"/>
                    </a:ext>
                  </a:extLst>
                </a:gridCol>
                <a:gridCol w="655427">
                  <a:extLst>
                    <a:ext uri="{9D8B030D-6E8A-4147-A177-3AD203B41FA5}">
                      <a16:colId xmlns:a16="http://schemas.microsoft.com/office/drawing/2014/main" val="3723531014"/>
                    </a:ext>
                  </a:extLst>
                </a:gridCol>
                <a:gridCol w="655427">
                  <a:extLst>
                    <a:ext uri="{9D8B030D-6E8A-4147-A177-3AD203B41FA5}">
                      <a16:colId xmlns:a16="http://schemas.microsoft.com/office/drawing/2014/main" val="4126272650"/>
                    </a:ext>
                  </a:extLst>
                </a:gridCol>
                <a:gridCol w="655427">
                  <a:extLst>
                    <a:ext uri="{9D8B030D-6E8A-4147-A177-3AD203B41FA5}">
                      <a16:colId xmlns:a16="http://schemas.microsoft.com/office/drawing/2014/main" val="1669069357"/>
                    </a:ext>
                  </a:extLst>
                </a:gridCol>
                <a:gridCol w="655427">
                  <a:extLst>
                    <a:ext uri="{9D8B030D-6E8A-4147-A177-3AD203B41FA5}">
                      <a16:colId xmlns:a16="http://schemas.microsoft.com/office/drawing/2014/main" val="2245180415"/>
                    </a:ext>
                  </a:extLst>
                </a:gridCol>
                <a:gridCol w="655427">
                  <a:extLst>
                    <a:ext uri="{9D8B030D-6E8A-4147-A177-3AD203B41FA5}">
                      <a16:colId xmlns:a16="http://schemas.microsoft.com/office/drawing/2014/main" val="1373314509"/>
                    </a:ext>
                  </a:extLst>
                </a:gridCol>
                <a:gridCol w="655427">
                  <a:extLst>
                    <a:ext uri="{9D8B030D-6E8A-4147-A177-3AD203B41FA5}">
                      <a16:colId xmlns:a16="http://schemas.microsoft.com/office/drawing/2014/main" val="462042178"/>
                    </a:ext>
                  </a:extLst>
                </a:gridCol>
                <a:gridCol w="655427">
                  <a:extLst>
                    <a:ext uri="{9D8B030D-6E8A-4147-A177-3AD203B41FA5}">
                      <a16:colId xmlns:a16="http://schemas.microsoft.com/office/drawing/2014/main" val="3498862452"/>
                    </a:ext>
                  </a:extLst>
                </a:gridCol>
                <a:gridCol w="655427">
                  <a:extLst>
                    <a:ext uri="{9D8B030D-6E8A-4147-A177-3AD203B41FA5}">
                      <a16:colId xmlns:a16="http://schemas.microsoft.com/office/drawing/2014/main" val="2916212544"/>
                    </a:ext>
                  </a:extLst>
                </a:gridCol>
                <a:gridCol w="655427">
                  <a:extLst>
                    <a:ext uri="{9D8B030D-6E8A-4147-A177-3AD203B41FA5}">
                      <a16:colId xmlns:a16="http://schemas.microsoft.com/office/drawing/2014/main" val="4284827979"/>
                    </a:ext>
                  </a:extLst>
                </a:gridCol>
                <a:gridCol w="655427">
                  <a:extLst>
                    <a:ext uri="{9D8B030D-6E8A-4147-A177-3AD203B41FA5}">
                      <a16:colId xmlns:a16="http://schemas.microsoft.com/office/drawing/2014/main" val="2006036948"/>
                    </a:ext>
                  </a:extLst>
                </a:gridCol>
                <a:gridCol w="655427">
                  <a:extLst>
                    <a:ext uri="{9D8B030D-6E8A-4147-A177-3AD203B41FA5}">
                      <a16:colId xmlns:a16="http://schemas.microsoft.com/office/drawing/2014/main" val="3094642904"/>
                    </a:ext>
                  </a:extLst>
                </a:gridCol>
                <a:gridCol w="655427">
                  <a:extLst>
                    <a:ext uri="{9D8B030D-6E8A-4147-A177-3AD203B41FA5}">
                      <a16:colId xmlns:a16="http://schemas.microsoft.com/office/drawing/2014/main" val="640797798"/>
                    </a:ext>
                  </a:extLst>
                </a:gridCol>
                <a:gridCol w="655427">
                  <a:extLst>
                    <a:ext uri="{9D8B030D-6E8A-4147-A177-3AD203B41FA5}">
                      <a16:colId xmlns:a16="http://schemas.microsoft.com/office/drawing/2014/main" val="2686944603"/>
                    </a:ext>
                  </a:extLst>
                </a:gridCol>
                <a:gridCol w="655427">
                  <a:extLst>
                    <a:ext uri="{9D8B030D-6E8A-4147-A177-3AD203B41FA5}">
                      <a16:colId xmlns:a16="http://schemas.microsoft.com/office/drawing/2014/main" val="3793287648"/>
                    </a:ext>
                  </a:extLst>
                </a:gridCol>
                <a:gridCol w="655427">
                  <a:extLst>
                    <a:ext uri="{9D8B030D-6E8A-4147-A177-3AD203B41FA5}">
                      <a16:colId xmlns:a16="http://schemas.microsoft.com/office/drawing/2014/main" val="529572551"/>
                    </a:ext>
                  </a:extLst>
                </a:gridCol>
                <a:gridCol w="655427">
                  <a:extLst>
                    <a:ext uri="{9D8B030D-6E8A-4147-A177-3AD203B41FA5}">
                      <a16:colId xmlns:a16="http://schemas.microsoft.com/office/drawing/2014/main" val="3905191187"/>
                    </a:ext>
                  </a:extLst>
                </a:gridCol>
                <a:gridCol w="655427">
                  <a:extLst>
                    <a:ext uri="{9D8B030D-6E8A-4147-A177-3AD203B41FA5}">
                      <a16:colId xmlns:a16="http://schemas.microsoft.com/office/drawing/2014/main" val="2285664354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stav</a:t>
                      </a:r>
                    </a:p>
                  </a:txBody>
                  <a:tcPr marL="7620" marR="7620" marT="7620" marB="0" anchor="b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stav</a:t>
                      </a:r>
                    </a:p>
                  </a:txBody>
                  <a:tcPr marL="7620" marR="7620" marT="7620" marB="0" anchor="b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stav</a:t>
                      </a:r>
                    </a:p>
                  </a:txBody>
                  <a:tcPr marL="7620" marR="7620" marT="7620" marB="0" anchor="b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stav</a:t>
                      </a:r>
                    </a:p>
                  </a:txBody>
                  <a:tcPr marL="7620" marR="7620" marT="7620" marB="0" anchor="b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stav</a:t>
                      </a:r>
                    </a:p>
                  </a:txBody>
                  <a:tcPr marL="7620" marR="7620" marT="7620" marB="0" anchor="b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stav</a:t>
                      </a:r>
                    </a:p>
                  </a:txBody>
                  <a:tcPr marL="7620" marR="7620" marT="7620" marB="0" anchor="b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1069394"/>
                  </a:ext>
                </a:extLst>
              </a:tr>
              <a:tr h="370840"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25. 2.–3. 3. </a:t>
                      </a:r>
                    </a:p>
                  </a:txBody>
                  <a:tcPr marL="7620" marR="7620" marT="7620" marB="0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4. 3.–10. 3. </a:t>
                      </a:r>
                    </a:p>
                  </a:txBody>
                  <a:tcPr marL="7620" marR="7620" marT="7620" marB="0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11. 3.–17. 3. </a:t>
                      </a:r>
                    </a:p>
                  </a:txBody>
                  <a:tcPr marL="7620" marR="7620" marT="7620" marB="0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18. 3.–24. 3. </a:t>
                      </a:r>
                    </a:p>
                  </a:txBody>
                  <a:tcPr marL="7620" marR="7620" marT="7620" marB="0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25. 3.–31. 3. </a:t>
                      </a:r>
                    </a:p>
                  </a:txBody>
                  <a:tcPr marL="7620" marR="7620" marT="7620" marB="0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1. 4.–7. 4. </a:t>
                      </a:r>
                    </a:p>
                  </a:txBody>
                  <a:tcPr marL="7620" marR="7620" marT="7620" marB="0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2668816"/>
                  </a:ext>
                </a:extLst>
              </a:tr>
              <a:tr h="370840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7 809 hospitalizací</a:t>
                      </a:r>
                    </a:p>
                  </a:txBody>
                  <a:tcPr marL="7620" marR="7620" marT="7620" marB="0" anchor="ctr"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8 613 hospitalizací</a:t>
                      </a:r>
                    </a:p>
                  </a:txBody>
                  <a:tcPr marL="7620" marR="7620" marT="7620" marB="0" anchor="ctr"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9 022 hospitalizací</a:t>
                      </a:r>
                    </a:p>
                  </a:txBody>
                  <a:tcPr marL="7620" marR="7620" marT="7620" marB="0" anchor="ctr"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8 610 hospitalizací</a:t>
                      </a:r>
                    </a:p>
                  </a:txBody>
                  <a:tcPr marL="7620" marR="7620" marT="7620" marB="0" anchor="ctr"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7 839 hospitalizací</a:t>
                      </a:r>
                    </a:p>
                  </a:txBody>
                  <a:tcPr marL="7620" marR="7620" marT="7620" marB="0" anchor="ctr"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6 543 hospitalizací</a:t>
                      </a:r>
                    </a:p>
                  </a:txBody>
                  <a:tcPr marL="7620" marR="7620" marT="7620" marB="0" anchor="ctr"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1913717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+10,3 %</a:t>
                      </a:r>
                    </a:p>
                  </a:txBody>
                  <a:tcPr marL="7620" marR="7620" marT="7620" marB="0" anchor="ctr"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+4,8%</a:t>
                      </a:r>
                    </a:p>
                  </a:txBody>
                  <a:tcPr marL="7620" marR="7620" marT="7620" marB="0" anchor="ctr"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-4,6%</a:t>
                      </a:r>
                    </a:p>
                  </a:txBody>
                  <a:tcPr marL="7620" marR="7620" marT="7620" marB="0" anchor="ctr"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-9,0%</a:t>
                      </a:r>
                    </a:p>
                  </a:txBody>
                  <a:tcPr marL="7620" marR="7620" marT="7620" marB="0" anchor="ctr"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-16,5%</a:t>
                      </a:r>
                    </a:p>
                  </a:txBody>
                  <a:tcPr marL="7620" marR="7620" marT="7620" marB="0" anchor="ctr"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4343836"/>
                  </a:ext>
                </a:extLst>
              </a:tr>
            </a:tbl>
          </a:graphicData>
        </a:graphic>
      </p:graphicFrame>
      <p:sp>
        <p:nvSpPr>
          <p:cNvPr id="28" name="Zahnutá šipka nahoru 25">
            <a:extLst>
              <a:ext uri="{FF2B5EF4-FFF2-40B4-BE49-F238E27FC236}">
                <a16:creationId xmlns:a16="http://schemas.microsoft.com/office/drawing/2014/main" id="{E359B7D7-130C-4173-9EFC-47F321C82F4E}"/>
              </a:ext>
            </a:extLst>
          </p:cNvPr>
          <p:cNvSpPr/>
          <p:nvPr/>
        </p:nvSpPr>
        <p:spPr>
          <a:xfrm>
            <a:off x="1203450" y="2013982"/>
            <a:ext cx="1944000" cy="497840"/>
          </a:xfrm>
          <a:prstGeom prst="curvedUp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9" name="Zahnutá šipka nahoru 25">
            <a:extLst>
              <a:ext uri="{FF2B5EF4-FFF2-40B4-BE49-F238E27FC236}">
                <a16:creationId xmlns:a16="http://schemas.microsoft.com/office/drawing/2014/main" id="{77962815-283B-44A7-A845-1BB5AFDAE33D}"/>
              </a:ext>
            </a:extLst>
          </p:cNvPr>
          <p:cNvSpPr/>
          <p:nvPr/>
        </p:nvSpPr>
        <p:spPr>
          <a:xfrm>
            <a:off x="3172865" y="2013982"/>
            <a:ext cx="1944000" cy="497840"/>
          </a:xfrm>
          <a:prstGeom prst="curvedUp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0" name="Zahnutá šipka nahoru 25">
            <a:extLst>
              <a:ext uri="{FF2B5EF4-FFF2-40B4-BE49-F238E27FC236}">
                <a16:creationId xmlns:a16="http://schemas.microsoft.com/office/drawing/2014/main" id="{900DBD3A-25FF-44DB-9A70-41A63B98A098}"/>
              </a:ext>
            </a:extLst>
          </p:cNvPr>
          <p:cNvSpPr/>
          <p:nvPr/>
        </p:nvSpPr>
        <p:spPr>
          <a:xfrm>
            <a:off x="5116865" y="2013982"/>
            <a:ext cx="1944000" cy="497840"/>
          </a:xfrm>
          <a:prstGeom prst="curvedUp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3" name="Zahnutá šipka nahoru 25">
            <a:extLst>
              <a:ext uri="{FF2B5EF4-FFF2-40B4-BE49-F238E27FC236}">
                <a16:creationId xmlns:a16="http://schemas.microsoft.com/office/drawing/2014/main" id="{8BC9AE2D-ED68-40C1-9F08-DFCD52A3016B}"/>
              </a:ext>
            </a:extLst>
          </p:cNvPr>
          <p:cNvSpPr/>
          <p:nvPr/>
        </p:nvSpPr>
        <p:spPr>
          <a:xfrm>
            <a:off x="7086280" y="2013982"/>
            <a:ext cx="1944000" cy="497840"/>
          </a:xfrm>
          <a:prstGeom prst="curvedUp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4" name="Zahnutá šipka nahoru 25">
            <a:extLst>
              <a:ext uri="{FF2B5EF4-FFF2-40B4-BE49-F238E27FC236}">
                <a16:creationId xmlns:a16="http://schemas.microsoft.com/office/drawing/2014/main" id="{64D205E5-DBC4-422A-BF09-BCA621280F66}"/>
              </a:ext>
            </a:extLst>
          </p:cNvPr>
          <p:cNvSpPr/>
          <p:nvPr/>
        </p:nvSpPr>
        <p:spPr>
          <a:xfrm>
            <a:off x="9056914" y="2013982"/>
            <a:ext cx="1944000" cy="497840"/>
          </a:xfrm>
          <a:prstGeom prst="curvedUp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434680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" name="Chart 11">
            <a:extLst>
              <a:ext uri="{FF2B5EF4-FFF2-40B4-BE49-F238E27FC236}">
                <a16:creationId xmlns:a16="http://schemas.microsoft.com/office/drawing/2014/main" id="{FFB92E0F-0B52-417A-BB34-405865A92B2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05089191"/>
              </p:ext>
            </p:extLst>
          </p:nvPr>
        </p:nvGraphicFramePr>
        <p:xfrm>
          <a:off x="638734" y="2293724"/>
          <a:ext cx="10889672" cy="46255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6" name="TextBox 14">
            <a:extLst>
              <a:ext uri="{FF2B5EF4-FFF2-40B4-BE49-F238E27FC236}">
                <a16:creationId xmlns:a16="http://schemas.microsoft.com/office/drawing/2014/main" id="{4231A2FA-B47D-4C3D-8DDD-0F1ACD6C8396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 rot="16200000">
            <a:off x="-983075" y="3867155"/>
            <a:ext cx="27763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Predikovaný počet pacientů</a:t>
            </a:r>
            <a:br>
              <a:rPr kumimoji="0" lang="cs-CZ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cs-CZ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vyžadujících intenzivní péči</a:t>
            </a:r>
          </a:p>
        </p:txBody>
      </p:sp>
      <p:grpSp>
        <p:nvGrpSpPr>
          <p:cNvPr id="25" name="Skupina 24">
            <a:extLst>
              <a:ext uri="{FF2B5EF4-FFF2-40B4-BE49-F238E27FC236}">
                <a16:creationId xmlns:a16="http://schemas.microsoft.com/office/drawing/2014/main" id="{62312458-65A0-441F-908E-931BC7FD4AB3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10043036" y="3768581"/>
            <a:ext cx="1900937" cy="1908215"/>
            <a:chOff x="10258697" y="3527722"/>
            <a:chExt cx="1900937" cy="1908215"/>
          </a:xfrm>
        </p:grpSpPr>
        <p:cxnSp>
          <p:nvCxnSpPr>
            <p:cNvPr id="26" name="Přímá spojnice 25">
              <a:extLst>
                <a:ext uri="{FF2B5EF4-FFF2-40B4-BE49-F238E27FC236}">
                  <a16:creationId xmlns:a16="http://schemas.microsoft.com/office/drawing/2014/main" id="{AD1B3FBA-E128-4E3B-A481-9ABC867903E1}"/>
                </a:ext>
              </a:extLst>
            </p:cNvPr>
            <p:cNvCxnSpPr>
              <a:cxnSpLocks/>
            </p:cNvCxnSpPr>
            <p:nvPr/>
          </p:nvCxnSpPr>
          <p:spPr>
            <a:xfrm>
              <a:off x="10258697" y="4113572"/>
              <a:ext cx="360000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Přímá spojnice 26">
              <a:extLst>
                <a:ext uri="{FF2B5EF4-FFF2-40B4-BE49-F238E27FC236}">
                  <a16:creationId xmlns:a16="http://schemas.microsoft.com/office/drawing/2014/main" id="{D47DC97C-FD01-4FD4-8BED-64EC65B6A859}"/>
                </a:ext>
              </a:extLst>
            </p:cNvPr>
            <p:cNvCxnSpPr>
              <a:cxnSpLocks/>
            </p:cNvCxnSpPr>
            <p:nvPr/>
          </p:nvCxnSpPr>
          <p:spPr>
            <a:xfrm>
              <a:off x="10258697" y="4328560"/>
              <a:ext cx="360000" cy="0"/>
            </a:xfrm>
            <a:prstGeom prst="line">
              <a:avLst/>
            </a:prstGeom>
            <a:ln w="28575"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Obdélník 27">
              <a:extLst>
                <a:ext uri="{FF2B5EF4-FFF2-40B4-BE49-F238E27FC236}">
                  <a16:creationId xmlns:a16="http://schemas.microsoft.com/office/drawing/2014/main" id="{0DFC9795-934F-42BA-94E7-2B7FA4872E52}"/>
                </a:ext>
              </a:extLst>
            </p:cNvPr>
            <p:cNvSpPr/>
            <p:nvPr/>
          </p:nvSpPr>
          <p:spPr>
            <a:xfrm>
              <a:off x="10270650" y="3620519"/>
              <a:ext cx="360000" cy="130628"/>
            </a:xfrm>
            <a:prstGeom prst="rect">
              <a:avLst/>
            </a:prstGeom>
            <a:solidFill>
              <a:srgbClr val="A6A6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cs-CZ" sz="11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TextovéPole 28">
              <a:extLst>
                <a:ext uri="{FF2B5EF4-FFF2-40B4-BE49-F238E27FC236}">
                  <a16:creationId xmlns:a16="http://schemas.microsoft.com/office/drawing/2014/main" id="{0C5C1E54-12C3-4C62-B831-4C6047793E03}"/>
                </a:ext>
              </a:extLst>
            </p:cNvPr>
            <p:cNvSpPr txBox="1"/>
            <p:nvPr/>
          </p:nvSpPr>
          <p:spPr>
            <a:xfrm>
              <a:off x="10630650" y="3527722"/>
              <a:ext cx="1528984" cy="19082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cs-CZ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Reálné </a:t>
              </a:r>
              <a:r>
                <a:rPr kumimoji="0" lang="cs-CZ" sz="14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počty</a:t>
              </a:r>
              <a:endPara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cs-CZ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cs-CZ" sz="14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 </a:t>
              </a:r>
              <a:r>
                <a:rPr kumimoji="0" lang="cs-CZ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= 0,95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cs-CZ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 = 0,85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cs-CZ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 = 0,75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cs-CZ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Maximální počet pacientů s COVID-19 na lůžkách za období říjen/listopad 2020</a:t>
              </a:r>
              <a:endParaRPr kumimoji="0" lang="cs-CZ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30" name="Přímá spojnice 29">
              <a:extLst>
                <a:ext uri="{FF2B5EF4-FFF2-40B4-BE49-F238E27FC236}">
                  <a16:creationId xmlns:a16="http://schemas.microsoft.com/office/drawing/2014/main" id="{8A11B017-1740-4D99-AF40-0CE45544A6AD}"/>
                </a:ext>
              </a:extLst>
            </p:cNvPr>
            <p:cNvCxnSpPr>
              <a:cxnSpLocks/>
            </p:cNvCxnSpPr>
            <p:nvPr/>
          </p:nvCxnSpPr>
          <p:spPr>
            <a:xfrm>
              <a:off x="10258697" y="4758537"/>
              <a:ext cx="360000" cy="0"/>
            </a:xfrm>
            <a:prstGeom prst="line">
              <a:avLst/>
            </a:prstGeom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Přímá spojnice 34">
              <a:extLst>
                <a:ext uri="{FF2B5EF4-FFF2-40B4-BE49-F238E27FC236}">
                  <a16:creationId xmlns:a16="http://schemas.microsoft.com/office/drawing/2014/main" id="{07C5A792-BEB3-40F4-98BB-7431BA7FEF59}"/>
                </a:ext>
              </a:extLst>
            </p:cNvPr>
            <p:cNvCxnSpPr>
              <a:cxnSpLocks/>
            </p:cNvCxnSpPr>
            <p:nvPr/>
          </p:nvCxnSpPr>
          <p:spPr>
            <a:xfrm>
              <a:off x="10258697" y="4543548"/>
              <a:ext cx="360000" cy="0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TextovéPole 35">
            <a:extLst>
              <a:ext uri="{FF2B5EF4-FFF2-40B4-BE49-F238E27FC236}">
                <a16:creationId xmlns:a16="http://schemas.microsoft.com/office/drawing/2014/main" id="{507D902C-D9A4-417A-909B-281157810E3B}"/>
              </a:ext>
            </a:extLst>
          </p:cNvPr>
          <p:cNvSpPr txBox="1"/>
          <p:nvPr/>
        </p:nvSpPr>
        <p:spPr>
          <a:xfrm>
            <a:off x="184727" y="12542"/>
            <a:ext cx="11797686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kumimoji="0" lang="cs-CZ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V týdenním srovnání počty hospitalizací na JIP v ČR </a:t>
            </a:r>
            <a:r>
              <a:rPr lang="cs-CZ" sz="2800" b="1" u="sng" dirty="0">
                <a:solidFill>
                  <a:srgbClr val="0000FF"/>
                </a:solidFill>
              </a:rPr>
              <a:t>klesají</a:t>
            </a:r>
            <a:endParaRPr kumimoji="0" lang="cs-CZ" sz="2800" b="1" i="0" u="sng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graphicFrame>
        <p:nvGraphicFramePr>
          <p:cNvPr id="37" name="Tabulka 8">
            <a:extLst>
              <a:ext uri="{FF2B5EF4-FFF2-40B4-BE49-F238E27FC236}">
                <a16:creationId xmlns:a16="http://schemas.microsoft.com/office/drawing/2014/main" id="{6B7F79D0-8EDC-4EB5-A2DD-9DA744FC0B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5860004"/>
              </p:ext>
            </p:extLst>
          </p:nvPr>
        </p:nvGraphicFramePr>
        <p:xfrm>
          <a:off x="187920" y="496835"/>
          <a:ext cx="11797686" cy="1483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5427">
                  <a:extLst>
                    <a:ext uri="{9D8B030D-6E8A-4147-A177-3AD203B41FA5}">
                      <a16:colId xmlns:a16="http://schemas.microsoft.com/office/drawing/2014/main" val="3924625702"/>
                    </a:ext>
                  </a:extLst>
                </a:gridCol>
                <a:gridCol w="655427">
                  <a:extLst>
                    <a:ext uri="{9D8B030D-6E8A-4147-A177-3AD203B41FA5}">
                      <a16:colId xmlns:a16="http://schemas.microsoft.com/office/drawing/2014/main" val="3723531014"/>
                    </a:ext>
                  </a:extLst>
                </a:gridCol>
                <a:gridCol w="655427">
                  <a:extLst>
                    <a:ext uri="{9D8B030D-6E8A-4147-A177-3AD203B41FA5}">
                      <a16:colId xmlns:a16="http://schemas.microsoft.com/office/drawing/2014/main" val="4126272650"/>
                    </a:ext>
                  </a:extLst>
                </a:gridCol>
                <a:gridCol w="655427">
                  <a:extLst>
                    <a:ext uri="{9D8B030D-6E8A-4147-A177-3AD203B41FA5}">
                      <a16:colId xmlns:a16="http://schemas.microsoft.com/office/drawing/2014/main" val="1669069357"/>
                    </a:ext>
                  </a:extLst>
                </a:gridCol>
                <a:gridCol w="655427">
                  <a:extLst>
                    <a:ext uri="{9D8B030D-6E8A-4147-A177-3AD203B41FA5}">
                      <a16:colId xmlns:a16="http://schemas.microsoft.com/office/drawing/2014/main" val="2245180415"/>
                    </a:ext>
                  </a:extLst>
                </a:gridCol>
                <a:gridCol w="655427">
                  <a:extLst>
                    <a:ext uri="{9D8B030D-6E8A-4147-A177-3AD203B41FA5}">
                      <a16:colId xmlns:a16="http://schemas.microsoft.com/office/drawing/2014/main" val="1373314509"/>
                    </a:ext>
                  </a:extLst>
                </a:gridCol>
                <a:gridCol w="655427">
                  <a:extLst>
                    <a:ext uri="{9D8B030D-6E8A-4147-A177-3AD203B41FA5}">
                      <a16:colId xmlns:a16="http://schemas.microsoft.com/office/drawing/2014/main" val="462042178"/>
                    </a:ext>
                  </a:extLst>
                </a:gridCol>
                <a:gridCol w="655427">
                  <a:extLst>
                    <a:ext uri="{9D8B030D-6E8A-4147-A177-3AD203B41FA5}">
                      <a16:colId xmlns:a16="http://schemas.microsoft.com/office/drawing/2014/main" val="3498862452"/>
                    </a:ext>
                  </a:extLst>
                </a:gridCol>
                <a:gridCol w="655427">
                  <a:extLst>
                    <a:ext uri="{9D8B030D-6E8A-4147-A177-3AD203B41FA5}">
                      <a16:colId xmlns:a16="http://schemas.microsoft.com/office/drawing/2014/main" val="2916212544"/>
                    </a:ext>
                  </a:extLst>
                </a:gridCol>
                <a:gridCol w="655427">
                  <a:extLst>
                    <a:ext uri="{9D8B030D-6E8A-4147-A177-3AD203B41FA5}">
                      <a16:colId xmlns:a16="http://schemas.microsoft.com/office/drawing/2014/main" val="4284827979"/>
                    </a:ext>
                  </a:extLst>
                </a:gridCol>
                <a:gridCol w="655427">
                  <a:extLst>
                    <a:ext uri="{9D8B030D-6E8A-4147-A177-3AD203B41FA5}">
                      <a16:colId xmlns:a16="http://schemas.microsoft.com/office/drawing/2014/main" val="2006036948"/>
                    </a:ext>
                  </a:extLst>
                </a:gridCol>
                <a:gridCol w="655427">
                  <a:extLst>
                    <a:ext uri="{9D8B030D-6E8A-4147-A177-3AD203B41FA5}">
                      <a16:colId xmlns:a16="http://schemas.microsoft.com/office/drawing/2014/main" val="3094642904"/>
                    </a:ext>
                  </a:extLst>
                </a:gridCol>
                <a:gridCol w="655427">
                  <a:extLst>
                    <a:ext uri="{9D8B030D-6E8A-4147-A177-3AD203B41FA5}">
                      <a16:colId xmlns:a16="http://schemas.microsoft.com/office/drawing/2014/main" val="640797798"/>
                    </a:ext>
                  </a:extLst>
                </a:gridCol>
                <a:gridCol w="655427">
                  <a:extLst>
                    <a:ext uri="{9D8B030D-6E8A-4147-A177-3AD203B41FA5}">
                      <a16:colId xmlns:a16="http://schemas.microsoft.com/office/drawing/2014/main" val="2686944603"/>
                    </a:ext>
                  </a:extLst>
                </a:gridCol>
                <a:gridCol w="655427">
                  <a:extLst>
                    <a:ext uri="{9D8B030D-6E8A-4147-A177-3AD203B41FA5}">
                      <a16:colId xmlns:a16="http://schemas.microsoft.com/office/drawing/2014/main" val="3793287648"/>
                    </a:ext>
                  </a:extLst>
                </a:gridCol>
                <a:gridCol w="655427">
                  <a:extLst>
                    <a:ext uri="{9D8B030D-6E8A-4147-A177-3AD203B41FA5}">
                      <a16:colId xmlns:a16="http://schemas.microsoft.com/office/drawing/2014/main" val="529572551"/>
                    </a:ext>
                  </a:extLst>
                </a:gridCol>
                <a:gridCol w="655427">
                  <a:extLst>
                    <a:ext uri="{9D8B030D-6E8A-4147-A177-3AD203B41FA5}">
                      <a16:colId xmlns:a16="http://schemas.microsoft.com/office/drawing/2014/main" val="3905191187"/>
                    </a:ext>
                  </a:extLst>
                </a:gridCol>
                <a:gridCol w="655427">
                  <a:extLst>
                    <a:ext uri="{9D8B030D-6E8A-4147-A177-3AD203B41FA5}">
                      <a16:colId xmlns:a16="http://schemas.microsoft.com/office/drawing/2014/main" val="2285664354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stav</a:t>
                      </a:r>
                    </a:p>
                  </a:txBody>
                  <a:tcPr marL="7620" marR="7620" marT="7620" marB="0" anchor="b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stav</a:t>
                      </a:r>
                    </a:p>
                  </a:txBody>
                  <a:tcPr marL="7620" marR="7620" marT="7620" marB="0" anchor="b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stav</a:t>
                      </a:r>
                    </a:p>
                  </a:txBody>
                  <a:tcPr marL="7620" marR="7620" marT="7620" marB="0" anchor="b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stav</a:t>
                      </a:r>
                    </a:p>
                  </a:txBody>
                  <a:tcPr marL="7620" marR="7620" marT="7620" marB="0" anchor="b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stav</a:t>
                      </a:r>
                    </a:p>
                  </a:txBody>
                  <a:tcPr marL="7620" marR="7620" marT="7620" marB="0" anchor="b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stav</a:t>
                      </a:r>
                    </a:p>
                  </a:txBody>
                  <a:tcPr marL="7620" marR="7620" marT="7620" marB="0" anchor="b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1069394"/>
                  </a:ext>
                </a:extLst>
              </a:tr>
              <a:tr h="370840"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25. 2.–3. 3. </a:t>
                      </a:r>
                    </a:p>
                  </a:txBody>
                  <a:tcPr marL="7620" marR="7620" marT="7620" marB="0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4. 3.–10. 3. </a:t>
                      </a:r>
                    </a:p>
                  </a:txBody>
                  <a:tcPr marL="7620" marR="7620" marT="7620" marB="0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11. 3.–17. 3. </a:t>
                      </a:r>
                    </a:p>
                  </a:txBody>
                  <a:tcPr marL="7620" marR="7620" marT="7620" marB="0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18. 3.–24. 3. </a:t>
                      </a:r>
                    </a:p>
                  </a:txBody>
                  <a:tcPr marL="7620" marR="7620" marT="7620" marB="0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25. 3.–31. 3. </a:t>
                      </a:r>
                    </a:p>
                  </a:txBody>
                  <a:tcPr marL="7620" marR="7620" marT="7620" marB="0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1. 4.–7. 4. </a:t>
                      </a:r>
                    </a:p>
                  </a:txBody>
                  <a:tcPr marL="7620" marR="7620" marT="7620" marB="0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2668816"/>
                  </a:ext>
                </a:extLst>
              </a:tr>
              <a:tr h="370840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1 528 hospitalizací</a:t>
                      </a:r>
                    </a:p>
                  </a:txBody>
                  <a:tcPr marL="7620" marR="7620" marT="7620" marB="0" anchor="ctr"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1 725 hospitalizací</a:t>
                      </a:r>
                    </a:p>
                  </a:txBody>
                  <a:tcPr marL="7620" marR="7620" marT="7620" marB="0" anchor="ctr"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1 846 hospitalizací</a:t>
                      </a:r>
                    </a:p>
                  </a:txBody>
                  <a:tcPr marL="7620" marR="7620" marT="7620" marB="0" anchor="ctr"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1 808 hospitalizací</a:t>
                      </a:r>
                    </a:p>
                  </a:txBody>
                  <a:tcPr marL="7620" marR="7620" marT="7620" marB="0" anchor="ctr"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1 660 hospitalizací</a:t>
                      </a:r>
                    </a:p>
                  </a:txBody>
                  <a:tcPr marL="7620" marR="7620" marT="7620" marB="0" anchor="ctr"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1 379 hospitalizací</a:t>
                      </a:r>
                    </a:p>
                  </a:txBody>
                  <a:tcPr marL="7620" marR="7620" marT="7620" marB="0" anchor="ctr"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1913717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+12,9%</a:t>
                      </a:r>
                    </a:p>
                  </a:txBody>
                  <a:tcPr marL="7620" marR="7620" marT="7620" marB="0" anchor="ctr"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+7,0%</a:t>
                      </a:r>
                    </a:p>
                  </a:txBody>
                  <a:tcPr marL="7620" marR="7620" marT="7620" marB="0" anchor="ctr"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-2,1%</a:t>
                      </a:r>
                    </a:p>
                  </a:txBody>
                  <a:tcPr marL="7620" marR="7620" marT="7620" marB="0" anchor="ctr"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-8,2%</a:t>
                      </a:r>
                    </a:p>
                  </a:txBody>
                  <a:tcPr marL="7620" marR="7620" marT="7620" marB="0" anchor="ctr"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-16,9%</a:t>
                      </a:r>
                    </a:p>
                  </a:txBody>
                  <a:tcPr marL="7620" marR="7620" marT="7620" marB="0" anchor="ctr"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4343836"/>
                  </a:ext>
                </a:extLst>
              </a:tr>
            </a:tbl>
          </a:graphicData>
        </a:graphic>
      </p:graphicFrame>
      <p:sp>
        <p:nvSpPr>
          <p:cNvPr id="38" name="Zahnutá šipka nahoru 25">
            <a:extLst>
              <a:ext uri="{FF2B5EF4-FFF2-40B4-BE49-F238E27FC236}">
                <a16:creationId xmlns:a16="http://schemas.microsoft.com/office/drawing/2014/main" id="{3D31CB96-ADEB-47C9-A675-E23FD094E077}"/>
              </a:ext>
            </a:extLst>
          </p:cNvPr>
          <p:cNvSpPr/>
          <p:nvPr/>
        </p:nvSpPr>
        <p:spPr>
          <a:xfrm>
            <a:off x="1194213" y="1838493"/>
            <a:ext cx="1944000" cy="497840"/>
          </a:xfrm>
          <a:prstGeom prst="curvedUp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9" name="Zahnutá šipka nahoru 25">
            <a:extLst>
              <a:ext uri="{FF2B5EF4-FFF2-40B4-BE49-F238E27FC236}">
                <a16:creationId xmlns:a16="http://schemas.microsoft.com/office/drawing/2014/main" id="{531FA440-D950-4855-8A5A-41583949B9D7}"/>
              </a:ext>
            </a:extLst>
          </p:cNvPr>
          <p:cNvSpPr/>
          <p:nvPr/>
        </p:nvSpPr>
        <p:spPr>
          <a:xfrm>
            <a:off x="3163628" y="1838493"/>
            <a:ext cx="1944000" cy="497840"/>
          </a:xfrm>
          <a:prstGeom prst="curvedUp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0" name="Zahnutá šipka nahoru 25">
            <a:extLst>
              <a:ext uri="{FF2B5EF4-FFF2-40B4-BE49-F238E27FC236}">
                <a16:creationId xmlns:a16="http://schemas.microsoft.com/office/drawing/2014/main" id="{EED5D406-688B-4028-B433-E17549E6B582}"/>
              </a:ext>
            </a:extLst>
          </p:cNvPr>
          <p:cNvSpPr/>
          <p:nvPr/>
        </p:nvSpPr>
        <p:spPr>
          <a:xfrm>
            <a:off x="5107628" y="1838493"/>
            <a:ext cx="1944000" cy="497840"/>
          </a:xfrm>
          <a:prstGeom prst="curvedUp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1" name="Zahnutá šipka nahoru 25">
            <a:extLst>
              <a:ext uri="{FF2B5EF4-FFF2-40B4-BE49-F238E27FC236}">
                <a16:creationId xmlns:a16="http://schemas.microsoft.com/office/drawing/2014/main" id="{239684B6-1F9E-4D4A-99B3-465E0D266E48}"/>
              </a:ext>
            </a:extLst>
          </p:cNvPr>
          <p:cNvSpPr/>
          <p:nvPr/>
        </p:nvSpPr>
        <p:spPr>
          <a:xfrm>
            <a:off x="7077043" y="1838493"/>
            <a:ext cx="1944000" cy="497840"/>
          </a:xfrm>
          <a:prstGeom prst="curvedUp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2" name="Zahnutá šipka nahoru 25">
            <a:extLst>
              <a:ext uri="{FF2B5EF4-FFF2-40B4-BE49-F238E27FC236}">
                <a16:creationId xmlns:a16="http://schemas.microsoft.com/office/drawing/2014/main" id="{014848F3-E01B-4FEE-A43C-793BB5BF9DED}"/>
              </a:ext>
            </a:extLst>
          </p:cNvPr>
          <p:cNvSpPr/>
          <p:nvPr/>
        </p:nvSpPr>
        <p:spPr>
          <a:xfrm>
            <a:off x="9047677" y="1838493"/>
            <a:ext cx="1944000" cy="497840"/>
          </a:xfrm>
          <a:prstGeom prst="curvedUp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38635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3D48422-1472-2B43-AFF4-50C66979E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961" y="93910"/>
            <a:ext cx="11490037" cy="1325563"/>
          </a:xfrm>
        </p:spPr>
        <p:txBody>
          <a:bodyPr>
            <a:noAutofit/>
          </a:bodyPr>
          <a:lstStyle/>
          <a:p>
            <a:pPr algn="ctr"/>
            <a:r>
              <a:rPr lang="en-CZ" sz="3400" b="1" dirty="0"/>
              <a:t/>
            </a:r>
            <a:br>
              <a:rPr lang="en-CZ" sz="3400" b="1" dirty="0"/>
            </a:br>
            <a:r>
              <a:rPr lang="en-CZ" sz="4000" b="1" dirty="0">
                <a:latin typeface="+mn-lt"/>
              </a:rPr>
              <a:t>Aktuální </a:t>
            </a:r>
            <a:r>
              <a:rPr lang="cs-CZ" sz="4000" b="1" dirty="0">
                <a:latin typeface="+mn-lt"/>
              </a:rPr>
              <a:t>počty </a:t>
            </a:r>
            <a:r>
              <a:rPr lang="en-CZ" sz="4000" b="1" dirty="0">
                <a:latin typeface="+mn-lt"/>
              </a:rPr>
              <a:t>hospitalizovaných</a:t>
            </a:r>
            <a:r>
              <a:rPr lang="cs-CZ" sz="4000" b="1" dirty="0">
                <a:latin typeface="+mn-lt"/>
              </a:rPr>
              <a:t> pacientů </a:t>
            </a:r>
            <a:r>
              <a:rPr lang="cs-CZ" sz="4000" b="1" dirty="0" smtClean="0">
                <a:latin typeface="+mn-lt"/>
              </a:rPr>
              <a:t>klesají</a:t>
            </a:r>
            <a:r>
              <a:rPr lang="cs-CZ" sz="4000" b="1" dirty="0">
                <a:latin typeface="+mn-lt"/>
              </a:rPr>
              <a:t/>
            </a:r>
            <a:br>
              <a:rPr lang="cs-CZ" sz="4000" b="1" dirty="0">
                <a:latin typeface="+mn-lt"/>
              </a:rPr>
            </a:br>
            <a:r>
              <a:rPr lang="cs-CZ" sz="4000" b="1" dirty="0" smtClean="0">
                <a:latin typeface="+mn-lt"/>
              </a:rPr>
              <a:t>a roste i dostupná kapacita lůžek, včetně JIP</a:t>
            </a:r>
            <a:endParaRPr lang="en-CZ" sz="4000" b="1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6AA7CEA-DA9D-FB48-ACE8-2C23380168C2}"/>
              </a:ext>
            </a:extLst>
          </p:cNvPr>
          <p:cNvSpPr>
            <a:spLocks noGrp="1"/>
          </p:cNvSpPr>
          <p:nvPr>
            <p:ph idx="1"/>
            <p:custDataLst>
              <p:tags r:id="rId1"/>
            </p:custDataLst>
          </p:nvPr>
        </p:nvSpPr>
        <p:spPr>
          <a:xfrm>
            <a:off x="782785" y="3294205"/>
            <a:ext cx="10515600" cy="344833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5700" dirty="0"/>
              <a:t>C</a:t>
            </a:r>
            <a:r>
              <a:rPr lang="en-CZ" sz="5700" dirty="0"/>
              <a:t>elkem v nemocnici: 		</a:t>
            </a:r>
            <a:r>
              <a:rPr lang="cs-CZ" sz="5700" dirty="0">
                <a:solidFill>
                  <a:srgbClr val="FF0000"/>
                </a:solidFill>
              </a:rPr>
              <a:t>5 </a:t>
            </a:r>
            <a:r>
              <a:rPr lang="cs-CZ" sz="5700" dirty="0" smtClean="0">
                <a:solidFill>
                  <a:srgbClr val="FF0000"/>
                </a:solidFill>
              </a:rPr>
              <a:t>348</a:t>
            </a:r>
            <a:endParaRPr lang="en-CZ" sz="57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CZ" sz="5700" dirty="0"/>
              <a:t>Z toho JIP:					</a:t>
            </a:r>
            <a:r>
              <a:rPr lang="cs-CZ" sz="5700" dirty="0">
                <a:solidFill>
                  <a:srgbClr val="FF0000"/>
                </a:solidFill>
              </a:rPr>
              <a:t>1 </a:t>
            </a:r>
            <a:r>
              <a:rPr lang="cs-CZ" sz="5700" dirty="0" smtClean="0">
                <a:solidFill>
                  <a:srgbClr val="FF0000"/>
                </a:solidFill>
              </a:rPr>
              <a:t>166</a:t>
            </a:r>
            <a:endParaRPr lang="en-CZ" sz="5700" dirty="0">
              <a:highlight>
                <a:srgbClr val="FFFF00"/>
              </a:highlight>
            </a:endParaRPr>
          </a:p>
          <a:p>
            <a:pPr marL="0" indent="0">
              <a:buNone/>
            </a:pPr>
            <a:r>
              <a:rPr lang="en-CZ" sz="5700" dirty="0"/>
              <a:t>Z toho UPV: 				 	</a:t>
            </a:r>
            <a:r>
              <a:rPr lang="cs-CZ" sz="5700" dirty="0" smtClean="0">
                <a:solidFill>
                  <a:srgbClr val="FF0000"/>
                </a:solidFill>
              </a:rPr>
              <a:t>588</a:t>
            </a:r>
            <a:r>
              <a:rPr lang="en-CZ" sz="5700" dirty="0" smtClean="0">
                <a:solidFill>
                  <a:srgbClr val="FF0000"/>
                </a:solidFill>
              </a:rPr>
              <a:t>       </a:t>
            </a:r>
            <a:endParaRPr lang="en-CZ" sz="5700" dirty="0">
              <a:solidFill>
                <a:srgbClr val="FF0000"/>
              </a:solidFill>
              <a:highlight>
                <a:srgbClr val="FFFF00"/>
              </a:highlight>
            </a:endParaRPr>
          </a:p>
          <a:p>
            <a:pPr marL="0" indent="0">
              <a:buNone/>
            </a:pPr>
            <a:r>
              <a:rPr lang="en-CZ" sz="5700" dirty="0"/>
              <a:t>Z toho ECMO:				</a:t>
            </a:r>
            <a:r>
              <a:rPr lang="cs-CZ" sz="5700" dirty="0" smtClean="0">
                <a:solidFill>
                  <a:srgbClr val="FF0000"/>
                </a:solidFill>
              </a:rPr>
              <a:t>20</a:t>
            </a:r>
            <a:endParaRPr lang="en-CZ" sz="4700" i="1" dirty="0"/>
          </a:p>
        </p:txBody>
      </p:sp>
      <p:sp>
        <p:nvSpPr>
          <p:cNvPr id="2" name="Šipka dolů 1"/>
          <p:cNvSpPr/>
          <p:nvPr/>
        </p:nvSpPr>
        <p:spPr>
          <a:xfrm>
            <a:off x="5144651" y="1892081"/>
            <a:ext cx="1588655" cy="785091"/>
          </a:xfrm>
          <a:prstGeom prst="downArrow">
            <a:avLst/>
          </a:prstGeom>
          <a:solidFill>
            <a:srgbClr val="30598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ovéPole 2"/>
          <p:cNvSpPr txBox="1"/>
          <p:nvPr>
            <p:custDataLst>
              <p:tags r:id="rId2"/>
            </p:custDataLst>
          </p:nvPr>
        </p:nvSpPr>
        <p:spPr>
          <a:xfrm>
            <a:off x="7706306" y="2677172"/>
            <a:ext cx="2948709" cy="461665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Stav k </a:t>
            </a:r>
            <a:r>
              <a:rPr kumimoji="0" lang="cs-CZ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13. </a:t>
            </a:r>
            <a:r>
              <a:rPr kumimoji="0" lang="cs-CZ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4. 2021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158564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332818" y="1"/>
            <a:ext cx="11038993" cy="896492"/>
          </a:xfrm>
        </p:spPr>
        <p:txBody>
          <a:bodyPr/>
          <a:lstStyle/>
          <a:p>
            <a:r>
              <a:rPr lang="cs-CZ" sz="2800" dirty="0"/>
              <a:t>Národní dispečink lůžkové péče</a:t>
            </a:r>
          </a:p>
        </p:txBody>
      </p:sp>
      <p:sp>
        <p:nvSpPr>
          <p:cNvPr id="7" name="TextovéPole 6"/>
          <p:cNvSpPr txBox="1"/>
          <p:nvPr/>
        </p:nvSpPr>
        <p:spPr>
          <a:xfrm>
            <a:off x="8961119" y="2587011"/>
            <a:ext cx="2923309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Obsazená akutní lůžka C+ pacienty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k </a:t>
            </a:r>
            <a:r>
              <a:rPr kumimoji="0" lang="cs-CZ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11.4.2021 16:18</a:t>
            </a:r>
            <a:endParaRPr kumimoji="0" lang="cs-CZ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1 234</a:t>
            </a:r>
            <a:endParaRPr kumimoji="0" lang="cs-CZ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6" name="Obdélník 25"/>
          <p:cNvSpPr/>
          <p:nvPr/>
        </p:nvSpPr>
        <p:spPr>
          <a:xfrm>
            <a:off x="2888055" y="5642423"/>
            <a:ext cx="35178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 Nemocnice s aktualizací starší 48 hod.: </a:t>
            </a:r>
            <a:r>
              <a: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</a:t>
            </a:r>
            <a:r>
              <a:rPr kumimoji="0" lang="pl-PL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32x</a:t>
            </a:r>
            <a:r>
              <a:rPr kumimoji="0" lang="pl-PL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</a:t>
            </a: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9" name="Obrázek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816" y="6011755"/>
            <a:ext cx="8628301" cy="258300"/>
          </a:xfrm>
          <a:prstGeom prst="rect">
            <a:avLst/>
          </a:prstGeom>
        </p:spPr>
      </p:pic>
      <p:graphicFrame>
        <p:nvGraphicFramePr>
          <p:cNvPr id="5" name="Tabulka 4"/>
          <p:cNvGraphicFramePr>
            <a:graphicFrameLocks noGrp="1"/>
          </p:cNvGraphicFramePr>
          <p:nvPr>
            <p:extLst/>
          </p:nvPr>
        </p:nvGraphicFramePr>
        <p:xfrm>
          <a:off x="648205" y="1030224"/>
          <a:ext cx="7997522" cy="4652455"/>
        </p:xfrm>
        <a:graphic>
          <a:graphicData uri="http://schemas.openxmlformats.org/drawingml/2006/table">
            <a:tbl>
              <a:tblPr/>
              <a:tblGrid>
                <a:gridCol w="2044583">
                  <a:extLst>
                    <a:ext uri="{9D8B030D-6E8A-4147-A177-3AD203B41FA5}">
                      <a16:colId xmlns:a16="http://schemas.microsoft.com/office/drawing/2014/main" val="1538915749"/>
                    </a:ext>
                  </a:extLst>
                </a:gridCol>
                <a:gridCol w="1251787">
                  <a:extLst>
                    <a:ext uri="{9D8B030D-6E8A-4147-A177-3AD203B41FA5}">
                      <a16:colId xmlns:a16="http://schemas.microsoft.com/office/drawing/2014/main" val="91153587"/>
                    </a:ext>
                  </a:extLst>
                </a:gridCol>
                <a:gridCol w="1157901">
                  <a:extLst>
                    <a:ext uri="{9D8B030D-6E8A-4147-A177-3AD203B41FA5}">
                      <a16:colId xmlns:a16="http://schemas.microsoft.com/office/drawing/2014/main" val="2560717981"/>
                    </a:ext>
                  </a:extLst>
                </a:gridCol>
                <a:gridCol w="1147471">
                  <a:extLst>
                    <a:ext uri="{9D8B030D-6E8A-4147-A177-3AD203B41FA5}">
                      <a16:colId xmlns:a16="http://schemas.microsoft.com/office/drawing/2014/main" val="23172813"/>
                    </a:ext>
                  </a:extLst>
                </a:gridCol>
                <a:gridCol w="1196152">
                  <a:extLst>
                    <a:ext uri="{9D8B030D-6E8A-4147-A177-3AD203B41FA5}">
                      <a16:colId xmlns:a16="http://schemas.microsoft.com/office/drawing/2014/main" val="1044156663"/>
                    </a:ext>
                  </a:extLst>
                </a:gridCol>
                <a:gridCol w="1199628">
                  <a:extLst>
                    <a:ext uri="{9D8B030D-6E8A-4147-A177-3AD203B41FA5}">
                      <a16:colId xmlns:a16="http://schemas.microsoft.com/office/drawing/2014/main" val="2662186388"/>
                    </a:ext>
                  </a:extLst>
                </a:gridCol>
              </a:tblGrid>
              <a:tr h="207489">
                <a:tc gridSpan="6">
                  <a:txBody>
                    <a:bodyPr/>
                    <a:lstStyle/>
                    <a:p>
                      <a:pPr algn="l" fontAlgn="ctr"/>
                      <a:r>
                        <a:rPr lang="cs-CZ" sz="13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Přehled kapacit akutních lůžek (ARO + JIP) v ČR k 12.4. 2021, 6:00 h</a:t>
                      </a:r>
                    </a:p>
                  </a:txBody>
                  <a:tcPr marL="7410" marR="7410" marT="741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8603503"/>
                  </a:ext>
                </a:extLst>
              </a:tr>
              <a:tr h="173401">
                <a:tc>
                  <a:txBody>
                    <a:bodyPr/>
                    <a:lstStyle/>
                    <a:p>
                      <a:pPr algn="l" fontAlgn="b"/>
                      <a:endParaRPr lang="cs-CZ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10" marR="7410" marT="74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cs-CZ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10" marR="7410" marT="74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cs-CZ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10" marR="7410" marT="74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cs-CZ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10" marR="7410" marT="74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cs-CZ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10" marR="7410" marT="74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cs-CZ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10" marR="7410" marT="74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6547063"/>
                  </a:ext>
                </a:extLst>
              </a:tr>
              <a:tr h="207489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cs-CZ" sz="13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Kraj</a:t>
                      </a:r>
                    </a:p>
                  </a:txBody>
                  <a:tcPr marL="7410" marR="7410" marT="741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4BA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cs-CZ" sz="13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Akutní lůžka IP</a:t>
                      </a:r>
                    </a:p>
                  </a:txBody>
                  <a:tcPr marL="7410" marR="7410" marT="741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4B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6845375"/>
                  </a:ext>
                </a:extLst>
              </a:tr>
              <a:tr h="600236">
                <a:tc v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Celková kapacita IP lůžek</a:t>
                      </a:r>
                    </a:p>
                  </a:txBody>
                  <a:tcPr marL="7410" marR="7410" marT="741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4B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Volná lůžka HFNO/CPAP</a:t>
                      </a:r>
                    </a:p>
                  </a:txBody>
                  <a:tcPr marL="7410" marR="7410" marT="741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4B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HFNO/CPAPpro Covid+</a:t>
                      </a:r>
                    </a:p>
                  </a:txBody>
                  <a:tcPr marL="7410" marR="7410" marT="74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4B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Volná lůžka UPV/NIV</a:t>
                      </a:r>
                    </a:p>
                  </a:txBody>
                  <a:tcPr marL="7410" marR="7410" marT="741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4B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UPV/NIV pro Covid+</a:t>
                      </a:r>
                    </a:p>
                  </a:txBody>
                  <a:tcPr marL="7410" marR="7410" marT="74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4B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6882982"/>
                  </a:ext>
                </a:extLst>
              </a:tr>
              <a:tr h="185258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Ústecký kraj</a:t>
                      </a:r>
                    </a:p>
                  </a:txBody>
                  <a:tcPr marL="7410" marR="7410" marT="741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316</a:t>
                      </a:r>
                    </a:p>
                  </a:txBody>
                  <a:tcPr marL="7410" marR="7410" marT="741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82</a:t>
                      </a:r>
                    </a:p>
                  </a:txBody>
                  <a:tcPr marL="7410" marR="7410" marT="741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7410" marR="7410" marT="74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7410" marR="7410" marT="74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7410" marR="7410" marT="74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4702780"/>
                  </a:ext>
                </a:extLst>
              </a:tr>
              <a:tr h="185258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Středočeský kraj</a:t>
                      </a:r>
                    </a:p>
                  </a:txBody>
                  <a:tcPr marL="7410" marR="7410" marT="741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306</a:t>
                      </a:r>
                    </a:p>
                  </a:txBody>
                  <a:tcPr marL="7410" marR="7410" marT="741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85</a:t>
                      </a:r>
                    </a:p>
                  </a:txBody>
                  <a:tcPr marL="7410" marR="7410" marT="74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</a:t>
                      </a:r>
                    </a:p>
                  </a:txBody>
                  <a:tcPr marL="7410" marR="7410" marT="74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</a:p>
                  </a:txBody>
                  <a:tcPr marL="7410" marR="7410" marT="74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7410" marR="7410" marT="74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9083047"/>
                  </a:ext>
                </a:extLst>
              </a:tr>
              <a:tr h="185258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Královéhradecký kraj</a:t>
                      </a:r>
                    </a:p>
                  </a:txBody>
                  <a:tcPr marL="7410" marR="7410" marT="741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266</a:t>
                      </a:r>
                    </a:p>
                  </a:txBody>
                  <a:tcPr marL="7410" marR="7410" marT="741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67</a:t>
                      </a:r>
                    </a:p>
                  </a:txBody>
                  <a:tcPr marL="7410" marR="7410" marT="741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</a:t>
                      </a:r>
                    </a:p>
                  </a:txBody>
                  <a:tcPr marL="7410" marR="7410" marT="74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</a:t>
                      </a:r>
                    </a:p>
                  </a:txBody>
                  <a:tcPr marL="7410" marR="7410" marT="74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</a:t>
                      </a:r>
                    </a:p>
                  </a:txBody>
                  <a:tcPr marL="7410" marR="7410" marT="74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2594392"/>
                  </a:ext>
                </a:extLst>
              </a:tr>
              <a:tr h="185258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Liberecký kraj</a:t>
                      </a:r>
                    </a:p>
                  </a:txBody>
                  <a:tcPr marL="7410" marR="7410" marT="741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152</a:t>
                      </a:r>
                    </a:p>
                  </a:txBody>
                  <a:tcPr marL="7410" marR="7410" marT="741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</a:t>
                      </a:r>
                    </a:p>
                  </a:txBody>
                  <a:tcPr marL="7410" marR="7410" marT="741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7410" marR="7410" marT="74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7410" marR="7410" marT="74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7E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7410" marR="7410" marT="74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2834975"/>
                  </a:ext>
                </a:extLst>
              </a:tr>
              <a:tr h="185258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Hl. m. Praha </a:t>
                      </a:r>
                    </a:p>
                  </a:txBody>
                  <a:tcPr marL="7410" marR="7410" marT="741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905</a:t>
                      </a:r>
                    </a:p>
                  </a:txBody>
                  <a:tcPr marL="7410" marR="7410" marT="741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173</a:t>
                      </a:r>
                    </a:p>
                  </a:txBody>
                  <a:tcPr marL="7410" marR="7410" marT="741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138</a:t>
                      </a:r>
                    </a:p>
                  </a:txBody>
                  <a:tcPr marL="7410" marR="7410" marT="74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</a:t>
                      </a:r>
                    </a:p>
                  </a:txBody>
                  <a:tcPr marL="7410" marR="7410" marT="74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7E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</a:p>
                  </a:txBody>
                  <a:tcPr marL="7410" marR="7410" marT="74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798419"/>
                  </a:ext>
                </a:extLst>
              </a:tr>
              <a:tr h="185258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Zlínský kraj</a:t>
                      </a:r>
                    </a:p>
                  </a:txBody>
                  <a:tcPr marL="7410" marR="7410" marT="741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166</a:t>
                      </a:r>
                    </a:p>
                  </a:txBody>
                  <a:tcPr marL="7410" marR="7410" marT="741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7410" marR="7410" marT="74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</a:t>
                      </a:r>
                    </a:p>
                  </a:txBody>
                  <a:tcPr marL="7410" marR="7410" marT="74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7410" marR="7410" marT="74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7410" marR="7410" marT="74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516474"/>
                  </a:ext>
                </a:extLst>
              </a:tr>
              <a:tr h="185258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Olomoucký kraj</a:t>
                      </a:r>
                    </a:p>
                  </a:txBody>
                  <a:tcPr marL="7410" marR="7410" marT="741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264</a:t>
                      </a:r>
                    </a:p>
                  </a:txBody>
                  <a:tcPr marL="7410" marR="7410" marT="741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</a:t>
                      </a:r>
                    </a:p>
                  </a:txBody>
                  <a:tcPr marL="7410" marR="7410" marT="741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7410" marR="7410" marT="74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7410" marR="7410" marT="74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7410" marR="7410" marT="74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4071079"/>
                  </a:ext>
                </a:extLst>
              </a:tr>
              <a:tr h="185258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Jihočeský kraj</a:t>
                      </a:r>
                    </a:p>
                  </a:txBody>
                  <a:tcPr marL="7410" marR="7410" marT="741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174</a:t>
                      </a:r>
                    </a:p>
                  </a:txBody>
                  <a:tcPr marL="7410" marR="7410" marT="741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63</a:t>
                      </a:r>
                    </a:p>
                  </a:txBody>
                  <a:tcPr marL="7410" marR="7410" marT="741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7410" marR="7410" marT="74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7410" marR="7410" marT="74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8C8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7410" marR="7410" marT="74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7479225"/>
                  </a:ext>
                </a:extLst>
              </a:tr>
              <a:tr h="185258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Jihomoravský kraj</a:t>
                      </a:r>
                    </a:p>
                  </a:txBody>
                  <a:tcPr marL="7410" marR="7410" marT="741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440</a:t>
                      </a:r>
                    </a:p>
                  </a:txBody>
                  <a:tcPr marL="7410" marR="7410" marT="741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86</a:t>
                      </a:r>
                    </a:p>
                  </a:txBody>
                  <a:tcPr marL="7410" marR="7410" marT="74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</a:t>
                      </a:r>
                    </a:p>
                  </a:txBody>
                  <a:tcPr marL="7410" marR="7410" marT="74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66</a:t>
                      </a:r>
                    </a:p>
                  </a:txBody>
                  <a:tcPr marL="7410" marR="7410" marT="74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</a:t>
                      </a:r>
                    </a:p>
                  </a:txBody>
                  <a:tcPr marL="7410" marR="7410" marT="74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3372076"/>
                  </a:ext>
                </a:extLst>
              </a:tr>
              <a:tr h="185258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Plzeňský kraj</a:t>
                      </a:r>
                    </a:p>
                  </a:txBody>
                  <a:tcPr marL="7410" marR="7410" marT="741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299</a:t>
                      </a:r>
                    </a:p>
                  </a:txBody>
                  <a:tcPr marL="7410" marR="7410" marT="741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76</a:t>
                      </a:r>
                    </a:p>
                  </a:txBody>
                  <a:tcPr marL="7410" marR="7410" marT="74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</a:t>
                      </a:r>
                    </a:p>
                  </a:txBody>
                  <a:tcPr marL="7410" marR="7410" marT="74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7410" marR="7410" marT="74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B8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7410" marR="7410" marT="74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3767128"/>
                  </a:ext>
                </a:extLst>
              </a:tr>
              <a:tr h="185258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Kraj Vysočina</a:t>
                      </a:r>
                    </a:p>
                  </a:txBody>
                  <a:tcPr marL="7410" marR="7410" marT="741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123</a:t>
                      </a:r>
                    </a:p>
                  </a:txBody>
                  <a:tcPr marL="7410" marR="7410" marT="741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7410" marR="7410" marT="741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410" marR="7410" marT="74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7410" marR="7410" marT="74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7410" marR="7410" marT="74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3531583"/>
                  </a:ext>
                </a:extLst>
              </a:tr>
              <a:tr h="185258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Karlovarský kraj</a:t>
                      </a:r>
                    </a:p>
                  </a:txBody>
                  <a:tcPr marL="7410" marR="7410" marT="741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93</a:t>
                      </a:r>
                    </a:p>
                  </a:txBody>
                  <a:tcPr marL="7410" marR="7410" marT="741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7410" marR="7410" marT="741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7410" marR="7410" marT="74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7410" marR="7410" marT="74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7E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7410" marR="7410" marT="74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1256392"/>
                  </a:ext>
                </a:extLst>
              </a:tr>
              <a:tr h="185258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Moravskoslezský kraj</a:t>
                      </a:r>
                    </a:p>
                  </a:txBody>
                  <a:tcPr marL="7410" marR="7410" marT="741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559</a:t>
                      </a:r>
                    </a:p>
                  </a:txBody>
                  <a:tcPr marL="7410" marR="7410" marT="741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7410" marR="7410" marT="741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</a:t>
                      </a:r>
                    </a:p>
                  </a:txBody>
                  <a:tcPr marL="7410" marR="7410" marT="74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</a:t>
                      </a:r>
                    </a:p>
                  </a:txBody>
                  <a:tcPr marL="7410" marR="7410" marT="74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7E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7410" marR="7410" marT="74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9377119"/>
                  </a:ext>
                </a:extLst>
              </a:tr>
              <a:tr h="200079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Pardubický kraj</a:t>
                      </a:r>
                    </a:p>
                  </a:txBody>
                  <a:tcPr marL="7410" marR="7410" marT="741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165</a:t>
                      </a:r>
                    </a:p>
                  </a:txBody>
                  <a:tcPr marL="7410" marR="7410" marT="741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7410" marR="7410" marT="741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7410" marR="7410" marT="74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</a:t>
                      </a:r>
                    </a:p>
                  </a:txBody>
                  <a:tcPr marL="7410" marR="7410" marT="74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7410" marR="7410" marT="74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4315742"/>
                  </a:ext>
                </a:extLst>
              </a:tr>
              <a:tr h="214899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Celkové kapacity ČR</a:t>
                      </a:r>
                    </a:p>
                  </a:txBody>
                  <a:tcPr marL="7410" marR="7410" marT="741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4B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4 228</a:t>
                      </a:r>
                    </a:p>
                  </a:txBody>
                  <a:tcPr marL="7410" marR="7410" marT="741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853</a:t>
                      </a:r>
                    </a:p>
                  </a:txBody>
                  <a:tcPr marL="7410" marR="7410" marT="741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641</a:t>
                      </a:r>
                    </a:p>
                  </a:txBody>
                  <a:tcPr marL="7410" marR="7410" marT="74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456</a:t>
                      </a:r>
                    </a:p>
                  </a:txBody>
                  <a:tcPr marL="7410" marR="7410" marT="741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7E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236</a:t>
                      </a:r>
                    </a:p>
                  </a:txBody>
                  <a:tcPr marL="7410" marR="7410" marT="74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62957531"/>
                  </a:ext>
                </a:extLst>
              </a:tr>
              <a:tr h="339392">
                <a:tc>
                  <a:txBody>
                    <a:bodyPr/>
                    <a:lstStyle/>
                    <a:p>
                      <a:pPr algn="l" fontAlgn="b"/>
                      <a:endParaRPr lang="cs-CZ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10" marR="7410" marT="741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cs-CZ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10" marR="7410" marT="741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10" marR="7410" marT="741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r" fontAlgn="ctr"/>
                      <a:r>
                        <a:rPr lang="cs-CZ" sz="13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Zdroj: Online databáze NDLP ÚZIS</a:t>
                      </a:r>
                    </a:p>
                  </a:txBody>
                  <a:tcPr marL="7410" marR="7410" marT="741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84671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64189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E083D3C-33A4-427C-8968-4D544558584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cs-CZ" b="1" dirty="0"/>
              <a:t>Datová a informační základna </a:t>
            </a:r>
            <a:br>
              <a:rPr lang="cs-CZ" b="1" dirty="0"/>
            </a:br>
            <a:r>
              <a:rPr lang="cs-CZ" b="1" dirty="0"/>
              <a:t>pro management pandemie COVID-19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3DC956FD-6669-4C82-B852-E3CE5A476C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8642" y="3931234"/>
            <a:ext cx="11905307" cy="1974265"/>
          </a:xfrm>
        </p:spPr>
        <p:txBody>
          <a:bodyPr>
            <a:noAutofit/>
          </a:bodyPr>
          <a:lstStyle/>
          <a:p>
            <a:r>
              <a:rPr lang="cs-CZ" sz="4800" b="1" dirty="0"/>
              <a:t>Vybrané výstupy z prediktivních </a:t>
            </a:r>
            <a:r>
              <a:rPr lang="cs-CZ" sz="4800" b="1" dirty="0" smtClean="0"/>
              <a:t>modelů</a:t>
            </a:r>
            <a:endParaRPr lang="cs-CZ" sz="4800" b="1" dirty="0"/>
          </a:p>
        </p:txBody>
      </p:sp>
    </p:spTree>
    <p:extLst>
      <p:ext uri="{BB962C8B-B14F-4D97-AF65-F5344CB8AC3E}">
        <p14:creationId xmlns:p14="http://schemas.microsoft.com/office/powerpoint/2010/main" val="20125250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ovéPole 18"/>
          <p:cNvSpPr txBox="1"/>
          <p:nvPr/>
        </p:nvSpPr>
        <p:spPr>
          <a:xfrm>
            <a:off x="169682" y="1917135"/>
            <a:ext cx="11802358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34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Nová kalibrace modelu pro rychlé brždění epidemie provedená dne 5.3. 2021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3400" b="0" i="1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cs-CZ" sz="3400" i="1" kern="0" dirty="0">
              <a:solidFill>
                <a:prstClr val="black"/>
              </a:solidFill>
              <a:latin typeface="Calibri" panose="020F0502020204030204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3400" b="1" i="1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Vývoj od konce </a:t>
            </a:r>
            <a:r>
              <a:rPr kumimoji="0" lang="cs-CZ" sz="3400" b="1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března 2021 ukazuje na rychlejší zpomalování epidemie. V tomto trendu se již s vysokou pravděpodobností promítá postupující očkování populace. </a:t>
            </a:r>
            <a:endParaRPr kumimoji="0" lang="cs-CZ" sz="3400" b="0" i="1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2800" b="1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Šipka dolů 1"/>
          <p:cNvSpPr/>
          <p:nvPr/>
        </p:nvSpPr>
        <p:spPr>
          <a:xfrm>
            <a:off x="5420413" y="3290193"/>
            <a:ext cx="977774" cy="42345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Obdélník 2"/>
          <p:cNvSpPr/>
          <p:nvPr/>
        </p:nvSpPr>
        <p:spPr>
          <a:xfrm>
            <a:off x="169682" y="254524"/>
            <a:ext cx="1188645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3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Dlouhodobá predikce dle modelu SEIR, který byl pro epidemii COVID-19 </a:t>
            </a:r>
            <a:endParaRPr kumimoji="0" lang="cs-CZ" sz="300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30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 </a:t>
            </a:r>
            <a:r>
              <a:rPr kumimoji="0" lang="cs-CZ" sz="3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ČR adaptován na počátku dubna 2020. </a:t>
            </a:r>
            <a:endParaRPr kumimoji="0" lang="cs-CZ" sz="3000" b="0" i="1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Šipka dolů 4"/>
          <p:cNvSpPr/>
          <p:nvPr/>
        </p:nvSpPr>
        <p:spPr>
          <a:xfrm>
            <a:off x="5257395" y="5891166"/>
            <a:ext cx="1626932" cy="42345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033835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ovéPole 23">
            <a:extLst>
              <a:ext uri="{FF2B5EF4-FFF2-40B4-BE49-F238E27FC236}">
                <a16:creationId xmlns:a16="http://schemas.microsoft.com/office/drawing/2014/main" id="{8A6A1759-77AD-4B7F-98D8-D6E46F18384F}"/>
              </a:ext>
            </a:extLst>
          </p:cNvPr>
          <p:cNvSpPr txBox="1"/>
          <p:nvPr/>
        </p:nvSpPr>
        <p:spPr>
          <a:xfrm>
            <a:off x="1400971" y="198705"/>
            <a:ext cx="9229366" cy="769441"/>
          </a:xfrm>
          <a:prstGeom prst="rect">
            <a:avLst/>
          </a:prstGeom>
          <a:solidFill>
            <a:srgbClr val="D31145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200" b="1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SEIR model: udržení a významné posílení opatření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Dopad potenciálních opatření na mobilitu od 19.2.2021</a:t>
            </a:r>
            <a:endParaRPr kumimoji="0" lang="cs-CZ" sz="2200" b="1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Obdélník 34">
            <a:extLst>
              <a:ext uri="{FF2B5EF4-FFF2-40B4-BE49-F238E27FC236}">
                <a16:creationId xmlns:a16="http://schemas.microsoft.com/office/drawing/2014/main" id="{1C4F1DEC-CA3B-4E8E-8A7E-D9123A0B7B2C}"/>
              </a:ext>
            </a:extLst>
          </p:cNvPr>
          <p:cNvSpPr/>
          <p:nvPr/>
        </p:nvSpPr>
        <p:spPr>
          <a:xfrm>
            <a:off x="8340641" y="1532028"/>
            <a:ext cx="3811184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Efekt opatření od 28.12.</a:t>
            </a:r>
          </a:p>
          <a:p>
            <a:pPr marL="447675" marR="0" lvl="1" indent="-3619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cs-CZ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snížení pracovních kontaktů na 40 %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447675" marR="0" lvl="1" indent="-3619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cs-CZ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školní kontakty na 0 %</a:t>
            </a:r>
          </a:p>
          <a:p>
            <a:pPr marL="447675" marR="0" lvl="1" indent="-3619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cs-CZ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snížení jiných kontaktů na 40 %</a:t>
            </a:r>
          </a:p>
          <a:p>
            <a:pPr marL="447675" marR="0" lvl="1" indent="-3619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snížení základní reprodukce o 10%</a:t>
            </a:r>
          </a:p>
          <a:p>
            <a:pPr marL="447675" marR="0" lvl="1" indent="-3619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školní kontakty na 30 % od 4.1.</a:t>
            </a:r>
          </a:p>
          <a:p>
            <a:pPr marL="85725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600" b="1" i="0" u="none" strike="noStrike" kern="1200" cap="none" spc="0" normalizeH="0" baseline="0" noProof="0" dirty="0">
              <a:ln>
                <a:noFill/>
              </a:ln>
              <a:solidFill>
                <a:srgbClr val="D3114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85725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D3114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Od 25.1.</a:t>
            </a:r>
          </a:p>
          <a:p>
            <a:pPr marL="447675" marR="0" lvl="1" indent="-3619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D3114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zvýšení základní reprodukce o 70 %</a:t>
            </a:r>
            <a:b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D3114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D3114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(simulace šíření nakažlivějších forem viru, simulace nedodržování opatření)</a:t>
            </a:r>
          </a:p>
          <a:p>
            <a:pPr marL="447675" marR="0" lvl="1" indent="-3619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endParaRPr kumimoji="0" lang="cs-CZ" sz="1600" b="1" i="0" u="none" strike="noStrike" kern="0" cap="none" spc="0" normalizeH="0" baseline="0" noProof="0" dirty="0">
              <a:ln>
                <a:noFill/>
              </a:ln>
              <a:solidFill>
                <a:srgbClr val="D3114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85725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sng" strike="noStrike" kern="0" cap="none" spc="0" normalizeH="0" baseline="0" noProof="0" dirty="0">
                <a:ln>
                  <a:noFill/>
                </a:ln>
                <a:solidFill>
                  <a:srgbClr val="D3114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Efekt a silnější dodržování opatření od 19.2.</a:t>
            </a:r>
          </a:p>
          <a:p>
            <a:pPr marL="447675" marR="0" lvl="1" indent="-3619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cs-CZ" sz="1600" b="1" i="0" u="none" strike="noStrike" kern="0" cap="none" spc="0" normalizeH="0" baseline="0" noProof="0" dirty="0">
                <a:ln>
                  <a:noFill/>
                </a:ln>
                <a:solidFill>
                  <a:srgbClr val="D3114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snížení pracovních kontaktů na </a:t>
            </a:r>
            <a:r>
              <a:rPr kumimoji="0" lang="cs-CZ" sz="1600" b="1" i="0" u="sng" strike="noStrike" kern="0" cap="none" spc="0" normalizeH="0" baseline="0" noProof="0" dirty="0">
                <a:ln>
                  <a:noFill/>
                </a:ln>
                <a:solidFill>
                  <a:srgbClr val="D3114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20 %</a:t>
            </a:r>
            <a:endParaRPr kumimoji="0" lang="en-US" sz="1600" b="1" i="0" u="sng" strike="noStrike" kern="0" cap="none" spc="0" normalizeH="0" baseline="0" noProof="0" dirty="0">
              <a:ln>
                <a:noFill/>
              </a:ln>
              <a:solidFill>
                <a:srgbClr val="D3114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447675" marR="0" lvl="1" indent="-3619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cs-CZ" sz="1600" b="1" i="0" u="none" strike="noStrike" kern="0" cap="none" spc="0" normalizeH="0" baseline="0" noProof="0" dirty="0">
                <a:ln>
                  <a:noFill/>
                </a:ln>
                <a:solidFill>
                  <a:srgbClr val="D3114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školní kontakty na 0 %</a:t>
            </a:r>
          </a:p>
          <a:p>
            <a:pPr marL="447675" marR="0" lvl="1" indent="-3619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cs-CZ" sz="1600" b="1" i="0" u="none" strike="noStrike" kern="0" cap="none" spc="0" normalizeH="0" baseline="0" noProof="0" dirty="0">
                <a:ln>
                  <a:noFill/>
                </a:ln>
                <a:solidFill>
                  <a:srgbClr val="D3114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snížení jiných kontaktů na </a:t>
            </a:r>
            <a:r>
              <a:rPr kumimoji="0" lang="cs-CZ" sz="1600" b="1" i="0" u="sng" strike="noStrike" kern="0" cap="none" spc="0" normalizeH="0" baseline="0" noProof="0" dirty="0">
                <a:ln>
                  <a:noFill/>
                </a:ln>
                <a:solidFill>
                  <a:srgbClr val="D3114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20 - 25 %</a:t>
            </a:r>
          </a:p>
          <a:p>
            <a:pPr marL="85725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600" b="1" i="0" u="none" strike="noStrike" kern="0" cap="none" spc="0" normalizeH="0" baseline="0" noProof="0" dirty="0">
              <a:ln>
                <a:noFill/>
              </a:ln>
              <a:solidFill>
                <a:srgbClr val="D3114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85725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D3114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</a:t>
            </a:r>
            <a:r>
              <a:rPr kumimoji="0" lang="cs-CZ" sz="1600" b="1" i="0" u="none" strike="noStrike" kern="0" cap="none" spc="0" normalizeH="0" baseline="0" noProof="0" dirty="0">
                <a:ln>
                  <a:noFill/>
                </a:ln>
                <a:solidFill>
                  <a:srgbClr val="D3114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uvedeny podíly normálních kontaktů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D3114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  <a:endParaRPr kumimoji="0" lang="cs-CZ" sz="1600" b="1" i="0" u="none" strike="noStrike" kern="1200" cap="none" spc="0" normalizeH="0" baseline="0" noProof="0" dirty="0">
              <a:ln>
                <a:noFill/>
              </a:ln>
              <a:solidFill>
                <a:srgbClr val="D3114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2" name="Přímá spojnice 11">
            <a:extLst>
              <a:ext uri="{FF2B5EF4-FFF2-40B4-BE49-F238E27FC236}">
                <a16:creationId xmlns:a16="http://schemas.microsoft.com/office/drawing/2014/main" id="{0F1B0D8B-D2F4-4533-8528-E8DD2C61DC04}"/>
              </a:ext>
            </a:extLst>
          </p:cNvPr>
          <p:cNvCxnSpPr/>
          <p:nvPr/>
        </p:nvCxnSpPr>
        <p:spPr>
          <a:xfrm>
            <a:off x="5672750" y="1532028"/>
            <a:ext cx="496389" cy="1747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ovéPole 24">
            <a:extLst>
              <a:ext uri="{FF2B5EF4-FFF2-40B4-BE49-F238E27FC236}">
                <a16:creationId xmlns:a16="http://schemas.microsoft.com/office/drawing/2014/main" id="{D23E56DB-DDE0-4AA6-BB35-813E6B878D6D}"/>
              </a:ext>
            </a:extLst>
          </p:cNvPr>
          <p:cNvSpPr txBox="1"/>
          <p:nvPr/>
        </p:nvSpPr>
        <p:spPr>
          <a:xfrm>
            <a:off x="6203973" y="1369564"/>
            <a:ext cx="20101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cs-CZ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Predikce</a:t>
            </a:r>
          </a:p>
        </p:txBody>
      </p:sp>
      <p:sp>
        <p:nvSpPr>
          <p:cNvPr id="14" name="TextovéPole 13">
            <a:extLst>
              <a:ext uri="{FF2B5EF4-FFF2-40B4-BE49-F238E27FC236}">
                <a16:creationId xmlns:a16="http://schemas.microsoft.com/office/drawing/2014/main" id="{42BED43F-A47C-4D3B-9F87-076250E20B18}"/>
              </a:ext>
            </a:extLst>
          </p:cNvPr>
          <p:cNvSpPr txBox="1"/>
          <p:nvPr/>
        </p:nvSpPr>
        <p:spPr>
          <a:xfrm>
            <a:off x="1400971" y="1197205"/>
            <a:ext cx="36094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oranžově</a:t>
            </a:r>
            <a:r>
              <a:rPr kumimoji="0" lang="cs-CZ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dosud pozorovaná data, </a:t>
            </a:r>
            <a:r>
              <a:rPr kumimoji="0" lang="cs-CZ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7denní klouzavý průměr, časové </a:t>
            </a:r>
            <a:r>
              <a:rPr kumimoji="0" lang="cs-CZ" sz="12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zpoždění k hlášení 4 dny</a:t>
            </a:r>
            <a:endParaRPr kumimoji="0" lang="cs-CZ" sz="1600" b="0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TextovéPole 15">
            <a:extLst>
              <a:ext uri="{FF2B5EF4-FFF2-40B4-BE49-F238E27FC236}">
                <a16:creationId xmlns:a16="http://schemas.microsoft.com/office/drawing/2014/main" id="{C11F9500-ED81-45FD-AF3C-90840EEBF1C3}"/>
              </a:ext>
            </a:extLst>
          </p:cNvPr>
          <p:cNvSpPr txBox="1"/>
          <p:nvPr/>
        </p:nvSpPr>
        <p:spPr>
          <a:xfrm>
            <a:off x="169916" y="5870196"/>
            <a:ext cx="803442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Snímek prezentuje výsledky simulace prostřednictvím epidemiologického modelu SEIR, který zahrnuje vybrané předpoklady a slouží ke zkoumání dopadu změny různých parametrů epidemie. Vzhledem k neurčitostem ve struktuře modelu (například limitované znalosti o skutečné vnímavosti populace k viru a k jeho novým variantám) je nezbytné výsledky brát jako orientační, umožňující zejména celkové srovnávání jednotlivých scénářů, nikoli konkrétní předpověď pro určité období. </a:t>
            </a:r>
          </a:p>
        </p:txBody>
      </p:sp>
      <p:pic>
        <p:nvPicPr>
          <p:cNvPr id="17" name="Obrázek 16">
            <a:extLst>
              <a:ext uri="{FF2B5EF4-FFF2-40B4-BE49-F238E27FC236}">
                <a16:creationId xmlns:a16="http://schemas.microsoft.com/office/drawing/2014/main" id="{DE94B3AB-8C08-42DA-889E-EBECD83718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821" y="1666784"/>
            <a:ext cx="7250497" cy="3240000"/>
          </a:xfrm>
          <a:prstGeom prst="rect">
            <a:avLst/>
          </a:prstGeom>
        </p:spPr>
      </p:pic>
      <p:sp>
        <p:nvSpPr>
          <p:cNvPr id="18" name="TextovéPole 12">
            <a:extLst>
              <a:ext uri="{FF2B5EF4-FFF2-40B4-BE49-F238E27FC236}">
                <a16:creationId xmlns:a16="http://schemas.microsoft.com/office/drawing/2014/main" id="{9119B67F-49E4-4A7A-BA36-DAE66AAD4855}"/>
              </a:ext>
            </a:extLst>
          </p:cNvPr>
          <p:cNvSpPr txBox="1"/>
          <p:nvPr/>
        </p:nvSpPr>
        <p:spPr>
          <a:xfrm rot="16200000">
            <a:off x="-918517" y="3234501"/>
            <a:ext cx="30324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cs-CZ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cs-CZ" sz="1600" b="1" dirty="0"/>
              <a:t>Nové případy onemocnění za den</a:t>
            </a:r>
          </a:p>
        </p:txBody>
      </p:sp>
      <p:sp>
        <p:nvSpPr>
          <p:cNvPr id="19" name="TextovéPole 25">
            <a:extLst>
              <a:ext uri="{FF2B5EF4-FFF2-40B4-BE49-F238E27FC236}">
                <a16:creationId xmlns:a16="http://schemas.microsoft.com/office/drawing/2014/main" id="{65FFF22E-E755-4AB1-9AFC-9DBD69DD7F82}"/>
              </a:ext>
            </a:extLst>
          </p:cNvPr>
          <p:cNvSpPr txBox="1"/>
          <p:nvPr/>
        </p:nvSpPr>
        <p:spPr>
          <a:xfrm>
            <a:off x="751073" y="1982467"/>
            <a:ext cx="55245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cs-CZ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cs-CZ" sz="1200" dirty="0"/>
              <a:t>bez periodicity v rámci týdne, odpovídá cca týdenním klouzavým průměrům</a:t>
            </a:r>
          </a:p>
        </p:txBody>
      </p:sp>
      <p:pic>
        <p:nvPicPr>
          <p:cNvPr id="20" name="tabl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00" y="4906784"/>
            <a:ext cx="7834447" cy="830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9724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ovéPole 23">
            <a:extLst>
              <a:ext uri="{FF2B5EF4-FFF2-40B4-BE49-F238E27FC236}">
                <a16:creationId xmlns:a16="http://schemas.microsoft.com/office/drawing/2014/main" id="{8A6A1759-77AD-4B7F-98D8-D6E46F18384F}"/>
              </a:ext>
            </a:extLst>
          </p:cNvPr>
          <p:cNvSpPr txBox="1"/>
          <p:nvPr/>
        </p:nvSpPr>
        <p:spPr>
          <a:xfrm>
            <a:off x="1400971" y="198705"/>
            <a:ext cx="9229366" cy="769441"/>
          </a:xfrm>
          <a:prstGeom prst="rect">
            <a:avLst/>
          </a:prstGeom>
          <a:solidFill>
            <a:srgbClr val="D31145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200" b="1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SEIR model: udržení a významné posílení opatření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Dopad potenciálních opatření na mobilitu od 19.2.2021</a:t>
            </a:r>
            <a:endParaRPr kumimoji="0" lang="cs-CZ" sz="2200" b="1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Obdélník 34">
            <a:extLst>
              <a:ext uri="{FF2B5EF4-FFF2-40B4-BE49-F238E27FC236}">
                <a16:creationId xmlns:a16="http://schemas.microsoft.com/office/drawing/2014/main" id="{1C4F1DEC-CA3B-4E8E-8A7E-D9123A0B7B2C}"/>
              </a:ext>
            </a:extLst>
          </p:cNvPr>
          <p:cNvSpPr/>
          <p:nvPr/>
        </p:nvSpPr>
        <p:spPr>
          <a:xfrm>
            <a:off x="8340641" y="1532028"/>
            <a:ext cx="3811184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Efekt opatření od 28.12.</a:t>
            </a:r>
          </a:p>
          <a:p>
            <a:pPr marL="447675" marR="0" lvl="1" indent="-3619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cs-CZ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snížení pracovních kontaktů na 40 %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447675" marR="0" lvl="1" indent="-3619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cs-CZ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školní kontakty na 0 %</a:t>
            </a:r>
          </a:p>
          <a:p>
            <a:pPr marL="447675" marR="0" lvl="1" indent="-3619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cs-CZ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snížení jiných kontaktů na 40 %</a:t>
            </a:r>
          </a:p>
          <a:p>
            <a:pPr marL="447675" marR="0" lvl="1" indent="-3619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snížení základní reprodukce o 10%</a:t>
            </a:r>
          </a:p>
          <a:p>
            <a:pPr marL="447675" marR="0" lvl="1" indent="-3619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školní kontakty na 30 % od 4.1.</a:t>
            </a:r>
          </a:p>
          <a:p>
            <a:pPr marL="85725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600" b="1" i="0" u="none" strike="noStrike" kern="1200" cap="none" spc="0" normalizeH="0" baseline="0" noProof="0" dirty="0">
              <a:ln>
                <a:noFill/>
              </a:ln>
              <a:solidFill>
                <a:srgbClr val="D3114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85725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D3114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Od 25.1.</a:t>
            </a:r>
          </a:p>
          <a:p>
            <a:pPr marL="447675" marR="0" lvl="1" indent="-3619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D3114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zvýšení základní reprodukce o 70 %</a:t>
            </a:r>
            <a:b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D3114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D3114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(simulace šíření nakažlivějších forem viru, simulace nedodržování opatření)</a:t>
            </a:r>
          </a:p>
          <a:p>
            <a:pPr marL="447675" marR="0" lvl="1" indent="-3619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endParaRPr kumimoji="0" lang="cs-CZ" sz="1600" b="1" i="0" u="none" strike="noStrike" kern="0" cap="none" spc="0" normalizeH="0" baseline="0" noProof="0" dirty="0">
              <a:ln>
                <a:noFill/>
              </a:ln>
              <a:solidFill>
                <a:srgbClr val="D3114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85725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sng" strike="noStrike" kern="0" cap="none" spc="0" normalizeH="0" baseline="0" noProof="0" dirty="0">
                <a:ln>
                  <a:noFill/>
                </a:ln>
                <a:solidFill>
                  <a:srgbClr val="D3114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Efekt a silnější dodržování opatření od 19.2.</a:t>
            </a:r>
          </a:p>
          <a:p>
            <a:pPr marL="447675" marR="0" lvl="1" indent="-3619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cs-CZ" sz="1600" b="1" i="0" u="none" strike="noStrike" kern="0" cap="none" spc="0" normalizeH="0" baseline="0" noProof="0" dirty="0">
                <a:ln>
                  <a:noFill/>
                </a:ln>
                <a:solidFill>
                  <a:srgbClr val="D3114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snížení pracovních kontaktů na </a:t>
            </a:r>
            <a:r>
              <a:rPr kumimoji="0" lang="cs-CZ" sz="1600" b="1" i="0" u="sng" strike="noStrike" kern="0" cap="none" spc="0" normalizeH="0" baseline="0" noProof="0" dirty="0">
                <a:ln>
                  <a:noFill/>
                </a:ln>
                <a:solidFill>
                  <a:srgbClr val="D3114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20 %</a:t>
            </a:r>
            <a:endParaRPr kumimoji="0" lang="en-US" sz="1600" b="1" i="0" u="sng" strike="noStrike" kern="0" cap="none" spc="0" normalizeH="0" baseline="0" noProof="0" dirty="0">
              <a:ln>
                <a:noFill/>
              </a:ln>
              <a:solidFill>
                <a:srgbClr val="D3114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447675" marR="0" lvl="1" indent="-3619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cs-CZ" sz="1600" b="1" i="0" u="none" strike="noStrike" kern="0" cap="none" spc="0" normalizeH="0" baseline="0" noProof="0" dirty="0">
                <a:ln>
                  <a:noFill/>
                </a:ln>
                <a:solidFill>
                  <a:srgbClr val="D3114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školní kontakty na 0 %</a:t>
            </a:r>
          </a:p>
          <a:p>
            <a:pPr marL="447675" marR="0" lvl="1" indent="-3619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cs-CZ" sz="1600" b="1" i="0" u="none" strike="noStrike" kern="0" cap="none" spc="0" normalizeH="0" baseline="0" noProof="0" dirty="0">
                <a:ln>
                  <a:noFill/>
                </a:ln>
                <a:solidFill>
                  <a:srgbClr val="D3114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snížení jiných kontaktů na </a:t>
            </a:r>
            <a:r>
              <a:rPr kumimoji="0" lang="cs-CZ" sz="1600" b="1" i="0" u="sng" strike="noStrike" kern="0" cap="none" spc="0" normalizeH="0" baseline="0" noProof="0" dirty="0">
                <a:ln>
                  <a:noFill/>
                </a:ln>
                <a:solidFill>
                  <a:srgbClr val="D3114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20 - 25 %</a:t>
            </a:r>
          </a:p>
          <a:p>
            <a:pPr marL="85725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600" b="1" i="0" u="none" strike="noStrike" kern="0" cap="none" spc="0" normalizeH="0" baseline="0" noProof="0" dirty="0">
              <a:ln>
                <a:noFill/>
              </a:ln>
              <a:solidFill>
                <a:srgbClr val="D3114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85725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D3114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</a:t>
            </a:r>
            <a:r>
              <a:rPr kumimoji="0" lang="cs-CZ" sz="1600" b="1" i="0" u="none" strike="noStrike" kern="0" cap="none" spc="0" normalizeH="0" baseline="0" noProof="0" dirty="0">
                <a:ln>
                  <a:noFill/>
                </a:ln>
                <a:solidFill>
                  <a:srgbClr val="D3114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uvedeny podíly normálních kontaktů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D3114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  <a:endParaRPr kumimoji="0" lang="cs-CZ" sz="1600" b="1" i="0" u="none" strike="noStrike" kern="1200" cap="none" spc="0" normalizeH="0" baseline="0" noProof="0" dirty="0">
              <a:ln>
                <a:noFill/>
              </a:ln>
              <a:solidFill>
                <a:srgbClr val="D3114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2" name="Přímá spojnice 11">
            <a:extLst>
              <a:ext uri="{FF2B5EF4-FFF2-40B4-BE49-F238E27FC236}">
                <a16:creationId xmlns:a16="http://schemas.microsoft.com/office/drawing/2014/main" id="{0F1B0D8B-D2F4-4533-8528-E8DD2C61DC04}"/>
              </a:ext>
            </a:extLst>
          </p:cNvPr>
          <p:cNvCxnSpPr/>
          <p:nvPr/>
        </p:nvCxnSpPr>
        <p:spPr>
          <a:xfrm>
            <a:off x="5672750" y="1532028"/>
            <a:ext cx="496389" cy="1747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ovéPole 24">
            <a:extLst>
              <a:ext uri="{FF2B5EF4-FFF2-40B4-BE49-F238E27FC236}">
                <a16:creationId xmlns:a16="http://schemas.microsoft.com/office/drawing/2014/main" id="{D23E56DB-DDE0-4AA6-BB35-813E6B878D6D}"/>
              </a:ext>
            </a:extLst>
          </p:cNvPr>
          <p:cNvSpPr txBox="1"/>
          <p:nvPr/>
        </p:nvSpPr>
        <p:spPr>
          <a:xfrm>
            <a:off x="6203973" y="1369564"/>
            <a:ext cx="20101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cs-CZ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Predikce</a:t>
            </a:r>
          </a:p>
        </p:txBody>
      </p:sp>
      <p:sp>
        <p:nvSpPr>
          <p:cNvPr id="14" name="TextovéPole 13">
            <a:extLst>
              <a:ext uri="{FF2B5EF4-FFF2-40B4-BE49-F238E27FC236}">
                <a16:creationId xmlns:a16="http://schemas.microsoft.com/office/drawing/2014/main" id="{42BED43F-A47C-4D3B-9F87-076250E20B18}"/>
              </a:ext>
            </a:extLst>
          </p:cNvPr>
          <p:cNvSpPr txBox="1"/>
          <p:nvPr/>
        </p:nvSpPr>
        <p:spPr>
          <a:xfrm>
            <a:off x="1400971" y="1197205"/>
            <a:ext cx="36094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oranžově</a:t>
            </a:r>
            <a:r>
              <a:rPr kumimoji="0" lang="cs-CZ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dosud pozorovaná data, </a:t>
            </a:r>
            <a:r>
              <a:rPr kumimoji="0" lang="cs-CZ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7denní časové </a:t>
            </a:r>
            <a:r>
              <a:rPr kumimoji="0" lang="cs-CZ" sz="12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zpoždění k hlášení 4 dny, PRACOVNÍ DNY</a:t>
            </a:r>
            <a:endParaRPr kumimoji="0" lang="cs-CZ" sz="1600" b="0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TextovéPole 15">
            <a:extLst>
              <a:ext uri="{FF2B5EF4-FFF2-40B4-BE49-F238E27FC236}">
                <a16:creationId xmlns:a16="http://schemas.microsoft.com/office/drawing/2014/main" id="{C11F9500-ED81-45FD-AF3C-90840EEBF1C3}"/>
              </a:ext>
            </a:extLst>
          </p:cNvPr>
          <p:cNvSpPr txBox="1"/>
          <p:nvPr/>
        </p:nvSpPr>
        <p:spPr>
          <a:xfrm>
            <a:off x="169916" y="5870196"/>
            <a:ext cx="803442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Snímek prezentuje výsledky simulace prostřednictvím epidemiologického modelu SEIR, který zahrnuje vybrané předpoklady a slouží ke zkoumání dopadu změny různých parametrů epidemie. Vzhledem k neurčitostem ve struktuře modelu (například limitované znalosti o skutečné vnímavosti populace k viru a k jeho novým variantám) je nezbytné výsledky brát jako orientační, umožňující zejména celkové srovnávání jednotlivých scénářů, nikoli konkrétní předpověď pro určité období. </a:t>
            </a:r>
          </a:p>
        </p:txBody>
      </p:sp>
      <p:pic>
        <p:nvPicPr>
          <p:cNvPr id="17" name="Obrázek 16">
            <a:extLst>
              <a:ext uri="{FF2B5EF4-FFF2-40B4-BE49-F238E27FC236}">
                <a16:creationId xmlns:a16="http://schemas.microsoft.com/office/drawing/2014/main" id="{065AF9DE-7CFE-4B12-93D0-2D76C7FBF0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710" y="1689999"/>
            <a:ext cx="7250497" cy="3240000"/>
          </a:xfrm>
          <a:prstGeom prst="rect">
            <a:avLst/>
          </a:prstGeom>
        </p:spPr>
      </p:pic>
      <p:sp>
        <p:nvSpPr>
          <p:cNvPr id="18" name="TextovéPole 12">
            <a:extLst>
              <a:ext uri="{FF2B5EF4-FFF2-40B4-BE49-F238E27FC236}">
                <a16:creationId xmlns:a16="http://schemas.microsoft.com/office/drawing/2014/main" id="{9119B67F-49E4-4A7A-BA36-DAE66AAD4855}"/>
              </a:ext>
            </a:extLst>
          </p:cNvPr>
          <p:cNvSpPr txBox="1"/>
          <p:nvPr/>
        </p:nvSpPr>
        <p:spPr>
          <a:xfrm rot="16200000">
            <a:off x="-873040" y="3256449"/>
            <a:ext cx="30324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cs-CZ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cs-CZ" sz="1600" b="1" dirty="0"/>
              <a:t>Nové případy onemocnění za den</a:t>
            </a:r>
          </a:p>
        </p:txBody>
      </p:sp>
      <p:sp>
        <p:nvSpPr>
          <p:cNvPr id="19" name="TextovéPole 25">
            <a:extLst>
              <a:ext uri="{FF2B5EF4-FFF2-40B4-BE49-F238E27FC236}">
                <a16:creationId xmlns:a16="http://schemas.microsoft.com/office/drawing/2014/main" id="{65FFF22E-E755-4AB1-9AFC-9DBD69DD7F82}"/>
              </a:ext>
            </a:extLst>
          </p:cNvPr>
          <p:cNvSpPr txBox="1"/>
          <p:nvPr/>
        </p:nvSpPr>
        <p:spPr>
          <a:xfrm>
            <a:off x="796550" y="2004415"/>
            <a:ext cx="55245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cs-CZ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cs-CZ" sz="1200" dirty="0"/>
              <a:t>bez periodicity v rámci týdne, odpovídá cca týdenním klouzavým průměrům</a:t>
            </a:r>
          </a:p>
        </p:txBody>
      </p:sp>
      <p:pic>
        <p:nvPicPr>
          <p:cNvPr id="20" name="tabl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577" y="4928732"/>
            <a:ext cx="7834447" cy="830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915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70790D6-BA3F-46D0-99B1-4BDE2A0ABF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739" y="2"/>
            <a:ext cx="7398973" cy="576000"/>
          </a:xfrm>
        </p:spPr>
        <p:txBody>
          <a:bodyPr/>
          <a:lstStyle/>
          <a:p>
            <a:r>
              <a:rPr lang="cs-CZ" sz="2400" dirty="0"/>
              <a:t>Scénáře dlouhodobých simulací z 5. 3. 2021</a:t>
            </a:r>
            <a:endParaRPr lang="cs-CZ" sz="2400" dirty="0">
              <a:latin typeface="+mj-lt"/>
            </a:endParaRPr>
          </a:p>
        </p:txBody>
      </p:sp>
      <p:sp>
        <p:nvSpPr>
          <p:cNvPr id="54" name="TextovéPole 53">
            <a:extLst>
              <a:ext uri="{FF2B5EF4-FFF2-40B4-BE49-F238E27FC236}">
                <a16:creationId xmlns:a16="http://schemas.microsoft.com/office/drawing/2014/main" id="{D4CEFD9C-3B06-416C-AB13-5153476AA83F}"/>
              </a:ext>
            </a:extLst>
          </p:cNvPr>
          <p:cNvSpPr txBox="1"/>
          <p:nvPr/>
        </p:nvSpPr>
        <p:spPr>
          <a:xfrm>
            <a:off x="202606" y="1180088"/>
            <a:ext cx="22192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Scénáře vývoje</a:t>
            </a:r>
          </a:p>
        </p:txBody>
      </p:sp>
      <p:sp>
        <p:nvSpPr>
          <p:cNvPr id="55" name="TextovéPole 54">
            <a:extLst>
              <a:ext uri="{FF2B5EF4-FFF2-40B4-BE49-F238E27FC236}">
                <a16:creationId xmlns:a16="http://schemas.microsoft.com/office/drawing/2014/main" id="{B465D225-9F63-4054-8EF6-ACEB098FE1B3}"/>
              </a:ext>
            </a:extLst>
          </p:cNvPr>
          <p:cNvSpPr txBox="1"/>
          <p:nvPr/>
        </p:nvSpPr>
        <p:spPr>
          <a:xfrm>
            <a:off x="3174357" y="1649544"/>
            <a:ext cx="6642503" cy="369332"/>
          </a:xfrm>
          <a:prstGeom prst="rect">
            <a:avLst/>
          </a:prstGeom>
          <a:solidFill>
            <a:srgbClr val="00B050"/>
          </a:solidFill>
          <a:ln>
            <a:solidFill>
              <a:srgbClr val="00CD6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Scénář II: významné posílení a akceptace opatření z 1.3 </a:t>
            </a:r>
          </a:p>
        </p:txBody>
      </p:sp>
      <p:cxnSp>
        <p:nvCxnSpPr>
          <p:cNvPr id="56" name="Přímá spojnice se šipkou 55">
            <a:extLst>
              <a:ext uri="{FF2B5EF4-FFF2-40B4-BE49-F238E27FC236}">
                <a16:creationId xmlns:a16="http://schemas.microsoft.com/office/drawing/2014/main" id="{50DE1626-F284-4D84-BDAB-EF119447AE2F}"/>
              </a:ext>
            </a:extLst>
          </p:cNvPr>
          <p:cNvCxnSpPr>
            <a:cxnSpLocks/>
          </p:cNvCxnSpPr>
          <p:nvPr/>
        </p:nvCxnSpPr>
        <p:spPr>
          <a:xfrm flipV="1">
            <a:off x="2536182" y="1064907"/>
            <a:ext cx="523875" cy="3573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Přímá spojnice se šipkou 56">
            <a:extLst>
              <a:ext uri="{FF2B5EF4-FFF2-40B4-BE49-F238E27FC236}">
                <a16:creationId xmlns:a16="http://schemas.microsoft.com/office/drawing/2014/main" id="{2BDC46C6-5DD5-4213-8D28-87E6DBE1AB78}"/>
              </a:ext>
            </a:extLst>
          </p:cNvPr>
          <p:cNvCxnSpPr>
            <a:cxnSpLocks/>
          </p:cNvCxnSpPr>
          <p:nvPr/>
        </p:nvCxnSpPr>
        <p:spPr>
          <a:xfrm>
            <a:off x="2536182" y="1491709"/>
            <a:ext cx="523875" cy="2989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8" name="Chart 4">
            <a:extLst>
              <a:ext uri="{FF2B5EF4-FFF2-40B4-BE49-F238E27FC236}">
                <a16:creationId xmlns:a16="http://schemas.microsoft.com/office/drawing/2014/main" id="{6AF8037E-9CEB-4EF9-871D-03B93915FF85}"/>
              </a:ext>
            </a:extLst>
          </p:cNvPr>
          <p:cNvGraphicFramePr/>
          <p:nvPr>
            <p:extLst/>
          </p:nvPr>
        </p:nvGraphicFramePr>
        <p:xfrm>
          <a:off x="556549" y="2808238"/>
          <a:ext cx="11354940" cy="354959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9" name="TextBox 6">
            <a:extLst>
              <a:ext uri="{FF2B5EF4-FFF2-40B4-BE49-F238E27FC236}">
                <a16:creationId xmlns:a16="http://schemas.microsoft.com/office/drawing/2014/main" id="{52DB9877-E0F1-4394-B7F1-2FFC02A1EF08}"/>
              </a:ext>
            </a:extLst>
          </p:cNvPr>
          <p:cNvSpPr txBox="1"/>
          <p:nvPr/>
        </p:nvSpPr>
        <p:spPr>
          <a:xfrm rot="16200000">
            <a:off x="-1149503" y="4156817"/>
            <a:ext cx="2972841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Denní počet </a:t>
            </a: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osob s</a:t>
            </a: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nově</a:t>
            </a: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prokázanou</a:t>
            </a: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nákazou COVID-19</a:t>
            </a:r>
            <a:endParaRPr kumimoji="0" lang="cs-CZ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0" name="TextovéPole 59">
            <a:extLst>
              <a:ext uri="{FF2B5EF4-FFF2-40B4-BE49-F238E27FC236}">
                <a16:creationId xmlns:a16="http://schemas.microsoft.com/office/drawing/2014/main" id="{D617B260-2959-49F6-A96B-910DA678C668}"/>
              </a:ext>
            </a:extLst>
          </p:cNvPr>
          <p:cNvSpPr txBox="1"/>
          <p:nvPr/>
        </p:nvSpPr>
        <p:spPr>
          <a:xfrm>
            <a:off x="8456840" y="2987242"/>
            <a:ext cx="33293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Epidemická křivka odpovídající scénáři I</a:t>
            </a:r>
          </a:p>
        </p:txBody>
      </p:sp>
      <p:cxnSp>
        <p:nvCxnSpPr>
          <p:cNvPr id="61" name="Přímá spojnice 60">
            <a:extLst>
              <a:ext uri="{FF2B5EF4-FFF2-40B4-BE49-F238E27FC236}">
                <a16:creationId xmlns:a16="http://schemas.microsoft.com/office/drawing/2014/main" id="{A1249C80-BFB2-40C2-AF2B-7672FDA1BE4E}"/>
              </a:ext>
            </a:extLst>
          </p:cNvPr>
          <p:cNvCxnSpPr>
            <a:cxnSpLocks/>
          </p:cNvCxnSpPr>
          <p:nvPr/>
        </p:nvCxnSpPr>
        <p:spPr>
          <a:xfrm>
            <a:off x="8152951" y="3139519"/>
            <a:ext cx="237744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Přímá spojnice 61">
            <a:extLst>
              <a:ext uri="{FF2B5EF4-FFF2-40B4-BE49-F238E27FC236}">
                <a16:creationId xmlns:a16="http://schemas.microsoft.com/office/drawing/2014/main" id="{80D93A6D-177B-4185-B647-B8DF07634E10}"/>
              </a:ext>
            </a:extLst>
          </p:cNvPr>
          <p:cNvCxnSpPr>
            <a:cxnSpLocks/>
          </p:cNvCxnSpPr>
          <p:nvPr/>
        </p:nvCxnSpPr>
        <p:spPr>
          <a:xfrm>
            <a:off x="8152951" y="3440650"/>
            <a:ext cx="237744" cy="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ovéPole 62">
            <a:extLst>
              <a:ext uri="{FF2B5EF4-FFF2-40B4-BE49-F238E27FC236}">
                <a16:creationId xmlns:a16="http://schemas.microsoft.com/office/drawing/2014/main" id="{618D1943-12D3-4993-BD5F-AF6C65AB8F85}"/>
              </a:ext>
            </a:extLst>
          </p:cNvPr>
          <p:cNvSpPr txBox="1"/>
          <p:nvPr/>
        </p:nvSpPr>
        <p:spPr>
          <a:xfrm>
            <a:off x="8448983" y="3258443"/>
            <a:ext cx="32512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Epidemická křivka odpovídající scénáři II</a:t>
            </a:r>
          </a:p>
        </p:txBody>
      </p:sp>
      <p:sp>
        <p:nvSpPr>
          <p:cNvPr id="64" name="Obdélník 63">
            <a:extLst>
              <a:ext uri="{FF2B5EF4-FFF2-40B4-BE49-F238E27FC236}">
                <a16:creationId xmlns:a16="http://schemas.microsoft.com/office/drawing/2014/main" id="{FF9D4894-4AE1-4907-A2C1-EBC6B8B4E502}"/>
              </a:ext>
            </a:extLst>
          </p:cNvPr>
          <p:cNvSpPr/>
          <p:nvPr/>
        </p:nvSpPr>
        <p:spPr>
          <a:xfrm>
            <a:off x="19726" y="6304000"/>
            <a:ext cx="12172273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0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+mn-cs"/>
              </a:rPr>
              <a:t>Snímek prezentuje výsledky simulace prostřednictvím epidemiologického modelu SEIR, který zahrnuje vybrané předpoklady a slouží ke zkoumání dopadu změny různých parametrů epidemie. Vzhledem k neurčitostem ve struktuře modelu (například limitované znalosti o skutečné vnímavosti populace k viru a k jeho novým variantám) je nezbytné výsledky brát jako orientační, umožňující zejména celkové srovnávání jednotlivých scénářů, nikoli konkrétní předpověď pro určité období. </a:t>
            </a:r>
            <a:endParaRPr kumimoji="0" lang="cs-CZ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+mn-cs"/>
            </a:endParaRPr>
          </a:p>
        </p:txBody>
      </p:sp>
      <p:sp>
        <p:nvSpPr>
          <p:cNvPr id="65" name="TextovéPole 64">
            <a:extLst>
              <a:ext uri="{FF2B5EF4-FFF2-40B4-BE49-F238E27FC236}">
                <a16:creationId xmlns:a16="http://schemas.microsoft.com/office/drawing/2014/main" id="{B21BAD46-7FFA-4099-88CF-9B8E5DBF5FEB}"/>
              </a:ext>
            </a:extLst>
          </p:cNvPr>
          <p:cNvSpPr txBox="1"/>
          <p:nvPr/>
        </p:nvSpPr>
        <p:spPr>
          <a:xfrm>
            <a:off x="3174357" y="878656"/>
            <a:ext cx="6642503" cy="369332"/>
          </a:xfrm>
          <a:prstGeom prst="rect">
            <a:avLst/>
          </a:prstGeom>
          <a:solidFill>
            <a:srgbClr val="305983"/>
          </a:solidFill>
          <a:ln>
            <a:solidFill>
              <a:srgbClr val="00CD6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Scénář I: udržení a částečné posílení opatření z 1.3.</a:t>
            </a:r>
          </a:p>
        </p:txBody>
      </p:sp>
      <p:sp>
        <p:nvSpPr>
          <p:cNvPr id="66" name="Obdélník 65">
            <a:extLst>
              <a:ext uri="{FF2B5EF4-FFF2-40B4-BE49-F238E27FC236}">
                <a16:creationId xmlns:a16="http://schemas.microsoft.com/office/drawing/2014/main" id="{36CCB663-0E68-4640-BF33-FA593EA32061}"/>
              </a:ext>
            </a:extLst>
          </p:cNvPr>
          <p:cNvSpPr/>
          <p:nvPr/>
        </p:nvSpPr>
        <p:spPr>
          <a:xfrm>
            <a:off x="8175594" y="2559899"/>
            <a:ext cx="237744" cy="23774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TextovéPole 66">
            <a:extLst>
              <a:ext uri="{FF2B5EF4-FFF2-40B4-BE49-F238E27FC236}">
                <a16:creationId xmlns:a16="http://schemas.microsoft.com/office/drawing/2014/main" id="{029FB996-37A5-40D2-AF91-BDC4A30C0984}"/>
              </a:ext>
            </a:extLst>
          </p:cNvPr>
          <p:cNvSpPr txBox="1"/>
          <p:nvPr/>
        </p:nvSpPr>
        <p:spPr>
          <a:xfrm>
            <a:off x="8472774" y="2524131"/>
            <a:ext cx="31098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Data z IS IN </a:t>
            </a: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(</a:t>
            </a:r>
            <a:r>
              <a:rPr kumimoji="0" lang="pl-PL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k uzavřenému dni 9. 4. 2021</a:t>
            </a: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)</a:t>
            </a:r>
          </a:p>
        </p:txBody>
      </p:sp>
      <p:sp>
        <p:nvSpPr>
          <p:cNvPr id="68" name="Obdélník 67">
            <a:extLst>
              <a:ext uri="{FF2B5EF4-FFF2-40B4-BE49-F238E27FC236}">
                <a16:creationId xmlns:a16="http://schemas.microsoft.com/office/drawing/2014/main" id="{E6597242-CEB1-44FD-BFBE-11D4203E109C}"/>
              </a:ext>
            </a:extLst>
          </p:cNvPr>
          <p:cNvSpPr/>
          <p:nvPr/>
        </p:nvSpPr>
        <p:spPr>
          <a:xfrm>
            <a:off x="8472774" y="3554693"/>
            <a:ext cx="196399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(scénáře B/C ze dne 5. 3. 2021)</a:t>
            </a:r>
          </a:p>
        </p:txBody>
      </p:sp>
    </p:spTree>
    <p:extLst>
      <p:ext uri="{BB962C8B-B14F-4D97-AF65-F5344CB8AC3E}">
        <p14:creationId xmlns:p14="http://schemas.microsoft.com/office/powerpoint/2010/main" val="2055186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ovéPole 7"/>
          <p:cNvSpPr txBox="1"/>
          <p:nvPr/>
        </p:nvSpPr>
        <p:spPr>
          <a:xfrm>
            <a:off x="147776" y="2362711"/>
            <a:ext cx="11737832" cy="4370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Tento trend je prokazatelný, ačkoli nyní srovnáváme nová data s referenčním obdobím, které zahrnuje </a:t>
            </a:r>
            <a:r>
              <a:rPr kumimoji="0" lang="cs-CZ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Velikonoce. Ve sváteční dny došlo ke snížení prováděných testů a nízké záchyty nemoci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 Velikonocích zkreslují odhad reprodukčního čísla. </a:t>
            </a:r>
            <a:endParaRPr kumimoji="0" lang="cs-CZ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30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3000" b="1" i="0" u="none" strike="noStrike" kern="1200" cap="none" spc="0" normalizeH="0" baseline="0" noProof="0" dirty="0" smtClean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3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Reprodukční číslo kalkulované standardně na týdenní časové periodě zdánlivě narůstá vlivem Velikonočních dat (hodnota 1,05). Pokud R kalkulujeme na 14denním časovém okně, je hodnota 0,85. </a:t>
            </a:r>
          </a:p>
        </p:txBody>
      </p:sp>
      <p:sp>
        <p:nvSpPr>
          <p:cNvPr id="6" name="Šipka dolů 5"/>
          <p:cNvSpPr/>
          <p:nvPr/>
        </p:nvSpPr>
        <p:spPr>
          <a:xfrm>
            <a:off x="5236290" y="1932771"/>
            <a:ext cx="1551709" cy="39299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Podnadpis 2">
            <a:extLst>
              <a:ext uri="{FF2B5EF4-FFF2-40B4-BE49-F238E27FC236}">
                <a16:creationId xmlns:a16="http://schemas.microsoft.com/office/drawing/2014/main" id="{3DC956FD-6669-4C82-B852-E3CE5A476C50}"/>
              </a:ext>
            </a:extLst>
          </p:cNvPr>
          <p:cNvSpPr txBox="1">
            <a:spLocks/>
          </p:cNvSpPr>
          <p:nvPr/>
        </p:nvSpPr>
        <p:spPr>
          <a:xfrm>
            <a:off x="439883" y="166286"/>
            <a:ext cx="11249025" cy="11803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cs-CZ" sz="3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Epidemie na populační úrovni prokazatelně zpomaluje, </a:t>
            </a:r>
            <a:r>
              <a:rPr kumimoji="0" lang="cs-CZ" sz="3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potvrzuje to i nový záchyt onemocnění z pondělí 12.4., který činí </a:t>
            </a:r>
            <a:r>
              <a:rPr kumimoji="0" lang="cs-CZ" sz="3800" b="1" i="0" u="sng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3 843 případů</a:t>
            </a:r>
            <a:endParaRPr kumimoji="0" lang="cs-CZ" sz="3800" b="1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Šipka dolů 9"/>
          <p:cNvSpPr/>
          <p:nvPr/>
        </p:nvSpPr>
        <p:spPr>
          <a:xfrm>
            <a:off x="5236290" y="4550533"/>
            <a:ext cx="1551709" cy="39299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98066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Nadpis 2">
            <a:extLst>
              <a:ext uri="{FF2B5EF4-FFF2-40B4-BE49-F238E27FC236}">
                <a16:creationId xmlns:a16="http://schemas.microsoft.com/office/drawing/2014/main" id="{BDABC326-A3D3-4D80-808C-B82C6655C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739" y="2"/>
            <a:ext cx="9337041" cy="576000"/>
          </a:xfrm>
        </p:spPr>
        <p:txBody>
          <a:bodyPr/>
          <a:lstStyle/>
          <a:p>
            <a:r>
              <a:rPr lang="cs-CZ" dirty="0">
                <a:latin typeface="+mj-lt"/>
              </a:rPr>
              <a:t>Predikovaný počet </a:t>
            </a:r>
            <a:r>
              <a:rPr lang="cs-CZ" u="sng" dirty="0">
                <a:latin typeface="+mj-lt"/>
              </a:rPr>
              <a:t>aktuálně hospitalizovaných</a:t>
            </a:r>
            <a:endParaRPr lang="cs-CZ" dirty="0">
              <a:latin typeface="+mj-lt"/>
            </a:endParaRP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4881953E-570E-4182-9AFA-D9A699C6849D}"/>
              </a:ext>
            </a:extLst>
          </p:cNvPr>
          <p:cNvGraphicFramePr/>
          <p:nvPr>
            <p:custDataLst>
              <p:tags r:id="rId1"/>
            </p:custDataLst>
            <p:extLst/>
          </p:nvPr>
        </p:nvGraphicFramePr>
        <p:xfrm>
          <a:off x="488124" y="723656"/>
          <a:ext cx="7581678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7A7E4FAD-9A6D-4CCA-B14F-AA0E330C5B2E}"/>
              </a:ext>
            </a:extLst>
          </p:cNvPr>
          <p:cNvSpPr/>
          <p:nvPr/>
        </p:nvSpPr>
        <p:spPr>
          <a:xfrm>
            <a:off x="2999926" y="590503"/>
            <a:ext cx="22108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Predikce – scénář: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30D37DF-B158-4FF6-B3AF-9F71D8756D6C}"/>
              </a:ext>
            </a:extLst>
          </p:cNvPr>
          <p:cNvSpPr/>
          <p:nvPr/>
        </p:nvSpPr>
        <p:spPr>
          <a:xfrm rot="16200000">
            <a:off x="-1533651" y="3049018"/>
            <a:ext cx="35958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Počet aktuálně hospitalizovaných</a:t>
            </a:r>
          </a:p>
        </p:txBody>
      </p:sp>
      <p:sp>
        <p:nvSpPr>
          <p:cNvPr id="24" name="TextovéPole 24">
            <a:extLst>
              <a:ext uri="{FF2B5EF4-FFF2-40B4-BE49-F238E27FC236}">
                <a16:creationId xmlns:a16="http://schemas.microsoft.com/office/drawing/2014/main" id="{356AD256-F024-4D63-9373-F3FB5E040A66}"/>
              </a:ext>
            </a:extLst>
          </p:cNvPr>
          <p:cNvSpPr txBox="1"/>
          <p:nvPr/>
        </p:nvSpPr>
        <p:spPr>
          <a:xfrm>
            <a:off x="13190" y="6079447"/>
            <a:ext cx="818433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Snímek prezentuje výsledky simulace prostřednictvím epidemiologického modelu, který slouží ke zkoumání dopadů změn různých parametrů epidemie. Vzhledem k objektivně daným neurčitostem ve struktuře modelu (například limitované znalosti o skutečné vnímavosti populace k viru a jeho novým variantám) je nezbytné výsledky brát jako orientační, umožňující pouze porovnání jednotlivých scénářů, nikoliv jako konkrétní předpověď pro určité období. </a:t>
            </a:r>
          </a:p>
        </p:txBody>
      </p:sp>
      <p:sp>
        <p:nvSpPr>
          <p:cNvPr id="19" name="TextovéPole 8">
            <a:extLst>
              <a:ext uri="{FF2B5EF4-FFF2-40B4-BE49-F238E27FC236}">
                <a16:creationId xmlns:a16="http://schemas.microsoft.com/office/drawing/2014/main" id="{98BCF740-215F-4BF1-81D2-071D0AC1B1C6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9029701" y="3856060"/>
            <a:ext cx="2956844" cy="646331"/>
          </a:xfrm>
          <a:prstGeom prst="rect">
            <a:avLst/>
          </a:prstGeom>
          <a:solidFill>
            <a:srgbClr val="00B050"/>
          </a:solidFill>
          <a:ln>
            <a:solidFill>
              <a:srgbClr val="00CD6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Scénář C: silný dopad opatření - pokračování</a:t>
            </a:r>
          </a:p>
        </p:txBody>
      </p:sp>
      <p:sp>
        <p:nvSpPr>
          <p:cNvPr id="20" name="TextovéPole 23">
            <a:extLst>
              <a:ext uri="{FF2B5EF4-FFF2-40B4-BE49-F238E27FC236}">
                <a16:creationId xmlns:a16="http://schemas.microsoft.com/office/drawing/2014/main" id="{2F9A611F-3D05-40D4-AA01-B765A1AD4B4C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9029701" y="2845281"/>
            <a:ext cx="2956844" cy="646331"/>
          </a:xfrm>
          <a:prstGeom prst="rect">
            <a:avLst/>
          </a:prstGeom>
          <a:solidFill>
            <a:srgbClr val="305983"/>
          </a:solidFill>
          <a:ln>
            <a:solidFill>
              <a:srgbClr val="00CD6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Scénář B: slabší dopad opatření - pokračování</a:t>
            </a:r>
          </a:p>
        </p:txBody>
      </p:sp>
    </p:spTree>
    <p:extLst>
      <p:ext uri="{BB962C8B-B14F-4D97-AF65-F5344CB8AC3E}">
        <p14:creationId xmlns:p14="http://schemas.microsoft.com/office/powerpoint/2010/main" val="34458451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Nadpis 2">
            <a:extLst>
              <a:ext uri="{FF2B5EF4-FFF2-40B4-BE49-F238E27FC236}">
                <a16:creationId xmlns:a16="http://schemas.microsoft.com/office/drawing/2014/main" id="{BDABC326-A3D3-4D80-808C-B82C6655C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739" y="2"/>
            <a:ext cx="9337041" cy="576000"/>
          </a:xfrm>
        </p:spPr>
        <p:txBody>
          <a:bodyPr/>
          <a:lstStyle/>
          <a:p>
            <a:r>
              <a:rPr lang="cs-CZ" dirty="0">
                <a:latin typeface="+mj-lt"/>
              </a:rPr>
              <a:t>Predikovaný počet </a:t>
            </a:r>
            <a:r>
              <a:rPr lang="cs-CZ" u="sng" dirty="0">
                <a:latin typeface="+mj-lt"/>
              </a:rPr>
              <a:t>aktuálně hospitalizovaných</a:t>
            </a:r>
            <a:r>
              <a:rPr lang="en-US" u="sng" dirty="0">
                <a:latin typeface="+mj-lt"/>
              </a:rPr>
              <a:t> </a:t>
            </a:r>
            <a:r>
              <a:rPr lang="en-US" u="sng" dirty="0" err="1">
                <a:latin typeface="+mj-lt"/>
              </a:rPr>
              <a:t>na</a:t>
            </a:r>
            <a:r>
              <a:rPr lang="en-US" u="sng" dirty="0">
                <a:latin typeface="+mj-lt"/>
              </a:rPr>
              <a:t> JIP</a:t>
            </a:r>
            <a:endParaRPr lang="cs-CZ" dirty="0">
              <a:latin typeface="+mj-lt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30D37DF-B158-4FF6-B3AF-9F71D8756D6C}"/>
              </a:ext>
            </a:extLst>
          </p:cNvPr>
          <p:cNvSpPr/>
          <p:nvPr/>
        </p:nvSpPr>
        <p:spPr>
          <a:xfrm rot="16200000">
            <a:off x="-1924783" y="3049018"/>
            <a:ext cx="43781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Počet aktuálně hospitalizovaných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na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 JIP</a:t>
            </a: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0B364D7-B9DD-4ACF-A330-0F27E8BA3BF5}"/>
              </a:ext>
            </a:extLst>
          </p:cNvPr>
          <p:cNvSpPr/>
          <p:nvPr/>
        </p:nvSpPr>
        <p:spPr>
          <a:xfrm>
            <a:off x="2999926" y="590503"/>
            <a:ext cx="22108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Predikce – scénář:</a:t>
            </a:r>
          </a:p>
        </p:txBody>
      </p:sp>
      <p:sp>
        <p:nvSpPr>
          <p:cNvPr id="12" name="TextovéPole 24">
            <a:extLst>
              <a:ext uri="{FF2B5EF4-FFF2-40B4-BE49-F238E27FC236}">
                <a16:creationId xmlns:a16="http://schemas.microsoft.com/office/drawing/2014/main" id="{356AD256-F024-4D63-9373-F3FB5E040A66}"/>
              </a:ext>
            </a:extLst>
          </p:cNvPr>
          <p:cNvSpPr txBox="1"/>
          <p:nvPr/>
        </p:nvSpPr>
        <p:spPr>
          <a:xfrm>
            <a:off x="13190" y="6079447"/>
            <a:ext cx="818433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Snímek prezentuje výsledky simulace prostřednictvím epidemiologického modelu, který slouží ke zkoumání dopadů změn různých parametrů epidemie. Vzhledem k objektivně daným neurčitostem ve struktuře modelu (například limitované znalosti o skutečné vnímavosti populace k viru a jeho novým variantám) je nezbytné výsledky brát jako orientační, umožňující pouze porovnání jednotlivých scénářů, nikoliv jako konkrétní předpověď pro určité období. </a:t>
            </a:r>
          </a:p>
        </p:txBody>
      </p:sp>
      <p:graphicFrame>
        <p:nvGraphicFramePr>
          <p:cNvPr id="19" name="Chart 18">
            <a:extLst>
              <a:ext uri="{FF2B5EF4-FFF2-40B4-BE49-F238E27FC236}">
                <a16:creationId xmlns:a16="http://schemas.microsoft.com/office/drawing/2014/main" id="{ADB44BF5-DF2B-43BD-A159-972F53E32F46}"/>
              </a:ext>
            </a:extLst>
          </p:cNvPr>
          <p:cNvGraphicFramePr/>
          <p:nvPr>
            <p:custDataLst>
              <p:tags r:id="rId1"/>
            </p:custDataLst>
            <p:extLst/>
          </p:nvPr>
        </p:nvGraphicFramePr>
        <p:xfrm>
          <a:off x="488124" y="723656"/>
          <a:ext cx="7581678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25" name="TextovéPole 8">
            <a:extLst>
              <a:ext uri="{FF2B5EF4-FFF2-40B4-BE49-F238E27FC236}">
                <a16:creationId xmlns:a16="http://schemas.microsoft.com/office/drawing/2014/main" id="{CB706991-EBE8-4027-BDB5-C4FC71BF2B14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9029701" y="3856060"/>
            <a:ext cx="2956844" cy="646331"/>
          </a:xfrm>
          <a:prstGeom prst="rect">
            <a:avLst/>
          </a:prstGeom>
          <a:solidFill>
            <a:srgbClr val="00B050"/>
          </a:solidFill>
          <a:ln>
            <a:solidFill>
              <a:srgbClr val="00CD6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Scénář C: silný dopad opatření - pokračování</a:t>
            </a:r>
          </a:p>
        </p:txBody>
      </p:sp>
      <p:sp>
        <p:nvSpPr>
          <p:cNvPr id="26" name="TextovéPole 23">
            <a:extLst>
              <a:ext uri="{FF2B5EF4-FFF2-40B4-BE49-F238E27FC236}">
                <a16:creationId xmlns:a16="http://schemas.microsoft.com/office/drawing/2014/main" id="{AA05B670-E2FC-41D0-A9F8-BC014393206D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9029701" y="2845281"/>
            <a:ext cx="2956844" cy="646331"/>
          </a:xfrm>
          <a:prstGeom prst="rect">
            <a:avLst/>
          </a:prstGeom>
          <a:solidFill>
            <a:srgbClr val="305983"/>
          </a:solidFill>
          <a:ln>
            <a:solidFill>
              <a:srgbClr val="00CD6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Scénář B: slabší dopad opatření - pokračování</a:t>
            </a:r>
          </a:p>
        </p:txBody>
      </p:sp>
    </p:spTree>
    <p:extLst>
      <p:ext uri="{BB962C8B-B14F-4D97-AF65-F5344CB8AC3E}">
        <p14:creationId xmlns:p14="http://schemas.microsoft.com/office/powerpoint/2010/main" val="22493136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ovéPole 18"/>
          <p:cNvSpPr txBox="1"/>
          <p:nvPr/>
        </p:nvSpPr>
        <p:spPr>
          <a:xfrm>
            <a:off x="169682" y="1917135"/>
            <a:ext cx="1180235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3400" b="0" i="1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cs-CZ" sz="3400" i="1" kern="0" dirty="0">
              <a:solidFill>
                <a:prstClr val="black"/>
              </a:solidFill>
              <a:latin typeface="Calibri" panose="020F0502020204030204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3400" b="1" i="1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…. to dokládá</a:t>
            </a:r>
            <a:r>
              <a:rPr kumimoji="0" lang="cs-CZ" sz="3400" b="1" i="1" u="none" strike="noStrike" kern="1200" cap="none" spc="0" normalizeH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 simulace možného dopadu rozvolnění, která zakalkulovala částečný návrat dětí do škol a navýšení rizikových kontaktů v populaci o 10 až 20% </a:t>
            </a:r>
            <a:endParaRPr kumimoji="0" lang="cs-CZ" sz="3400" b="0" i="1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2800" b="1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Šipka dolů 1"/>
          <p:cNvSpPr/>
          <p:nvPr/>
        </p:nvSpPr>
        <p:spPr>
          <a:xfrm>
            <a:off x="5475831" y="2214475"/>
            <a:ext cx="977774" cy="42345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Obdélník 2"/>
          <p:cNvSpPr/>
          <p:nvPr/>
        </p:nvSpPr>
        <p:spPr>
          <a:xfrm>
            <a:off x="169682" y="254524"/>
            <a:ext cx="11886453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36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 přes rychlé zpomalování epidemie</a:t>
            </a:r>
            <a:r>
              <a:rPr kumimoji="0" lang="cs-CZ" sz="3600" b="1" i="0" u="none" strike="noStrike" kern="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je stále zátěž nemocnic velmi vysoká a epidemie na populační úrovni má potenciál vrátit trend k opětovnému růstu …. </a:t>
            </a:r>
            <a:endParaRPr kumimoji="0" lang="cs-CZ" sz="3600" b="0" i="1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Šipka dolů 4"/>
          <p:cNvSpPr/>
          <p:nvPr/>
        </p:nvSpPr>
        <p:spPr>
          <a:xfrm>
            <a:off x="5151252" y="5133784"/>
            <a:ext cx="1626932" cy="42345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874547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ázek 1">
            <a:extLst>
              <a:ext uri="{FF2B5EF4-FFF2-40B4-BE49-F238E27FC236}">
                <a16:creationId xmlns:a16="http://schemas.microsoft.com/office/drawing/2014/main" id="{FA10D64A-8F15-430D-BED3-F83477ECF3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840" y="1528819"/>
            <a:ext cx="7250497" cy="3240000"/>
          </a:xfrm>
          <a:prstGeom prst="rect">
            <a:avLst/>
          </a:prstGeom>
        </p:spPr>
      </p:pic>
      <p:sp>
        <p:nvSpPr>
          <p:cNvPr id="24" name="TextovéPole 23">
            <a:extLst>
              <a:ext uri="{FF2B5EF4-FFF2-40B4-BE49-F238E27FC236}">
                <a16:creationId xmlns:a16="http://schemas.microsoft.com/office/drawing/2014/main" id="{8A6A1759-77AD-4B7F-98D8-D6E46F18384F}"/>
              </a:ext>
            </a:extLst>
          </p:cNvPr>
          <p:cNvSpPr txBox="1"/>
          <p:nvPr/>
        </p:nvSpPr>
        <p:spPr>
          <a:xfrm>
            <a:off x="1400971" y="198705"/>
            <a:ext cx="9229366" cy="769441"/>
          </a:xfrm>
          <a:prstGeom prst="rect">
            <a:avLst/>
          </a:prstGeom>
          <a:solidFill>
            <a:srgbClr val="D31145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200" b="1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SEIR model: udržení a významné posílení opatření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Dopad potenciálního rozvolnění 12.-19.4.2021</a:t>
            </a:r>
            <a:endParaRPr kumimoji="0" lang="cs-CZ" sz="2200" b="1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TextovéPole 12">
            <a:extLst>
              <a:ext uri="{FF2B5EF4-FFF2-40B4-BE49-F238E27FC236}">
                <a16:creationId xmlns:a16="http://schemas.microsoft.com/office/drawing/2014/main" id="{9119B67F-49E4-4A7A-BA36-DAE66AAD4855}"/>
              </a:ext>
            </a:extLst>
          </p:cNvPr>
          <p:cNvSpPr txBox="1"/>
          <p:nvPr/>
        </p:nvSpPr>
        <p:spPr>
          <a:xfrm rot="16200000">
            <a:off x="-823009" y="3093360"/>
            <a:ext cx="30324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cs-CZ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Nové případy onemocnění za den</a:t>
            </a:r>
          </a:p>
        </p:txBody>
      </p:sp>
      <p:sp>
        <p:nvSpPr>
          <p:cNvPr id="30" name="TextovéPole 25">
            <a:extLst>
              <a:ext uri="{FF2B5EF4-FFF2-40B4-BE49-F238E27FC236}">
                <a16:creationId xmlns:a16="http://schemas.microsoft.com/office/drawing/2014/main" id="{65FFF22E-E755-4AB1-9AFC-9DBD69DD7F82}"/>
              </a:ext>
            </a:extLst>
          </p:cNvPr>
          <p:cNvSpPr txBox="1"/>
          <p:nvPr/>
        </p:nvSpPr>
        <p:spPr>
          <a:xfrm>
            <a:off x="846581" y="1841326"/>
            <a:ext cx="55245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cs-CZ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bez periodicity v rámci týdne, odpovídá cca týdenním klouzavým průměrům</a:t>
            </a:r>
          </a:p>
        </p:txBody>
      </p:sp>
      <p:sp>
        <p:nvSpPr>
          <p:cNvPr id="35" name="Obdélník 34">
            <a:extLst>
              <a:ext uri="{FF2B5EF4-FFF2-40B4-BE49-F238E27FC236}">
                <a16:creationId xmlns:a16="http://schemas.microsoft.com/office/drawing/2014/main" id="{1C4F1DEC-CA3B-4E8E-8A7E-D9123A0B7B2C}"/>
              </a:ext>
            </a:extLst>
          </p:cNvPr>
          <p:cNvSpPr/>
          <p:nvPr/>
        </p:nvSpPr>
        <p:spPr>
          <a:xfrm>
            <a:off x="8340641" y="1532028"/>
            <a:ext cx="3811184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Od 25.1.</a:t>
            </a:r>
          </a:p>
          <a:p>
            <a:pPr marL="447675" marR="0" lvl="1" indent="-3619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zvýšení základní reprodukce o 70 %</a:t>
            </a:r>
            <a:b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(simulace šíření nakažlivějších forem viru, simulace nedodržování opatření)</a:t>
            </a:r>
          </a:p>
          <a:p>
            <a:pPr marL="447675" marR="0" lvl="1" indent="-3619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endParaRPr kumimoji="0" lang="cs-CZ" sz="16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85725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Efekt opatření od 19.2.</a:t>
            </a:r>
          </a:p>
          <a:p>
            <a:pPr marL="447675" marR="0" lvl="1" indent="-3619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cs-CZ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snížení pracovních kontaktů na 20 %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447675" marR="0" lvl="1" indent="-3619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cs-CZ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školní kontakty na 0 %</a:t>
            </a:r>
          </a:p>
          <a:p>
            <a:pPr marL="447675" marR="0" lvl="1" indent="-3619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cs-CZ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snížení jiných kontaktů na 20 %</a:t>
            </a:r>
          </a:p>
          <a:p>
            <a:pPr marL="85725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85725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none" strike="noStrike" kern="0" cap="none" spc="0" normalizeH="0" baseline="0" noProof="0" dirty="0">
                <a:ln>
                  <a:noFill/>
                </a:ln>
                <a:solidFill>
                  <a:srgbClr val="D3114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Efekt </a:t>
            </a:r>
            <a:r>
              <a:rPr kumimoji="0" lang="en-US" sz="1600" b="1" i="0" u="none" strike="noStrike" kern="0" cap="none" spc="0" normalizeH="0" baseline="0" noProof="0" dirty="0" err="1">
                <a:ln>
                  <a:noFill/>
                </a:ln>
                <a:solidFill>
                  <a:srgbClr val="D3114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rozvoln</a:t>
            </a:r>
            <a:r>
              <a:rPr kumimoji="0" lang="cs-CZ" sz="1600" b="1" i="0" u="none" strike="noStrike" kern="0" cap="none" spc="0" normalizeH="0" baseline="0" noProof="0" dirty="0" err="1">
                <a:ln>
                  <a:noFill/>
                </a:ln>
                <a:solidFill>
                  <a:srgbClr val="D3114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ění</a:t>
            </a:r>
            <a:r>
              <a:rPr kumimoji="0" lang="cs-CZ" sz="1600" b="1" i="0" u="none" strike="noStrike" kern="0" cap="none" spc="0" normalizeH="0" baseline="0" noProof="0" dirty="0">
                <a:ln>
                  <a:noFill/>
                </a:ln>
                <a:solidFill>
                  <a:srgbClr val="D3114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od 12.4.</a:t>
            </a:r>
          </a:p>
          <a:p>
            <a:pPr marL="447675" marR="0" lvl="1" indent="-3619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cs-CZ" sz="1600" b="1" i="0" u="none" strike="noStrike" kern="0" cap="none" spc="0" normalizeH="0" baseline="0" noProof="0" dirty="0">
                <a:ln>
                  <a:noFill/>
                </a:ln>
                <a:solidFill>
                  <a:srgbClr val="D3114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zvýšení školních kontaktů na 30 %</a:t>
            </a:r>
          </a:p>
          <a:p>
            <a:pPr marL="85725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none" strike="noStrike" kern="0" cap="none" spc="0" normalizeH="0" baseline="0" noProof="0" dirty="0">
                <a:ln>
                  <a:noFill/>
                </a:ln>
                <a:solidFill>
                  <a:srgbClr val="D3114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Efekt </a:t>
            </a:r>
            <a:r>
              <a:rPr kumimoji="0" lang="en-US" sz="1600" b="1" i="0" u="none" strike="noStrike" kern="0" cap="none" spc="0" normalizeH="0" baseline="0" noProof="0" dirty="0" err="1">
                <a:ln>
                  <a:noFill/>
                </a:ln>
                <a:solidFill>
                  <a:srgbClr val="D3114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rozvoln</a:t>
            </a:r>
            <a:r>
              <a:rPr kumimoji="0" lang="cs-CZ" sz="1600" b="1" i="0" u="none" strike="noStrike" kern="0" cap="none" spc="0" normalizeH="0" baseline="0" noProof="0" dirty="0" err="1">
                <a:ln>
                  <a:noFill/>
                </a:ln>
                <a:solidFill>
                  <a:srgbClr val="D3114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ění</a:t>
            </a:r>
            <a:r>
              <a:rPr kumimoji="0" lang="cs-CZ" sz="1600" b="1" i="0" u="none" strike="noStrike" kern="0" cap="none" spc="0" normalizeH="0" baseline="0" noProof="0" dirty="0">
                <a:ln>
                  <a:noFill/>
                </a:ln>
                <a:solidFill>
                  <a:srgbClr val="D3114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od 19.4.</a:t>
            </a:r>
          </a:p>
          <a:p>
            <a:pPr marL="447675" marR="0" lvl="1" indent="-3619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cs-CZ" sz="1600" b="1" i="0" u="none" strike="noStrike" kern="0" cap="none" spc="0" normalizeH="0" baseline="0" noProof="0" dirty="0">
                <a:ln>
                  <a:noFill/>
                </a:ln>
                <a:solidFill>
                  <a:srgbClr val="D3114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zvýšení pracovních/jiných kontaktů na 30 %</a:t>
            </a:r>
          </a:p>
          <a:p>
            <a:pPr marL="85725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6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85725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</a:t>
            </a:r>
            <a:r>
              <a:rPr kumimoji="0" lang="cs-CZ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uvedeny podíly normálních kontaktů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  <a:endParaRPr kumimoji="0" lang="cs-CZ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2" name="Přímá spojnice 11">
            <a:extLst>
              <a:ext uri="{FF2B5EF4-FFF2-40B4-BE49-F238E27FC236}">
                <a16:creationId xmlns:a16="http://schemas.microsoft.com/office/drawing/2014/main" id="{0F1B0D8B-D2F4-4533-8528-E8DD2C61DC04}"/>
              </a:ext>
            </a:extLst>
          </p:cNvPr>
          <p:cNvCxnSpPr/>
          <p:nvPr/>
        </p:nvCxnSpPr>
        <p:spPr>
          <a:xfrm>
            <a:off x="5672750" y="1532028"/>
            <a:ext cx="496389" cy="1747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ovéPole 24">
            <a:extLst>
              <a:ext uri="{FF2B5EF4-FFF2-40B4-BE49-F238E27FC236}">
                <a16:creationId xmlns:a16="http://schemas.microsoft.com/office/drawing/2014/main" id="{D23E56DB-DDE0-4AA6-BB35-813E6B878D6D}"/>
              </a:ext>
            </a:extLst>
          </p:cNvPr>
          <p:cNvSpPr txBox="1"/>
          <p:nvPr/>
        </p:nvSpPr>
        <p:spPr>
          <a:xfrm>
            <a:off x="6203973" y="1369564"/>
            <a:ext cx="20101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cs-CZ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Simulace</a:t>
            </a:r>
          </a:p>
        </p:txBody>
      </p:sp>
      <p:sp>
        <p:nvSpPr>
          <p:cNvPr id="14" name="TextovéPole 13">
            <a:extLst>
              <a:ext uri="{FF2B5EF4-FFF2-40B4-BE49-F238E27FC236}">
                <a16:creationId xmlns:a16="http://schemas.microsoft.com/office/drawing/2014/main" id="{42BED43F-A47C-4D3B-9F87-076250E20B18}"/>
              </a:ext>
            </a:extLst>
          </p:cNvPr>
          <p:cNvSpPr txBox="1"/>
          <p:nvPr/>
        </p:nvSpPr>
        <p:spPr>
          <a:xfrm>
            <a:off x="1400971" y="1197205"/>
            <a:ext cx="36094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oranžově</a:t>
            </a:r>
            <a:r>
              <a:rPr kumimoji="0" lang="cs-CZ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dosud pozorovaná data, </a:t>
            </a:r>
            <a:r>
              <a:rPr kumimoji="0" lang="cs-CZ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7denní klouzavý průměr, časové </a:t>
            </a:r>
            <a:r>
              <a:rPr kumimoji="0" lang="cs-CZ" sz="12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zpoždění k hlášení 4 dny</a:t>
            </a:r>
            <a:endParaRPr kumimoji="0" lang="cs-CZ" sz="1600" b="0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TextovéPole 15">
            <a:extLst>
              <a:ext uri="{FF2B5EF4-FFF2-40B4-BE49-F238E27FC236}">
                <a16:creationId xmlns:a16="http://schemas.microsoft.com/office/drawing/2014/main" id="{C11F9500-ED81-45FD-AF3C-90840EEBF1C3}"/>
              </a:ext>
            </a:extLst>
          </p:cNvPr>
          <p:cNvSpPr txBox="1"/>
          <p:nvPr/>
        </p:nvSpPr>
        <p:spPr>
          <a:xfrm>
            <a:off x="169916" y="5870196"/>
            <a:ext cx="803442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Snímek prezentuje výsledky simulace prostřednictvím epidemiologického modelu SEIR, který zahrnuje vybrané předpoklady a slouží ke zkoumání dopadu změny různých parametrů epidemie. Vzhledem k neurčitostem ve struktuře modelu (například limitované znalosti o skutečné vnímavosti populace k viru a k jeho novým variantám) je nezbytné výsledky brát jako orientační, umožňující zejména celkové srovnávání jednotlivých scénářů, nikoli konkrétní předpověď pro určité období. </a:t>
            </a:r>
          </a:p>
        </p:txBody>
      </p:sp>
      <p:graphicFrame>
        <p:nvGraphicFramePr>
          <p:cNvPr id="15" name="Tabulka 10">
            <a:extLst>
              <a:ext uri="{FF2B5EF4-FFF2-40B4-BE49-F238E27FC236}">
                <a16:creationId xmlns:a16="http://schemas.microsoft.com/office/drawing/2014/main" id="{4980723B-CE17-4BB1-95EB-C838B644D0EE}"/>
              </a:ext>
            </a:extLst>
          </p:cNvPr>
          <p:cNvGraphicFramePr>
            <a:graphicFrameLocks noGrp="1"/>
          </p:cNvGraphicFramePr>
          <p:nvPr/>
        </p:nvGraphicFramePr>
        <p:xfrm>
          <a:off x="200608" y="4765643"/>
          <a:ext cx="7834447" cy="8304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7996">
                  <a:extLst>
                    <a:ext uri="{9D8B030D-6E8A-4147-A177-3AD203B41FA5}">
                      <a16:colId xmlns:a16="http://schemas.microsoft.com/office/drawing/2014/main" val="2668584180"/>
                    </a:ext>
                  </a:extLst>
                </a:gridCol>
                <a:gridCol w="596041">
                  <a:extLst>
                    <a:ext uri="{9D8B030D-6E8A-4147-A177-3AD203B41FA5}">
                      <a16:colId xmlns:a16="http://schemas.microsoft.com/office/drawing/2014/main" val="1448076295"/>
                    </a:ext>
                  </a:extLst>
                </a:gridCol>
                <a:gridCol w="596041">
                  <a:extLst>
                    <a:ext uri="{9D8B030D-6E8A-4147-A177-3AD203B41FA5}">
                      <a16:colId xmlns:a16="http://schemas.microsoft.com/office/drawing/2014/main" val="522117172"/>
                    </a:ext>
                  </a:extLst>
                </a:gridCol>
                <a:gridCol w="596041">
                  <a:extLst>
                    <a:ext uri="{9D8B030D-6E8A-4147-A177-3AD203B41FA5}">
                      <a16:colId xmlns:a16="http://schemas.microsoft.com/office/drawing/2014/main" val="81022479"/>
                    </a:ext>
                  </a:extLst>
                </a:gridCol>
                <a:gridCol w="596041">
                  <a:extLst>
                    <a:ext uri="{9D8B030D-6E8A-4147-A177-3AD203B41FA5}">
                      <a16:colId xmlns:a16="http://schemas.microsoft.com/office/drawing/2014/main" val="900389438"/>
                    </a:ext>
                  </a:extLst>
                </a:gridCol>
                <a:gridCol w="596041">
                  <a:extLst>
                    <a:ext uri="{9D8B030D-6E8A-4147-A177-3AD203B41FA5}">
                      <a16:colId xmlns:a16="http://schemas.microsoft.com/office/drawing/2014/main" val="4186132309"/>
                    </a:ext>
                  </a:extLst>
                </a:gridCol>
                <a:gridCol w="596041">
                  <a:extLst>
                    <a:ext uri="{9D8B030D-6E8A-4147-A177-3AD203B41FA5}">
                      <a16:colId xmlns:a16="http://schemas.microsoft.com/office/drawing/2014/main" val="3382968639"/>
                    </a:ext>
                  </a:extLst>
                </a:gridCol>
                <a:gridCol w="596041">
                  <a:extLst>
                    <a:ext uri="{9D8B030D-6E8A-4147-A177-3AD203B41FA5}">
                      <a16:colId xmlns:a16="http://schemas.microsoft.com/office/drawing/2014/main" val="3321566055"/>
                    </a:ext>
                  </a:extLst>
                </a:gridCol>
                <a:gridCol w="596041">
                  <a:extLst>
                    <a:ext uri="{9D8B030D-6E8A-4147-A177-3AD203B41FA5}">
                      <a16:colId xmlns:a16="http://schemas.microsoft.com/office/drawing/2014/main" val="1650665797"/>
                    </a:ext>
                  </a:extLst>
                </a:gridCol>
                <a:gridCol w="596041">
                  <a:extLst>
                    <a:ext uri="{9D8B030D-6E8A-4147-A177-3AD203B41FA5}">
                      <a16:colId xmlns:a16="http://schemas.microsoft.com/office/drawing/2014/main" val="2879972236"/>
                    </a:ext>
                  </a:extLst>
                </a:gridCol>
                <a:gridCol w="596041">
                  <a:extLst>
                    <a:ext uri="{9D8B030D-6E8A-4147-A177-3AD203B41FA5}">
                      <a16:colId xmlns:a16="http://schemas.microsoft.com/office/drawing/2014/main" val="1194269133"/>
                    </a:ext>
                  </a:extLst>
                </a:gridCol>
                <a:gridCol w="596041">
                  <a:extLst>
                    <a:ext uri="{9D8B030D-6E8A-4147-A177-3AD203B41FA5}">
                      <a16:colId xmlns:a16="http://schemas.microsoft.com/office/drawing/2014/main" val="1562465228"/>
                    </a:ext>
                  </a:extLst>
                </a:gridCol>
              </a:tblGrid>
              <a:tr h="275016">
                <a:tc>
                  <a:txBody>
                    <a:bodyPr/>
                    <a:lstStyle/>
                    <a:p>
                      <a:pPr algn="ctr" fontAlgn="b"/>
                      <a:endParaRPr lang="cs-CZ" sz="1200" b="1" i="0" u="none" strike="noStrike" noProof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1" i="0" u="none" strike="noStrike" noProof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červenec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1" i="0" u="none" strike="noStrike" noProof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srpen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1" i="0" u="none" strike="noStrike" noProof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září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1" i="0" u="none" strike="noStrike" noProof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říjen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1" i="0" u="none" strike="noStrike" noProof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listopad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1" i="0" u="none" strike="noStrike" noProof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prosinec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1" i="0" u="none" strike="noStrike" kern="1200" noProof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leden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1" i="0" u="none" strike="noStrike" kern="1200" noProof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únor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1" i="0" u="none" strike="noStrike" kern="1200" noProof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březen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1" i="0" u="none" strike="noStrike" kern="1200" noProof="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duben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květen</a:t>
                      </a:r>
                      <a:endParaRPr lang="cs-CZ" sz="1100" b="1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8861870"/>
                  </a:ext>
                </a:extLst>
              </a:tr>
              <a:tr h="280371"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1" i="0" u="none" strike="noStrike" noProof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Nově za měsíc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 noProof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5 000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 noProof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8 000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 noProof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46 000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 noProof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298 000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 noProof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199 000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 noProof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198 000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 noProof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254 000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 noProof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281 000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 noProof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320 000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169 000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158 000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3950241"/>
                  </a:ext>
                </a:extLst>
              </a:tr>
              <a:tr h="275016"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1" i="0" u="none" strike="noStrike" noProof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Kumulativně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 noProof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17 000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 noProof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25 000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 noProof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71 000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 noProof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369 000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 noProof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568 000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 noProof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766 000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 noProof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1 020 000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 noProof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1 301 000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 noProof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1 621 000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1 790 000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1 948 000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7020435"/>
                  </a:ext>
                </a:extLst>
              </a:tr>
            </a:tbl>
          </a:graphicData>
        </a:graphic>
      </p:graphicFrame>
      <p:sp>
        <p:nvSpPr>
          <p:cNvPr id="3" name="TextovéPole 2"/>
          <p:cNvSpPr txBox="1"/>
          <p:nvPr/>
        </p:nvSpPr>
        <p:spPr>
          <a:xfrm>
            <a:off x="7121048" y="3471019"/>
            <a:ext cx="508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3600" b="1" dirty="0" smtClean="0">
                <a:latin typeface="Arial Black" panose="020B0A04020102020204" pitchFamily="34" charset="0"/>
              </a:rPr>
              <a:t>!</a:t>
            </a:r>
            <a:endParaRPr lang="cs-CZ" sz="3600" b="1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3679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adpis 2">
            <a:extLst>
              <a:ext uri="{FF2B5EF4-FFF2-40B4-BE49-F238E27FC236}">
                <a16:creationId xmlns:a16="http://schemas.microsoft.com/office/drawing/2014/main" id="{F76A1F31-5410-48DC-9C58-DE2542691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z="2400" b="1" dirty="0">
                <a:latin typeface="Arial" panose="020B0604020202020204" pitchFamily="34" charset="0"/>
                <a:cs typeface="Arial" panose="020B0604020202020204" pitchFamily="34" charset="0"/>
              </a:rPr>
              <a:t>Schéma stavového modelu SEIR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r>
              <a:rPr lang="cs-CZ" sz="2400" b="1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cs-CZ" sz="24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cs-CZ" sz="2400" b="1" dirty="0">
                <a:latin typeface="Arial" panose="020B0604020202020204" pitchFamily="34" charset="0"/>
                <a:cs typeface="Arial" panose="020B0604020202020204" pitchFamily="34" charset="0"/>
              </a:rPr>
              <a:t>pro dlouhodobé simulace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b="1" u="sng" dirty="0">
                <a:latin typeface="Arial" panose="020B0604020202020204" pitchFamily="34" charset="0"/>
                <a:cs typeface="Arial" panose="020B0604020202020204" pitchFamily="34" charset="0"/>
              </a:rPr>
              <a:t>s </a:t>
            </a:r>
            <a:r>
              <a:rPr lang="en-US" sz="2400" b="1" u="sng" dirty="0" err="1">
                <a:latin typeface="Arial" panose="020B0604020202020204" pitchFamily="34" charset="0"/>
                <a:cs typeface="Arial" panose="020B0604020202020204" pitchFamily="34" charset="0"/>
              </a:rPr>
              <a:t>dopadem</a:t>
            </a:r>
            <a:r>
              <a:rPr lang="en-US" sz="2400" b="1" u="sng" dirty="0">
                <a:latin typeface="Arial" panose="020B0604020202020204" pitchFamily="34" charset="0"/>
                <a:cs typeface="Arial" panose="020B0604020202020204" pitchFamily="34" charset="0"/>
              </a:rPr>
              <a:t> o</a:t>
            </a:r>
            <a:r>
              <a:rPr lang="cs-CZ" sz="2400" b="1" u="sng" dirty="0" err="1">
                <a:latin typeface="Arial" panose="020B0604020202020204" pitchFamily="34" charset="0"/>
                <a:cs typeface="Arial" panose="020B0604020202020204" pitchFamily="34" charset="0"/>
              </a:rPr>
              <a:t>čkování</a:t>
            </a:r>
            <a:endParaRPr lang="cs-CZ" sz="1400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Obdélník 40">
            <a:extLst>
              <a:ext uri="{FF2B5EF4-FFF2-40B4-BE49-F238E27FC236}">
                <a16:creationId xmlns:a16="http://schemas.microsoft.com/office/drawing/2014/main" id="{2B04E69E-696B-426D-92D2-95AD65B197D7}"/>
              </a:ext>
            </a:extLst>
          </p:cNvPr>
          <p:cNvSpPr/>
          <p:nvPr/>
        </p:nvSpPr>
        <p:spPr>
          <a:xfrm>
            <a:off x="941293" y="3379695"/>
            <a:ext cx="1909483" cy="1013010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400" b="0" i="0" u="none" strike="noStrike" kern="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náchylní jedinci</a:t>
            </a:r>
          </a:p>
        </p:txBody>
      </p:sp>
      <p:sp>
        <p:nvSpPr>
          <p:cNvPr id="42" name="Obdélník 41">
            <a:extLst>
              <a:ext uri="{FF2B5EF4-FFF2-40B4-BE49-F238E27FC236}">
                <a16:creationId xmlns:a16="http://schemas.microsoft.com/office/drawing/2014/main" id="{D063A768-01D3-4A56-8BBA-28DED35E1CE0}"/>
              </a:ext>
            </a:extLst>
          </p:cNvPr>
          <p:cNvSpPr/>
          <p:nvPr/>
        </p:nvSpPr>
        <p:spPr>
          <a:xfrm>
            <a:off x="3682998" y="3379695"/>
            <a:ext cx="1909483" cy="1013010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400" b="0" i="0" u="none" strike="noStrike" kern="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exponovaní jedinci</a:t>
            </a:r>
          </a:p>
        </p:txBody>
      </p:sp>
      <p:sp>
        <p:nvSpPr>
          <p:cNvPr id="43" name="Obdélník 42">
            <a:extLst>
              <a:ext uri="{FF2B5EF4-FFF2-40B4-BE49-F238E27FC236}">
                <a16:creationId xmlns:a16="http://schemas.microsoft.com/office/drawing/2014/main" id="{BADCA929-8F51-4A46-84F0-4EE1E7912B1C}"/>
              </a:ext>
            </a:extLst>
          </p:cNvPr>
          <p:cNvSpPr/>
          <p:nvPr/>
        </p:nvSpPr>
        <p:spPr>
          <a:xfrm>
            <a:off x="6424703" y="2358367"/>
            <a:ext cx="1909483" cy="1013010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</a:t>
            </a:r>
            <a:r>
              <a:rPr kumimoji="0" lang="cs-CZ" sz="2400" b="0" i="0" u="none" strike="noStrike" kern="0" cap="none" spc="0" normalizeH="0" baseline="3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400" b="0" i="0" u="none" strike="noStrike" kern="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infekční jedinci</a:t>
            </a:r>
            <a:br>
              <a:rPr kumimoji="0" lang="cs-CZ" sz="2400" b="0" i="0" u="none" strike="noStrike" kern="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cs-CZ" sz="2400" b="0" i="0" u="none" strike="noStrike" kern="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příznaky</a:t>
            </a:r>
          </a:p>
        </p:txBody>
      </p:sp>
      <p:sp>
        <p:nvSpPr>
          <p:cNvPr id="44" name="Obdélník 43">
            <a:extLst>
              <a:ext uri="{FF2B5EF4-FFF2-40B4-BE49-F238E27FC236}">
                <a16:creationId xmlns:a16="http://schemas.microsoft.com/office/drawing/2014/main" id="{6AD42F47-49DC-4AF9-9274-1EA0FEA16506}"/>
              </a:ext>
            </a:extLst>
          </p:cNvPr>
          <p:cNvSpPr/>
          <p:nvPr/>
        </p:nvSpPr>
        <p:spPr>
          <a:xfrm>
            <a:off x="9297887" y="3370730"/>
            <a:ext cx="1909483" cy="1013010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400" b="0" i="0" u="none" strike="noStrike" kern="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izolovaní jedinci</a:t>
            </a:r>
          </a:p>
        </p:txBody>
      </p:sp>
      <p:sp>
        <p:nvSpPr>
          <p:cNvPr id="45" name="Šipka: doprava 44">
            <a:extLst>
              <a:ext uri="{FF2B5EF4-FFF2-40B4-BE49-F238E27FC236}">
                <a16:creationId xmlns:a16="http://schemas.microsoft.com/office/drawing/2014/main" id="{4C13D826-2505-4EE1-82AE-F4AB7726E1B5}"/>
              </a:ext>
            </a:extLst>
          </p:cNvPr>
          <p:cNvSpPr/>
          <p:nvPr/>
        </p:nvSpPr>
        <p:spPr>
          <a:xfrm>
            <a:off x="2993463" y="3702423"/>
            <a:ext cx="546847" cy="367553"/>
          </a:xfrm>
          <a:prstGeom prst="rightArrow">
            <a:avLst/>
          </a:prstGeom>
          <a:solidFill>
            <a:srgbClr val="4472C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Obdélník 45">
            <a:extLst>
              <a:ext uri="{FF2B5EF4-FFF2-40B4-BE49-F238E27FC236}">
                <a16:creationId xmlns:a16="http://schemas.microsoft.com/office/drawing/2014/main" id="{B14B0F29-42EE-4449-8FA0-2FFCC0E7A5D6}"/>
              </a:ext>
            </a:extLst>
          </p:cNvPr>
          <p:cNvSpPr/>
          <p:nvPr/>
        </p:nvSpPr>
        <p:spPr>
          <a:xfrm>
            <a:off x="6424703" y="4405503"/>
            <a:ext cx="1909483" cy="1013010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</a:t>
            </a:r>
            <a:r>
              <a:rPr kumimoji="0" lang="cs-CZ" sz="2400" b="0" i="0" u="none" strike="noStrike" kern="0" cap="none" spc="0" normalizeH="0" baseline="3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SC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400" b="0" i="0" u="none" strike="noStrike" kern="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infekční jedinci</a:t>
            </a:r>
            <a:br>
              <a:rPr kumimoji="0" lang="cs-CZ" sz="2400" b="0" i="0" u="none" strike="noStrike" kern="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cs-CZ" sz="2400" b="0" i="0" u="none" strike="noStrike" kern="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bezpříznakoví</a:t>
            </a:r>
          </a:p>
        </p:txBody>
      </p:sp>
      <p:sp>
        <p:nvSpPr>
          <p:cNvPr id="47" name="Šipka: doprava 46">
            <a:extLst>
              <a:ext uri="{FF2B5EF4-FFF2-40B4-BE49-F238E27FC236}">
                <a16:creationId xmlns:a16="http://schemas.microsoft.com/office/drawing/2014/main" id="{D213C4CF-884A-47FE-9932-16FB105C4037}"/>
              </a:ext>
            </a:extLst>
          </p:cNvPr>
          <p:cNvSpPr/>
          <p:nvPr/>
        </p:nvSpPr>
        <p:spPr>
          <a:xfrm>
            <a:off x="5685928" y="2684930"/>
            <a:ext cx="738776" cy="367553"/>
          </a:xfrm>
          <a:prstGeom prst="rightArrow">
            <a:avLst/>
          </a:prstGeom>
          <a:solidFill>
            <a:srgbClr val="4472C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Šipka: doprava 47">
            <a:extLst>
              <a:ext uri="{FF2B5EF4-FFF2-40B4-BE49-F238E27FC236}">
                <a16:creationId xmlns:a16="http://schemas.microsoft.com/office/drawing/2014/main" id="{608B85F7-5E22-4599-8F4E-6A61635A808E}"/>
              </a:ext>
            </a:extLst>
          </p:cNvPr>
          <p:cNvSpPr/>
          <p:nvPr/>
        </p:nvSpPr>
        <p:spPr>
          <a:xfrm>
            <a:off x="5685926" y="4724397"/>
            <a:ext cx="738777" cy="367553"/>
          </a:xfrm>
          <a:prstGeom prst="rightArrow">
            <a:avLst/>
          </a:prstGeom>
          <a:solidFill>
            <a:srgbClr val="4472C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Obdélník 48">
            <a:extLst>
              <a:ext uri="{FF2B5EF4-FFF2-40B4-BE49-F238E27FC236}">
                <a16:creationId xmlns:a16="http://schemas.microsoft.com/office/drawing/2014/main" id="{A1F9FDF5-109A-473A-86F7-AE70B59EEBF0}"/>
              </a:ext>
            </a:extLst>
          </p:cNvPr>
          <p:cNvSpPr/>
          <p:nvPr/>
        </p:nvSpPr>
        <p:spPr>
          <a:xfrm>
            <a:off x="5685927" y="2788023"/>
            <a:ext cx="191929" cy="2214283"/>
          </a:xfrm>
          <a:prstGeom prst="rect">
            <a:avLst/>
          </a:prstGeom>
          <a:solidFill>
            <a:srgbClr val="4472C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0" name="Šipka: doprava 49">
            <a:extLst>
              <a:ext uri="{FF2B5EF4-FFF2-40B4-BE49-F238E27FC236}">
                <a16:creationId xmlns:a16="http://schemas.microsoft.com/office/drawing/2014/main" id="{10587047-838E-48F4-9F92-8CBF3AB25FF0}"/>
              </a:ext>
            </a:extLst>
          </p:cNvPr>
          <p:cNvSpPr/>
          <p:nvPr/>
        </p:nvSpPr>
        <p:spPr>
          <a:xfrm>
            <a:off x="8469462" y="3659841"/>
            <a:ext cx="738777" cy="367553"/>
          </a:xfrm>
          <a:prstGeom prst="rightArrow">
            <a:avLst/>
          </a:prstGeom>
          <a:solidFill>
            <a:srgbClr val="4472C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1" name="Obdélník 50">
            <a:extLst>
              <a:ext uri="{FF2B5EF4-FFF2-40B4-BE49-F238E27FC236}">
                <a16:creationId xmlns:a16="http://schemas.microsoft.com/office/drawing/2014/main" id="{054974A4-DA60-4490-9AAD-3973AAACF2C2}"/>
              </a:ext>
            </a:extLst>
          </p:cNvPr>
          <p:cNvSpPr/>
          <p:nvPr/>
        </p:nvSpPr>
        <p:spPr>
          <a:xfrm>
            <a:off x="8469463" y="2788023"/>
            <a:ext cx="191929" cy="2214283"/>
          </a:xfrm>
          <a:prstGeom prst="rect">
            <a:avLst/>
          </a:prstGeom>
          <a:solidFill>
            <a:srgbClr val="4472C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TextovéPole 51">
            <a:extLst>
              <a:ext uri="{FF2B5EF4-FFF2-40B4-BE49-F238E27FC236}">
                <a16:creationId xmlns:a16="http://schemas.microsoft.com/office/drawing/2014/main" id="{FE7E001D-0B75-40E0-AAE6-7132D90F7EA2}"/>
              </a:ext>
            </a:extLst>
          </p:cNvPr>
          <p:cNvSpPr txBox="1"/>
          <p:nvPr/>
        </p:nvSpPr>
        <p:spPr>
          <a:xfrm>
            <a:off x="588052" y="2099426"/>
            <a:ext cx="29351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cs-CZ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infekčnost onemocnění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cs-CZ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četnost kontaktů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cs-CZ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podíl infekčních jedinců </a:t>
            </a:r>
            <a:br>
              <a:rPr kumimoji="0" lang="cs-CZ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cs-CZ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 populaci</a:t>
            </a:r>
          </a:p>
        </p:txBody>
      </p:sp>
      <p:sp>
        <p:nvSpPr>
          <p:cNvPr id="53" name="TextovéPole 52">
            <a:extLst>
              <a:ext uri="{FF2B5EF4-FFF2-40B4-BE49-F238E27FC236}">
                <a16:creationId xmlns:a16="http://schemas.microsoft.com/office/drawing/2014/main" id="{9F44768C-5FDA-4214-A558-285F9A9BD9CE}"/>
              </a:ext>
            </a:extLst>
          </p:cNvPr>
          <p:cNvSpPr txBox="1"/>
          <p:nvPr/>
        </p:nvSpPr>
        <p:spPr>
          <a:xfrm>
            <a:off x="3346138" y="2332960"/>
            <a:ext cx="29351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cs-CZ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délka latentního období</a:t>
            </a:r>
            <a:br>
              <a:rPr kumimoji="0" lang="cs-CZ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cs-CZ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(po nákaze, před infekčností)</a:t>
            </a:r>
          </a:p>
        </p:txBody>
      </p:sp>
      <p:sp>
        <p:nvSpPr>
          <p:cNvPr id="54" name="TextovéPole 53">
            <a:extLst>
              <a:ext uri="{FF2B5EF4-FFF2-40B4-BE49-F238E27FC236}">
                <a16:creationId xmlns:a16="http://schemas.microsoft.com/office/drawing/2014/main" id="{F915E3A6-2C83-4C2A-9CE0-5284C9CD8F0D}"/>
              </a:ext>
            </a:extLst>
          </p:cNvPr>
          <p:cNvSpPr txBox="1"/>
          <p:nvPr/>
        </p:nvSpPr>
        <p:spPr>
          <a:xfrm>
            <a:off x="6184948" y="3424534"/>
            <a:ext cx="23248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cs-CZ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podíl bezpříznakových jedinců</a:t>
            </a:r>
          </a:p>
        </p:txBody>
      </p:sp>
      <p:sp>
        <p:nvSpPr>
          <p:cNvPr id="55" name="TextovéPole 54">
            <a:extLst>
              <a:ext uri="{FF2B5EF4-FFF2-40B4-BE49-F238E27FC236}">
                <a16:creationId xmlns:a16="http://schemas.microsoft.com/office/drawing/2014/main" id="{EC9FA024-5E59-4474-9F8F-D201213190EE}"/>
              </a:ext>
            </a:extLst>
          </p:cNvPr>
          <p:cNvSpPr txBox="1"/>
          <p:nvPr/>
        </p:nvSpPr>
        <p:spPr>
          <a:xfrm>
            <a:off x="8621057" y="2376425"/>
            <a:ext cx="23248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cs-CZ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délka infekčního období/rychlost izolace</a:t>
            </a:r>
          </a:p>
        </p:txBody>
      </p:sp>
      <p:sp>
        <p:nvSpPr>
          <p:cNvPr id="56" name="TextovéPole 55">
            <a:extLst>
              <a:ext uri="{FF2B5EF4-FFF2-40B4-BE49-F238E27FC236}">
                <a16:creationId xmlns:a16="http://schemas.microsoft.com/office/drawing/2014/main" id="{03E6A01B-C785-4E5E-A264-0E817822A778}"/>
              </a:ext>
            </a:extLst>
          </p:cNvPr>
          <p:cNvSpPr txBox="1"/>
          <p:nvPr/>
        </p:nvSpPr>
        <p:spPr>
          <a:xfrm>
            <a:off x="6038466" y="1601550"/>
            <a:ext cx="5074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srgbClr val="D3114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ZAPOČÍTÁNÍ MEZI PŘÍPADY (JEN SYMPTOMATIČTÍ)</a:t>
            </a:r>
          </a:p>
        </p:txBody>
      </p:sp>
      <p:sp>
        <p:nvSpPr>
          <p:cNvPr id="57" name="Šipka: dolů 56">
            <a:extLst>
              <a:ext uri="{FF2B5EF4-FFF2-40B4-BE49-F238E27FC236}">
                <a16:creationId xmlns:a16="http://schemas.microsoft.com/office/drawing/2014/main" id="{782C6E6F-542D-452F-93BB-94B4C05288A8}"/>
              </a:ext>
            </a:extLst>
          </p:cNvPr>
          <p:cNvSpPr/>
          <p:nvPr/>
        </p:nvSpPr>
        <p:spPr>
          <a:xfrm>
            <a:off x="8367795" y="2008872"/>
            <a:ext cx="415367" cy="367553"/>
          </a:xfrm>
          <a:prstGeom prst="downArrow">
            <a:avLst/>
          </a:prstGeom>
          <a:solidFill>
            <a:srgbClr val="D3114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Obdélník 19">
            <a:extLst>
              <a:ext uri="{FF2B5EF4-FFF2-40B4-BE49-F238E27FC236}">
                <a16:creationId xmlns:a16="http://schemas.microsoft.com/office/drawing/2014/main" id="{DDCAC9A8-B998-4990-8433-32D07C5EAEB7}"/>
              </a:ext>
            </a:extLst>
          </p:cNvPr>
          <p:cNvSpPr/>
          <p:nvPr/>
        </p:nvSpPr>
        <p:spPr>
          <a:xfrm>
            <a:off x="9297887" y="5607329"/>
            <a:ext cx="1909483" cy="1013010"/>
          </a:xfrm>
          <a:prstGeom prst="rect">
            <a:avLst/>
          </a:prstGeom>
          <a:solidFill>
            <a:srgbClr val="33CC3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400" b="0" i="0" u="none" strike="noStrike" kern="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očkovaní jedinci</a:t>
            </a:r>
          </a:p>
        </p:txBody>
      </p:sp>
      <p:sp>
        <p:nvSpPr>
          <p:cNvPr id="21" name="Šipka: doprava 20">
            <a:extLst>
              <a:ext uri="{FF2B5EF4-FFF2-40B4-BE49-F238E27FC236}">
                <a16:creationId xmlns:a16="http://schemas.microsoft.com/office/drawing/2014/main" id="{A41BEF73-7A63-410D-95FD-7BD1E2D4B038}"/>
              </a:ext>
            </a:extLst>
          </p:cNvPr>
          <p:cNvSpPr/>
          <p:nvPr/>
        </p:nvSpPr>
        <p:spPr>
          <a:xfrm>
            <a:off x="1663430" y="5879750"/>
            <a:ext cx="7525177" cy="367553"/>
          </a:xfrm>
          <a:prstGeom prst="rightArrow">
            <a:avLst/>
          </a:prstGeom>
          <a:solidFill>
            <a:srgbClr val="33CC3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Šipka: doprava 21">
            <a:extLst>
              <a:ext uri="{FF2B5EF4-FFF2-40B4-BE49-F238E27FC236}">
                <a16:creationId xmlns:a16="http://schemas.microsoft.com/office/drawing/2014/main" id="{31B8BC44-7A01-4824-9AED-DF040E9F9BA2}"/>
              </a:ext>
            </a:extLst>
          </p:cNvPr>
          <p:cNvSpPr/>
          <p:nvPr/>
        </p:nvSpPr>
        <p:spPr>
          <a:xfrm rot="5400000">
            <a:off x="9746122" y="4793347"/>
            <a:ext cx="1013009" cy="367553"/>
          </a:xfrm>
          <a:prstGeom prst="rightArrow">
            <a:avLst/>
          </a:prstGeom>
          <a:solidFill>
            <a:srgbClr val="33CC3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Obdélník 22">
            <a:extLst>
              <a:ext uri="{FF2B5EF4-FFF2-40B4-BE49-F238E27FC236}">
                <a16:creationId xmlns:a16="http://schemas.microsoft.com/office/drawing/2014/main" id="{74FC45F5-50A9-43F3-8CE1-BEE500BD193E}"/>
              </a:ext>
            </a:extLst>
          </p:cNvPr>
          <p:cNvSpPr/>
          <p:nvPr/>
        </p:nvSpPr>
        <p:spPr>
          <a:xfrm>
            <a:off x="1659276" y="4470619"/>
            <a:ext cx="191929" cy="1672140"/>
          </a:xfrm>
          <a:prstGeom prst="rect">
            <a:avLst/>
          </a:prstGeom>
          <a:solidFill>
            <a:srgbClr val="33CC3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TextovéPole 23">
            <a:extLst>
              <a:ext uri="{FF2B5EF4-FFF2-40B4-BE49-F238E27FC236}">
                <a16:creationId xmlns:a16="http://schemas.microsoft.com/office/drawing/2014/main" id="{59AD60A5-4AFD-463C-8D2A-104E5B3F5610}"/>
              </a:ext>
            </a:extLst>
          </p:cNvPr>
          <p:cNvSpPr txBox="1"/>
          <p:nvPr/>
        </p:nvSpPr>
        <p:spPr>
          <a:xfrm>
            <a:off x="1928873" y="5516187"/>
            <a:ext cx="2935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cs-CZ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počet očkovaných jedinců</a:t>
            </a:r>
          </a:p>
        </p:txBody>
      </p:sp>
    </p:spTree>
    <p:extLst>
      <p:ext uri="{BB962C8B-B14F-4D97-AF65-F5344CB8AC3E}">
        <p14:creationId xmlns:p14="http://schemas.microsoft.com/office/powerpoint/2010/main" val="583730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ázek 3">
            <a:extLst>
              <a:ext uri="{FF2B5EF4-FFF2-40B4-BE49-F238E27FC236}">
                <a16:creationId xmlns:a16="http://schemas.microsoft.com/office/drawing/2014/main" id="{53F5A69B-9CF8-4A6F-ACFE-3DF1E33FB1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623" y="1530553"/>
            <a:ext cx="7250497" cy="3240000"/>
          </a:xfrm>
          <a:prstGeom prst="rect">
            <a:avLst/>
          </a:prstGeom>
        </p:spPr>
      </p:pic>
      <p:sp>
        <p:nvSpPr>
          <p:cNvPr id="24" name="TextovéPole 23">
            <a:extLst>
              <a:ext uri="{FF2B5EF4-FFF2-40B4-BE49-F238E27FC236}">
                <a16:creationId xmlns:a16="http://schemas.microsoft.com/office/drawing/2014/main" id="{8A6A1759-77AD-4B7F-98D8-D6E46F18384F}"/>
              </a:ext>
            </a:extLst>
          </p:cNvPr>
          <p:cNvSpPr txBox="1"/>
          <p:nvPr/>
        </p:nvSpPr>
        <p:spPr>
          <a:xfrm>
            <a:off x="1400971" y="198705"/>
            <a:ext cx="9229366" cy="769441"/>
          </a:xfrm>
          <a:prstGeom prst="rect">
            <a:avLst/>
          </a:prstGeom>
          <a:solidFill>
            <a:srgbClr val="D31145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200" b="1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SEIRV model: udržení a významné posílení opatření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Dopad potenciálního rozvolnění 12.-19.4.2021, </a:t>
            </a:r>
            <a:r>
              <a:rPr kumimoji="0" lang="cs-CZ" sz="22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zahrnutí vlivu očkování</a:t>
            </a:r>
            <a:endParaRPr kumimoji="0" lang="cs-CZ" sz="2200" b="1" i="0" u="sng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TextovéPole 12">
            <a:extLst>
              <a:ext uri="{FF2B5EF4-FFF2-40B4-BE49-F238E27FC236}">
                <a16:creationId xmlns:a16="http://schemas.microsoft.com/office/drawing/2014/main" id="{9119B67F-49E4-4A7A-BA36-DAE66AAD4855}"/>
              </a:ext>
            </a:extLst>
          </p:cNvPr>
          <p:cNvSpPr txBox="1"/>
          <p:nvPr/>
        </p:nvSpPr>
        <p:spPr>
          <a:xfrm rot="16200000">
            <a:off x="-823009" y="3093360"/>
            <a:ext cx="30324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cs-CZ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Nové případy onemocnění za den</a:t>
            </a:r>
          </a:p>
        </p:txBody>
      </p:sp>
      <p:sp>
        <p:nvSpPr>
          <p:cNvPr id="30" name="TextovéPole 25">
            <a:extLst>
              <a:ext uri="{FF2B5EF4-FFF2-40B4-BE49-F238E27FC236}">
                <a16:creationId xmlns:a16="http://schemas.microsoft.com/office/drawing/2014/main" id="{65FFF22E-E755-4AB1-9AFC-9DBD69DD7F82}"/>
              </a:ext>
            </a:extLst>
          </p:cNvPr>
          <p:cNvSpPr txBox="1"/>
          <p:nvPr/>
        </p:nvSpPr>
        <p:spPr>
          <a:xfrm>
            <a:off x="846581" y="1841326"/>
            <a:ext cx="55245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cs-CZ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bez periodicity v rámci týdne, odpovídá cca týdenním klouzavým průměrům</a:t>
            </a:r>
          </a:p>
        </p:txBody>
      </p:sp>
      <p:sp>
        <p:nvSpPr>
          <p:cNvPr id="35" name="Obdélník 34">
            <a:extLst>
              <a:ext uri="{FF2B5EF4-FFF2-40B4-BE49-F238E27FC236}">
                <a16:creationId xmlns:a16="http://schemas.microsoft.com/office/drawing/2014/main" id="{1C4F1DEC-CA3B-4E8E-8A7E-D9123A0B7B2C}"/>
              </a:ext>
            </a:extLst>
          </p:cNvPr>
          <p:cNvSpPr/>
          <p:nvPr/>
        </p:nvSpPr>
        <p:spPr>
          <a:xfrm>
            <a:off x="8340641" y="1532028"/>
            <a:ext cx="3811184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Od 25.1.</a:t>
            </a:r>
          </a:p>
          <a:p>
            <a:pPr marL="447675" marR="0" lvl="1" indent="-3619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zvýšení základní reprodukce o 70 %</a:t>
            </a:r>
            <a:b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(simulace šíření nakažlivějších forem viru, simulace nedodržování opatření)</a:t>
            </a:r>
          </a:p>
          <a:p>
            <a:pPr marL="447675" marR="0" lvl="1" indent="-3619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endParaRPr kumimoji="0" lang="cs-CZ" sz="16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85725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Efekt opatření od 19.2.</a:t>
            </a:r>
          </a:p>
          <a:p>
            <a:pPr marL="447675" marR="0" lvl="1" indent="-3619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cs-CZ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snížení pracovních kontaktů na 20 %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447675" marR="0" lvl="1" indent="-3619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cs-CZ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školní kontakty na 0 %</a:t>
            </a:r>
          </a:p>
          <a:p>
            <a:pPr marL="447675" marR="0" lvl="1" indent="-3619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cs-CZ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snížení jiných kontaktů na 20 - 25 %</a:t>
            </a:r>
          </a:p>
          <a:p>
            <a:pPr marL="85725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85725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none" strike="noStrike" kern="0" cap="none" spc="0" normalizeH="0" baseline="0" noProof="0" dirty="0">
                <a:ln>
                  <a:noFill/>
                </a:ln>
                <a:solidFill>
                  <a:srgbClr val="D3114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Efekt </a:t>
            </a:r>
            <a:r>
              <a:rPr kumimoji="0" lang="en-US" sz="1600" b="1" i="0" u="none" strike="noStrike" kern="0" cap="none" spc="0" normalizeH="0" baseline="0" noProof="0" dirty="0" err="1">
                <a:ln>
                  <a:noFill/>
                </a:ln>
                <a:solidFill>
                  <a:srgbClr val="D3114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rozvoln</a:t>
            </a:r>
            <a:r>
              <a:rPr kumimoji="0" lang="cs-CZ" sz="1600" b="1" i="0" u="none" strike="noStrike" kern="0" cap="none" spc="0" normalizeH="0" baseline="0" noProof="0" dirty="0" err="1">
                <a:ln>
                  <a:noFill/>
                </a:ln>
                <a:solidFill>
                  <a:srgbClr val="D3114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ění</a:t>
            </a:r>
            <a:r>
              <a:rPr kumimoji="0" lang="cs-CZ" sz="1600" b="1" i="0" u="none" strike="noStrike" kern="0" cap="none" spc="0" normalizeH="0" baseline="0" noProof="0" dirty="0">
                <a:ln>
                  <a:noFill/>
                </a:ln>
                <a:solidFill>
                  <a:srgbClr val="D3114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od 12.4.</a:t>
            </a:r>
          </a:p>
          <a:p>
            <a:pPr marL="447675" marR="0" lvl="1" indent="-3619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cs-CZ" sz="1600" b="1" i="0" u="none" strike="noStrike" kern="0" cap="none" spc="0" normalizeH="0" baseline="0" noProof="0" dirty="0">
                <a:ln>
                  <a:noFill/>
                </a:ln>
                <a:solidFill>
                  <a:srgbClr val="D3114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zvýšení školních kontaktů na 30 %</a:t>
            </a:r>
          </a:p>
          <a:p>
            <a:pPr marL="85725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none" strike="noStrike" kern="0" cap="none" spc="0" normalizeH="0" baseline="0" noProof="0" dirty="0">
                <a:ln>
                  <a:noFill/>
                </a:ln>
                <a:solidFill>
                  <a:srgbClr val="D3114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Efekt </a:t>
            </a:r>
            <a:r>
              <a:rPr kumimoji="0" lang="en-US" sz="1600" b="1" i="0" u="none" strike="noStrike" kern="0" cap="none" spc="0" normalizeH="0" baseline="0" noProof="0" dirty="0" err="1">
                <a:ln>
                  <a:noFill/>
                </a:ln>
                <a:solidFill>
                  <a:srgbClr val="D3114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rozvoln</a:t>
            </a:r>
            <a:r>
              <a:rPr kumimoji="0" lang="cs-CZ" sz="1600" b="1" i="0" u="none" strike="noStrike" kern="0" cap="none" spc="0" normalizeH="0" baseline="0" noProof="0" dirty="0" err="1">
                <a:ln>
                  <a:noFill/>
                </a:ln>
                <a:solidFill>
                  <a:srgbClr val="D3114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ění</a:t>
            </a:r>
            <a:r>
              <a:rPr kumimoji="0" lang="cs-CZ" sz="1600" b="1" i="0" u="none" strike="noStrike" kern="0" cap="none" spc="0" normalizeH="0" baseline="0" noProof="0" dirty="0">
                <a:ln>
                  <a:noFill/>
                </a:ln>
                <a:solidFill>
                  <a:srgbClr val="D3114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od 19.4.</a:t>
            </a:r>
          </a:p>
          <a:p>
            <a:pPr marL="447675" marR="0" lvl="1" indent="-3619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cs-CZ" sz="1600" b="1" i="0" u="none" strike="noStrike" kern="0" cap="none" spc="0" normalizeH="0" baseline="0" noProof="0" dirty="0">
                <a:ln>
                  <a:noFill/>
                </a:ln>
                <a:solidFill>
                  <a:srgbClr val="D3114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zvýšení pracovních/jiných kontaktů na 30 %</a:t>
            </a:r>
          </a:p>
          <a:p>
            <a:pPr marL="85725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6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85725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</a:t>
            </a:r>
            <a:r>
              <a:rPr kumimoji="0" lang="cs-CZ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uvedeny podíly normálních kontaktů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  <a:endParaRPr kumimoji="0" lang="cs-CZ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2" name="Přímá spojnice 11">
            <a:extLst>
              <a:ext uri="{FF2B5EF4-FFF2-40B4-BE49-F238E27FC236}">
                <a16:creationId xmlns:a16="http://schemas.microsoft.com/office/drawing/2014/main" id="{0F1B0D8B-D2F4-4533-8528-E8DD2C61DC04}"/>
              </a:ext>
            </a:extLst>
          </p:cNvPr>
          <p:cNvCxnSpPr/>
          <p:nvPr/>
        </p:nvCxnSpPr>
        <p:spPr>
          <a:xfrm>
            <a:off x="5672750" y="1532028"/>
            <a:ext cx="496389" cy="1747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ovéPole 24">
            <a:extLst>
              <a:ext uri="{FF2B5EF4-FFF2-40B4-BE49-F238E27FC236}">
                <a16:creationId xmlns:a16="http://schemas.microsoft.com/office/drawing/2014/main" id="{D23E56DB-DDE0-4AA6-BB35-813E6B878D6D}"/>
              </a:ext>
            </a:extLst>
          </p:cNvPr>
          <p:cNvSpPr txBox="1"/>
          <p:nvPr/>
        </p:nvSpPr>
        <p:spPr>
          <a:xfrm>
            <a:off x="6203973" y="1369564"/>
            <a:ext cx="20101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cs-CZ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Simulace</a:t>
            </a:r>
          </a:p>
        </p:txBody>
      </p:sp>
      <p:sp>
        <p:nvSpPr>
          <p:cNvPr id="14" name="TextovéPole 13">
            <a:extLst>
              <a:ext uri="{FF2B5EF4-FFF2-40B4-BE49-F238E27FC236}">
                <a16:creationId xmlns:a16="http://schemas.microsoft.com/office/drawing/2014/main" id="{42BED43F-A47C-4D3B-9F87-076250E20B18}"/>
              </a:ext>
            </a:extLst>
          </p:cNvPr>
          <p:cNvSpPr txBox="1"/>
          <p:nvPr/>
        </p:nvSpPr>
        <p:spPr>
          <a:xfrm>
            <a:off x="1400971" y="1197205"/>
            <a:ext cx="36094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oranžově</a:t>
            </a:r>
            <a:r>
              <a:rPr kumimoji="0" lang="cs-CZ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dosud pozorovaná data, </a:t>
            </a:r>
            <a:r>
              <a:rPr kumimoji="0" lang="cs-CZ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7denní klouzavý průměr, časové </a:t>
            </a:r>
            <a:r>
              <a:rPr kumimoji="0" lang="cs-CZ" sz="12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zpoždění k hlášení 4 dny</a:t>
            </a:r>
            <a:endParaRPr kumimoji="0" lang="cs-CZ" sz="1600" b="0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TextovéPole 15">
            <a:extLst>
              <a:ext uri="{FF2B5EF4-FFF2-40B4-BE49-F238E27FC236}">
                <a16:creationId xmlns:a16="http://schemas.microsoft.com/office/drawing/2014/main" id="{C11F9500-ED81-45FD-AF3C-90840EEBF1C3}"/>
              </a:ext>
            </a:extLst>
          </p:cNvPr>
          <p:cNvSpPr txBox="1"/>
          <p:nvPr/>
        </p:nvSpPr>
        <p:spPr>
          <a:xfrm>
            <a:off x="169916" y="5870196"/>
            <a:ext cx="803442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Snímek prezentuje výsledky simulace prostřednictvím epidemiologického modelu SEIR, který zahrnuje vybrané předpoklady a slouží ke zkoumání dopadu změny různých parametrů epidemie. Vzhledem k neurčitostem ve struktuře modelu (například limitované znalosti o skutečné vnímavosti populace k viru a k jeho novým variantám) je nezbytné výsledky brát jako orientační, umožňující zejména celkové srovnávání jednotlivých scénářů, nikoli konkrétní předpověď pro určité období. </a:t>
            </a:r>
          </a:p>
        </p:txBody>
      </p:sp>
      <p:graphicFrame>
        <p:nvGraphicFramePr>
          <p:cNvPr id="15" name="Tabulka 10">
            <a:extLst>
              <a:ext uri="{FF2B5EF4-FFF2-40B4-BE49-F238E27FC236}">
                <a16:creationId xmlns:a16="http://schemas.microsoft.com/office/drawing/2014/main" id="{4980723B-CE17-4BB1-95EB-C838B644D0EE}"/>
              </a:ext>
            </a:extLst>
          </p:cNvPr>
          <p:cNvGraphicFramePr>
            <a:graphicFrameLocks noGrp="1"/>
          </p:cNvGraphicFramePr>
          <p:nvPr/>
        </p:nvGraphicFramePr>
        <p:xfrm>
          <a:off x="200608" y="4765643"/>
          <a:ext cx="7834447" cy="8304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7996">
                  <a:extLst>
                    <a:ext uri="{9D8B030D-6E8A-4147-A177-3AD203B41FA5}">
                      <a16:colId xmlns:a16="http://schemas.microsoft.com/office/drawing/2014/main" val="2668584180"/>
                    </a:ext>
                  </a:extLst>
                </a:gridCol>
                <a:gridCol w="596041">
                  <a:extLst>
                    <a:ext uri="{9D8B030D-6E8A-4147-A177-3AD203B41FA5}">
                      <a16:colId xmlns:a16="http://schemas.microsoft.com/office/drawing/2014/main" val="1448076295"/>
                    </a:ext>
                  </a:extLst>
                </a:gridCol>
                <a:gridCol w="596041">
                  <a:extLst>
                    <a:ext uri="{9D8B030D-6E8A-4147-A177-3AD203B41FA5}">
                      <a16:colId xmlns:a16="http://schemas.microsoft.com/office/drawing/2014/main" val="522117172"/>
                    </a:ext>
                  </a:extLst>
                </a:gridCol>
                <a:gridCol w="596041">
                  <a:extLst>
                    <a:ext uri="{9D8B030D-6E8A-4147-A177-3AD203B41FA5}">
                      <a16:colId xmlns:a16="http://schemas.microsoft.com/office/drawing/2014/main" val="81022479"/>
                    </a:ext>
                  </a:extLst>
                </a:gridCol>
                <a:gridCol w="596041">
                  <a:extLst>
                    <a:ext uri="{9D8B030D-6E8A-4147-A177-3AD203B41FA5}">
                      <a16:colId xmlns:a16="http://schemas.microsoft.com/office/drawing/2014/main" val="900389438"/>
                    </a:ext>
                  </a:extLst>
                </a:gridCol>
                <a:gridCol w="596041">
                  <a:extLst>
                    <a:ext uri="{9D8B030D-6E8A-4147-A177-3AD203B41FA5}">
                      <a16:colId xmlns:a16="http://schemas.microsoft.com/office/drawing/2014/main" val="4186132309"/>
                    </a:ext>
                  </a:extLst>
                </a:gridCol>
                <a:gridCol w="596041">
                  <a:extLst>
                    <a:ext uri="{9D8B030D-6E8A-4147-A177-3AD203B41FA5}">
                      <a16:colId xmlns:a16="http://schemas.microsoft.com/office/drawing/2014/main" val="3382968639"/>
                    </a:ext>
                  </a:extLst>
                </a:gridCol>
                <a:gridCol w="596041">
                  <a:extLst>
                    <a:ext uri="{9D8B030D-6E8A-4147-A177-3AD203B41FA5}">
                      <a16:colId xmlns:a16="http://schemas.microsoft.com/office/drawing/2014/main" val="3321566055"/>
                    </a:ext>
                  </a:extLst>
                </a:gridCol>
                <a:gridCol w="596041">
                  <a:extLst>
                    <a:ext uri="{9D8B030D-6E8A-4147-A177-3AD203B41FA5}">
                      <a16:colId xmlns:a16="http://schemas.microsoft.com/office/drawing/2014/main" val="1650665797"/>
                    </a:ext>
                  </a:extLst>
                </a:gridCol>
                <a:gridCol w="596041">
                  <a:extLst>
                    <a:ext uri="{9D8B030D-6E8A-4147-A177-3AD203B41FA5}">
                      <a16:colId xmlns:a16="http://schemas.microsoft.com/office/drawing/2014/main" val="2879972236"/>
                    </a:ext>
                  </a:extLst>
                </a:gridCol>
                <a:gridCol w="596041">
                  <a:extLst>
                    <a:ext uri="{9D8B030D-6E8A-4147-A177-3AD203B41FA5}">
                      <a16:colId xmlns:a16="http://schemas.microsoft.com/office/drawing/2014/main" val="1194269133"/>
                    </a:ext>
                  </a:extLst>
                </a:gridCol>
                <a:gridCol w="596041">
                  <a:extLst>
                    <a:ext uri="{9D8B030D-6E8A-4147-A177-3AD203B41FA5}">
                      <a16:colId xmlns:a16="http://schemas.microsoft.com/office/drawing/2014/main" val="1562465228"/>
                    </a:ext>
                  </a:extLst>
                </a:gridCol>
              </a:tblGrid>
              <a:tr h="275016">
                <a:tc>
                  <a:txBody>
                    <a:bodyPr/>
                    <a:lstStyle/>
                    <a:p>
                      <a:pPr algn="ctr" fontAlgn="b"/>
                      <a:endParaRPr lang="cs-CZ" sz="1200" b="1" i="0" u="none" strike="noStrike" noProof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1" i="0" u="none" strike="noStrike" noProof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červenec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1" i="0" u="none" strike="noStrike" noProof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srpen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1" i="0" u="none" strike="noStrike" noProof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září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1" i="0" u="none" strike="noStrike" noProof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říjen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1" i="0" u="none" strike="noStrike" noProof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listopad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1" i="0" u="none" strike="noStrike" noProof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prosinec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1" i="0" u="none" strike="noStrike" kern="1200" noProof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leden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1" i="0" u="none" strike="noStrike" kern="1200" noProof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únor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1" i="0" u="none" strike="noStrike" kern="1200" noProof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březen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1" i="0" u="none" strike="noStrike" kern="1200" noProof="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duben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květen</a:t>
                      </a:r>
                      <a:endParaRPr lang="cs-CZ" sz="1100" b="1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8861870"/>
                  </a:ext>
                </a:extLst>
              </a:tr>
              <a:tr h="280371"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1" i="0" u="none" strike="noStrike" noProof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Nově za měsíc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 noProof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5 000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 noProof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8 000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 noProof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46 000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 noProof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298 000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 noProof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199 000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 noProof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198 000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254 000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275 000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296 000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142 000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107 000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3950241"/>
                  </a:ext>
                </a:extLst>
              </a:tr>
              <a:tr h="275016"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1" i="0" u="none" strike="noStrike" noProof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Kumulativně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 noProof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17 000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 noProof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25 000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 noProof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71 000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 noProof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369 000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 noProof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568 000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 noProof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766 000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1 020 000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1 295 000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1 591 000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1 733 000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1 840 000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7020435"/>
                  </a:ext>
                </a:extLst>
              </a:tr>
            </a:tbl>
          </a:graphicData>
        </a:graphic>
      </p:graphicFrame>
      <p:sp>
        <p:nvSpPr>
          <p:cNvPr id="2" name="TextovéPole 1">
            <a:extLst>
              <a:ext uri="{FF2B5EF4-FFF2-40B4-BE49-F238E27FC236}">
                <a16:creationId xmlns:a16="http://schemas.microsoft.com/office/drawing/2014/main" id="{3006972F-DFB3-4559-816B-3ADA61240E58}"/>
              </a:ext>
            </a:extLst>
          </p:cNvPr>
          <p:cNvSpPr txBox="1"/>
          <p:nvPr/>
        </p:nvSpPr>
        <p:spPr>
          <a:xfrm>
            <a:off x="8443609" y="6056343"/>
            <a:ext cx="3501957" cy="646331"/>
          </a:xfrm>
          <a:prstGeom prst="rect">
            <a:avLst/>
          </a:prstGeom>
          <a:solidFill>
            <a:srgbClr val="D31145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POMALÝ SCÉNÁŘ: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Imunita od data druhé dávky</a:t>
            </a:r>
          </a:p>
        </p:txBody>
      </p:sp>
    </p:spTree>
    <p:extLst>
      <p:ext uri="{BB962C8B-B14F-4D97-AF65-F5344CB8AC3E}">
        <p14:creationId xmlns:p14="http://schemas.microsoft.com/office/powerpoint/2010/main" val="10530264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ázek 2">
            <a:extLst>
              <a:ext uri="{FF2B5EF4-FFF2-40B4-BE49-F238E27FC236}">
                <a16:creationId xmlns:a16="http://schemas.microsoft.com/office/drawing/2014/main" id="{F74F133B-8D1B-47AD-AEEF-D0D631C7E5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405" y="1526909"/>
            <a:ext cx="7250497" cy="3240000"/>
          </a:xfrm>
          <a:prstGeom prst="rect">
            <a:avLst/>
          </a:prstGeom>
        </p:spPr>
      </p:pic>
      <p:sp>
        <p:nvSpPr>
          <p:cNvPr id="24" name="TextovéPole 23">
            <a:extLst>
              <a:ext uri="{FF2B5EF4-FFF2-40B4-BE49-F238E27FC236}">
                <a16:creationId xmlns:a16="http://schemas.microsoft.com/office/drawing/2014/main" id="{8A6A1759-77AD-4B7F-98D8-D6E46F18384F}"/>
              </a:ext>
            </a:extLst>
          </p:cNvPr>
          <p:cNvSpPr txBox="1"/>
          <p:nvPr/>
        </p:nvSpPr>
        <p:spPr>
          <a:xfrm>
            <a:off x="1400971" y="198705"/>
            <a:ext cx="9229366" cy="769441"/>
          </a:xfrm>
          <a:prstGeom prst="rect">
            <a:avLst/>
          </a:prstGeom>
          <a:solidFill>
            <a:srgbClr val="D31145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200" b="1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SEIRV model: udržení a významné posílení opatření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Dopad potenciálního rozvolnění 12.-19.4.2021, </a:t>
            </a:r>
            <a:r>
              <a:rPr kumimoji="0" lang="cs-CZ" sz="22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zahrnutí vlivu očkování</a:t>
            </a:r>
            <a:endParaRPr kumimoji="0" lang="cs-CZ" sz="2200" b="1" i="0" u="sng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TextovéPole 12">
            <a:extLst>
              <a:ext uri="{FF2B5EF4-FFF2-40B4-BE49-F238E27FC236}">
                <a16:creationId xmlns:a16="http://schemas.microsoft.com/office/drawing/2014/main" id="{9119B67F-49E4-4A7A-BA36-DAE66AAD4855}"/>
              </a:ext>
            </a:extLst>
          </p:cNvPr>
          <p:cNvSpPr txBox="1"/>
          <p:nvPr/>
        </p:nvSpPr>
        <p:spPr>
          <a:xfrm rot="16200000">
            <a:off x="-823009" y="3093360"/>
            <a:ext cx="30324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cs-CZ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Nové případy onemocnění za den</a:t>
            </a:r>
          </a:p>
        </p:txBody>
      </p:sp>
      <p:sp>
        <p:nvSpPr>
          <p:cNvPr id="30" name="TextovéPole 25">
            <a:extLst>
              <a:ext uri="{FF2B5EF4-FFF2-40B4-BE49-F238E27FC236}">
                <a16:creationId xmlns:a16="http://schemas.microsoft.com/office/drawing/2014/main" id="{65FFF22E-E755-4AB1-9AFC-9DBD69DD7F82}"/>
              </a:ext>
            </a:extLst>
          </p:cNvPr>
          <p:cNvSpPr txBox="1"/>
          <p:nvPr/>
        </p:nvSpPr>
        <p:spPr>
          <a:xfrm>
            <a:off x="846581" y="1841326"/>
            <a:ext cx="55245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cs-CZ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bez periodicity v rámci týdne, odpovídá cca týdenním klouzavým průměrům</a:t>
            </a:r>
          </a:p>
        </p:txBody>
      </p:sp>
      <p:sp>
        <p:nvSpPr>
          <p:cNvPr id="35" name="Obdélník 34">
            <a:extLst>
              <a:ext uri="{FF2B5EF4-FFF2-40B4-BE49-F238E27FC236}">
                <a16:creationId xmlns:a16="http://schemas.microsoft.com/office/drawing/2014/main" id="{1C4F1DEC-CA3B-4E8E-8A7E-D9123A0B7B2C}"/>
              </a:ext>
            </a:extLst>
          </p:cNvPr>
          <p:cNvSpPr/>
          <p:nvPr/>
        </p:nvSpPr>
        <p:spPr>
          <a:xfrm>
            <a:off x="8340641" y="1532028"/>
            <a:ext cx="3811184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Od 25.1.</a:t>
            </a:r>
          </a:p>
          <a:p>
            <a:pPr marL="447675" marR="0" lvl="1" indent="-3619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zvýšení základní reprodukce o 70 %</a:t>
            </a:r>
            <a:b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(simulace šíření nakažlivějších forem viru, simulace nedodržování opatření)</a:t>
            </a:r>
          </a:p>
          <a:p>
            <a:pPr marL="447675" marR="0" lvl="1" indent="-3619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endParaRPr kumimoji="0" lang="cs-CZ" sz="16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85725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Efekt opatření od 19.2.</a:t>
            </a:r>
          </a:p>
          <a:p>
            <a:pPr marL="447675" marR="0" lvl="1" indent="-3619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cs-CZ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snížení pracovních kontaktů na 20 %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447675" marR="0" lvl="1" indent="-3619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cs-CZ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školní kontakty na 0 %</a:t>
            </a:r>
          </a:p>
          <a:p>
            <a:pPr marL="447675" marR="0" lvl="1" indent="-3619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cs-CZ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snížení jiných kontaktů na 20 - 25 %</a:t>
            </a:r>
          </a:p>
          <a:p>
            <a:pPr marL="85725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85725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none" strike="noStrike" kern="0" cap="none" spc="0" normalizeH="0" baseline="0" noProof="0" dirty="0">
                <a:ln>
                  <a:noFill/>
                </a:ln>
                <a:solidFill>
                  <a:srgbClr val="D3114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Efekt </a:t>
            </a:r>
            <a:r>
              <a:rPr kumimoji="0" lang="en-US" sz="1600" b="1" i="0" u="none" strike="noStrike" kern="0" cap="none" spc="0" normalizeH="0" baseline="0" noProof="0" dirty="0" err="1">
                <a:ln>
                  <a:noFill/>
                </a:ln>
                <a:solidFill>
                  <a:srgbClr val="D3114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rozvoln</a:t>
            </a:r>
            <a:r>
              <a:rPr kumimoji="0" lang="cs-CZ" sz="1600" b="1" i="0" u="none" strike="noStrike" kern="0" cap="none" spc="0" normalizeH="0" baseline="0" noProof="0" dirty="0" err="1">
                <a:ln>
                  <a:noFill/>
                </a:ln>
                <a:solidFill>
                  <a:srgbClr val="D3114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ění</a:t>
            </a:r>
            <a:r>
              <a:rPr kumimoji="0" lang="cs-CZ" sz="1600" b="1" i="0" u="none" strike="noStrike" kern="0" cap="none" spc="0" normalizeH="0" baseline="0" noProof="0" dirty="0">
                <a:ln>
                  <a:noFill/>
                </a:ln>
                <a:solidFill>
                  <a:srgbClr val="D3114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od 12.4.</a:t>
            </a:r>
          </a:p>
          <a:p>
            <a:pPr marL="447675" marR="0" lvl="1" indent="-3619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cs-CZ" sz="1600" b="1" i="0" u="none" strike="noStrike" kern="0" cap="none" spc="0" normalizeH="0" baseline="0" noProof="0" dirty="0">
                <a:ln>
                  <a:noFill/>
                </a:ln>
                <a:solidFill>
                  <a:srgbClr val="D3114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zvýšení školních kontaktů na 30 %</a:t>
            </a:r>
          </a:p>
          <a:p>
            <a:pPr marL="85725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none" strike="noStrike" kern="0" cap="none" spc="0" normalizeH="0" baseline="0" noProof="0" dirty="0">
                <a:ln>
                  <a:noFill/>
                </a:ln>
                <a:solidFill>
                  <a:srgbClr val="D3114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Efekt </a:t>
            </a:r>
            <a:r>
              <a:rPr kumimoji="0" lang="en-US" sz="1600" b="1" i="0" u="none" strike="noStrike" kern="0" cap="none" spc="0" normalizeH="0" baseline="0" noProof="0" dirty="0" err="1">
                <a:ln>
                  <a:noFill/>
                </a:ln>
                <a:solidFill>
                  <a:srgbClr val="D3114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rozvoln</a:t>
            </a:r>
            <a:r>
              <a:rPr kumimoji="0" lang="cs-CZ" sz="1600" b="1" i="0" u="none" strike="noStrike" kern="0" cap="none" spc="0" normalizeH="0" baseline="0" noProof="0" dirty="0" err="1">
                <a:ln>
                  <a:noFill/>
                </a:ln>
                <a:solidFill>
                  <a:srgbClr val="D3114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ění</a:t>
            </a:r>
            <a:r>
              <a:rPr kumimoji="0" lang="cs-CZ" sz="1600" b="1" i="0" u="none" strike="noStrike" kern="0" cap="none" spc="0" normalizeH="0" baseline="0" noProof="0" dirty="0">
                <a:ln>
                  <a:noFill/>
                </a:ln>
                <a:solidFill>
                  <a:srgbClr val="D3114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od 19.4.</a:t>
            </a:r>
          </a:p>
          <a:p>
            <a:pPr marL="447675" marR="0" lvl="1" indent="-3619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cs-CZ" sz="1600" b="1" i="0" u="none" strike="noStrike" kern="0" cap="none" spc="0" normalizeH="0" baseline="0" noProof="0" dirty="0">
                <a:ln>
                  <a:noFill/>
                </a:ln>
                <a:solidFill>
                  <a:srgbClr val="D3114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zvýšení pracovních/jiných kontaktů na 30 %</a:t>
            </a:r>
          </a:p>
          <a:p>
            <a:pPr marL="85725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6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85725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</a:t>
            </a:r>
            <a:r>
              <a:rPr kumimoji="0" lang="cs-CZ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uvedeny podíly normálních kontaktů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  <a:endParaRPr kumimoji="0" lang="cs-CZ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2" name="Přímá spojnice 11">
            <a:extLst>
              <a:ext uri="{FF2B5EF4-FFF2-40B4-BE49-F238E27FC236}">
                <a16:creationId xmlns:a16="http://schemas.microsoft.com/office/drawing/2014/main" id="{0F1B0D8B-D2F4-4533-8528-E8DD2C61DC04}"/>
              </a:ext>
            </a:extLst>
          </p:cNvPr>
          <p:cNvCxnSpPr/>
          <p:nvPr/>
        </p:nvCxnSpPr>
        <p:spPr>
          <a:xfrm>
            <a:off x="5672750" y="1532028"/>
            <a:ext cx="496389" cy="1747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ovéPole 24">
            <a:extLst>
              <a:ext uri="{FF2B5EF4-FFF2-40B4-BE49-F238E27FC236}">
                <a16:creationId xmlns:a16="http://schemas.microsoft.com/office/drawing/2014/main" id="{D23E56DB-DDE0-4AA6-BB35-813E6B878D6D}"/>
              </a:ext>
            </a:extLst>
          </p:cNvPr>
          <p:cNvSpPr txBox="1"/>
          <p:nvPr/>
        </p:nvSpPr>
        <p:spPr>
          <a:xfrm>
            <a:off x="6203973" y="1369564"/>
            <a:ext cx="20101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cs-CZ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Simulace</a:t>
            </a:r>
          </a:p>
        </p:txBody>
      </p:sp>
      <p:sp>
        <p:nvSpPr>
          <p:cNvPr id="14" name="TextovéPole 13">
            <a:extLst>
              <a:ext uri="{FF2B5EF4-FFF2-40B4-BE49-F238E27FC236}">
                <a16:creationId xmlns:a16="http://schemas.microsoft.com/office/drawing/2014/main" id="{42BED43F-A47C-4D3B-9F87-076250E20B18}"/>
              </a:ext>
            </a:extLst>
          </p:cNvPr>
          <p:cNvSpPr txBox="1"/>
          <p:nvPr/>
        </p:nvSpPr>
        <p:spPr>
          <a:xfrm>
            <a:off x="1400971" y="1197205"/>
            <a:ext cx="36094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oranžově</a:t>
            </a:r>
            <a:r>
              <a:rPr kumimoji="0" lang="cs-CZ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dosud pozorovaná data, </a:t>
            </a:r>
            <a:r>
              <a:rPr kumimoji="0" lang="cs-CZ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7denní klouzavý průměr, časové </a:t>
            </a:r>
            <a:r>
              <a:rPr kumimoji="0" lang="cs-CZ" sz="12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zpoždění k hlášení 4 dny</a:t>
            </a:r>
            <a:endParaRPr kumimoji="0" lang="cs-CZ" sz="1600" b="0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TextovéPole 15">
            <a:extLst>
              <a:ext uri="{FF2B5EF4-FFF2-40B4-BE49-F238E27FC236}">
                <a16:creationId xmlns:a16="http://schemas.microsoft.com/office/drawing/2014/main" id="{C11F9500-ED81-45FD-AF3C-90840EEBF1C3}"/>
              </a:ext>
            </a:extLst>
          </p:cNvPr>
          <p:cNvSpPr txBox="1"/>
          <p:nvPr/>
        </p:nvSpPr>
        <p:spPr>
          <a:xfrm>
            <a:off x="169916" y="5870196"/>
            <a:ext cx="803442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Snímek prezentuje výsledky simulace prostřednictvím epidemiologického modelu SEIR, který zahrnuje vybrané předpoklady a slouží ke zkoumání dopadu změny různých parametrů epidemie. Vzhledem k neurčitostem ve struktuře modelu (například limitované znalosti o skutečné vnímavosti populace k viru a k jeho novým variantám) je nezbytné výsledky brát jako orientační, umožňující zejména celkové srovnávání jednotlivých scénářů, nikoli konkrétní předpověď pro určité období. </a:t>
            </a:r>
          </a:p>
        </p:txBody>
      </p:sp>
      <p:graphicFrame>
        <p:nvGraphicFramePr>
          <p:cNvPr id="15" name="Tabulka 10">
            <a:extLst>
              <a:ext uri="{FF2B5EF4-FFF2-40B4-BE49-F238E27FC236}">
                <a16:creationId xmlns:a16="http://schemas.microsoft.com/office/drawing/2014/main" id="{4980723B-CE17-4BB1-95EB-C838B644D0EE}"/>
              </a:ext>
            </a:extLst>
          </p:cNvPr>
          <p:cNvGraphicFramePr>
            <a:graphicFrameLocks noGrp="1"/>
          </p:cNvGraphicFramePr>
          <p:nvPr/>
        </p:nvGraphicFramePr>
        <p:xfrm>
          <a:off x="200608" y="4765643"/>
          <a:ext cx="7834447" cy="8304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7996">
                  <a:extLst>
                    <a:ext uri="{9D8B030D-6E8A-4147-A177-3AD203B41FA5}">
                      <a16:colId xmlns:a16="http://schemas.microsoft.com/office/drawing/2014/main" val="2668584180"/>
                    </a:ext>
                  </a:extLst>
                </a:gridCol>
                <a:gridCol w="596041">
                  <a:extLst>
                    <a:ext uri="{9D8B030D-6E8A-4147-A177-3AD203B41FA5}">
                      <a16:colId xmlns:a16="http://schemas.microsoft.com/office/drawing/2014/main" val="1448076295"/>
                    </a:ext>
                  </a:extLst>
                </a:gridCol>
                <a:gridCol w="596041">
                  <a:extLst>
                    <a:ext uri="{9D8B030D-6E8A-4147-A177-3AD203B41FA5}">
                      <a16:colId xmlns:a16="http://schemas.microsoft.com/office/drawing/2014/main" val="522117172"/>
                    </a:ext>
                  </a:extLst>
                </a:gridCol>
                <a:gridCol w="596041">
                  <a:extLst>
                    <a:ext uri="{9D8B030D-6E8A-4147-A177-3AD203B41FA5}">
                      <a16:colId xmlns:a16="http://schemas.microsoft.com/office/drawing/2014/main" val="81022479"/>
                    </a:ext>
                  </a:extLst>
                </a:gridCol>
                <a:gridCol w="596041">
                  <a:extLst>
                    <a:ext uri="{9D8B030D-6E8A-4147-A177-3AD203B41FA5}">
                      <a16:colId xmlns:a16="http://schemas.microsoft.com/office/drawing/2014/main" val="900389438"/>
                    </a:ext>
                  </a:extLst>
                </a:gridCol>
                <a:gridCol w="596041">
                  <a:extLst>
                    <a:ext uri="{9D8B030D-6E8A-4147-A177-3AD203B41FA5}">
                      <a16:colId xmlns:a16="http://schemas.microsoft.com/office/drawing/2014/main" val="4186132309"/>
                    </a:ext>
                  </a:extLst>
                </a:gridCol>
                <a:gridCol w="596041">
                  <a:extLst>
                    <a:ext uri="{9D8B030D-6E8A-4147-A177-3AD203B41FA5}">
                      <a16:colId xmlns:a16="http://schemas.microsoft.com/office/drawing/2014/main" val="3382968639"/>
                    </a:ext>
                  </a:extLst>
                </a:gridCol>
                <a:gridCol w="596041">
                  <a:extLst>
                    <a:ext uri="{9D8B030D-6E8A-4147-A177-3AD203B41FA5}">
                      <a16:colId xmlns:a16="http://schemas.microsoft.com/office/drawing/2014/main" val="3321566055"/>
                    </a:ext>
                  </a:extLst>
                </a:gridCol>
                <a:gridCol w="596041">
                  <a:extLst>
                    <a:ext uri="{9D8B030D-6E8A-4147-A177-3AD203B41FA5}">
                      <a16:colId xmlns:a16="http://schemas.microsoft.com/office/drawing/2014/main" val="1650665797"/>
                    </a:ext>
                  </a:extLst>
                </a:gridCol>
                <a:gridCol w="596041">
                  <a:extLst>
                    <a:ext uri="{9D8B030D-6E8A-4147-A177-3AD203B41FA5}">
                      <a16:colId xmlns:a16="http://schemas.microsoft.com/office/drawing/2014/main" val="2879972236"/>
                    </a:ext>
                  </a:extLst>
                </a:gridCol>
                <a:gridCol w="596041">
                  <a:extLst>
                    <a:ext uri="{9D8B030D-6E8A-4147-A177-3AD203B41FA5}">
                      <a16:colId xmlns:a16="http://schemas.microsoft.com/office/drawing/2014/main" val="1194269133"/>
                    </a:ext>
                  </a:extLst>
                </a:gridCol>
                <a:gridCol w="596041">
                  <a:extLst>
                    <a:ext uri="{9D8B030D-6E8A-4147-A177-3AD203B41FA5}">
                      <a16:colId xmlns:a16="http://schemas.microsoft.com/office/drawing/2014/main" val="1562465228"/>
                    </a:ext>
                  </a:extLst>
                </a:gridCol>
              </a:tblGrid>
              <a:tr h="275016">
                <a:tc>
                  <a:txBody>
                    <a:bodyPr/>
                    <a:lstStyle/>
                    <a:p>
                      <a:pPr algn="ctr" fontAlgn="b"/>
                      <a:endParaRPr lang="cs-CZ" sz="1200" b="1" i="0" u="none" strike="noStrike" noProof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1" i="0" u="none" strike="noStrike" noProof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červenec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1" i="0" u="none" strike="noStrike" noProof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srpen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1" i="0" u="none" strike="noStrike" noProof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září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1" i="0" u="none" strike="noStrike" noProof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říjen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1" i="0" u="none" strike="noStrike" noProof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listopad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1" i="0" u="none" strike="noStrike" noProof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prosinec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1" i="0" u="none" strike="noStrike" kern="1200" noProof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leden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1" i="0" u="none" strike="noStrike" kern="1200" noProof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únor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1" i="0" u="none" strike="noStrike" kern="1200" noProof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březen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1" i="0" u="none" strike="noStrike" kern="1200" noProof="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duben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květen</a:t>
                      </a:r>
                      <a:endParaRPr lang="cs-CZ" sz="1100" b="1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8861870"/>
                  </a:ext>
                </a:extLst>
              </a:tr>
              <a:tr h="280371"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1" i="0" u="none" strike="noStrike" noProof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Nově za měsíc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5 000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8 000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46 000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298 000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199 000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198 000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252 000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261 000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272 000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117 000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72 000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3950241"/>
                  </a:ext>
                </a:extLst>
              </a:tr>
              <a:tr h="275016"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1" i="0" u="none" strike="noStrike" noProof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Kumulativně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17 000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25 000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71 000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369 000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568 000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766 000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1 018 000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1 279 000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1 551 000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1 668 000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1 740 000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7020435"/>
                  </a:ext>
                </a:extLst>
              </a:tr>
            </a:tbl>
          </a:graphicData>
        </a:graphic>
      </p:graphicFrame>
      <p:sp>
        <p:nvSpPr>
          <p:cNvPr id="2" name="TextovéPole 1">
            <a:extLst>
              <a:ext uri="{FF2B5EF4-FFF2-40B4-BE49-F238E27FC236}">
                <a16:creationId xmlns:a16="http://schemas.microsoft.com/office/drawing/2014/main" id="{3006972F-DFB3-4559-816B-3ADA61240E58}"/>
              </a:ext>
            </a:extLst>
          </p:cNvPr>
          <p:cNvSpPr txBox="1"/>
          <p:nvPr/>
        </p:nvSpPr>
        <p:spPr>
          <a:xfrm>
            <a:off x="8443609" y="6056343"/>
            <a:ext cx="3501957" cy="646331"/>
          </a:xfrm>
          <a:prstGeom prst="rect">
            <a:avLst/>
          </a:prstGeom>
          <a:solidFill>
            <a:srgbClr val="D31145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RYCHLÝ SCÉNÁŘ: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Imunita od data první dávky</a:t>
            </a:r>
          </a:p>
        </p:txBody>
      </p:sp>
    </p:spTree>
    <p:extLst>
      <p:ext uri="{BB962C8B-B14F-4D97-AF65-F5344CB8AC3E}">
        <p14:creationId xmlns:p14="http://schemas.microsoft.com/office/powerpoint/2010/main" val="42557716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E083D3C-33A4-427C-8968-4D544558584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cs-CZ" b="1" dirty="0"/>
              <a:t>Datová a informační základna </a:t>
            </a:r>
            <a:br>
              <a:rPr lang="cs-CZ" b="1" dirty="0"/>
            </a:br>
            <a:r>
              <a:rPr lang="cs-CZ" b="1" dirty="0"/>
              <a:t>pro management pandemie COVID-19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3DC956FD-6669-4C82-B852-E3CE5A476C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8642" y="3931234"/>
            <a:ext cx="11905307" cy="1974265"/>
          </a:xfrm>
        </p:spPr>
        <p:txBody>
          <a:bodyPr>
            <a:noAutofit/>
          </a:bodyPr>
          <a:lstStyle/>
          <a:p>
            <a:r>
              <a:rPr lang="cs-CZ" sz="4800" b="1" dirty="0" smtClean="0"/>
              <a:t>Testy: základní vybrané přehledy </a:t>
            </a:r>
            <a:endParaRPr lang="cs-CZ" sz="4800" b="1" dirty="0"/>
          </a:p>
        </p:txBody>
      </p:sp>
    </p:spTree>
    <p:extLst>
      <p:ext uri="{BB962C8B-B14F-4D97-AF65-F5344CB8AC3E}">
        <p14:creationId xmlns:p14="http://schemas.microsoft.com/office/powerpoint/2010/main" val="245913792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1CFAC55-E7BE-4475-808A-CF41E61842C2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381739" y="2"/>
            <a:ext cx="7651307" cy="576000"/>
          </a:xfrm>
        </p:spPr>
        <p:txBody>
          <a:bodyPr/>
          <a:lstStyle/>
          <a:p>
            <a:r>
              <a:rPr lang="en-US" dirty="0"/>
              <a:t>V</a:t>
            </a:r>
            <a:r>
              <a:rPr lang="cs-CZ" dirty="0" err="1"/>
              <a:t>ývoj</a:t>
            </a:r>
            <a:r>
              <a:rPr lang="cs-CZ" dirty="0"/>
              <a:t> celkového počtu AG testů</a:t>
            </a: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27345DDB-43EE-452C-A95B-DB39F7AE0E10}"/>
              </a:ext>
            </a:extLst>
          </p:cNvPr>
          <p:cNvGraphicFramePr/>
          <p:nvPr>
            <p:custDataLst>
              <p:tags r:id="rId2"/>
            </p:custDataLst>
            <p:extLst/>
          </p:nvPr>
        </p:nvGraphicFramePr>
        <p:xfrm>
          <a:off x="274918" y="1105148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2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23FC2E39-464E-4F19-A4F0-8DA5EC09170C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 rot="16200000">
            <a:off x="-1010277" y="3244333"/>
            <a:ext cx="2389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Počet antigenních testů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8117DB0-940A-4E75-89B9-AAC763A78F46}"/>
              </a:ext>
            </a:extLst>
          </p:cNvPr>
          <p:cNvCxnSpPr/>
          <p:nvPr>
            <p:custDataLst>
              <p:tags r:id="rId4"/>
            </p:custDataLst>
          </p:nvPr>
        </p:nvCxnSpPr>
        <p:spPr>
          <a:xfrm flipV="1">
            <a:off x="5477431" y="1105148"/>
            <a:ext cx="0" cy="158426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13D1302-3D0D-47FC-BA2A-72D34A73751A}"/>
              </a:ext>
            </a:extLst>
          </p:cNvPr>
          <p:cNvCxnSpPr/>
          <p:nvPr>
            <p:custDataLst>
              <p:tags r:id="rId5"/>
            </p:custDataLst>
          </p:nvPr>
        </p:nvCxnSpPr>
        <p:spPr>
          <a:xfrm>
            <a:off x="5468467" y="1105148"/>
            <a:ext cx="101301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01299CE-19AE-4CE2-A528-4EF5868B7A86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5530676" y="655909"/>
            <a:ext cx="4098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Zahájení testování ve firmách od 1.3.2021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299842E-FE9D-42F8-B98D-001BDA3C6303}"/>
              </a:ext>
            </a:extLst>
          </p:cNvPr>
          <p:cNvCxnSpPr>
            <a:cxnSpLocks/>
          </p:cNvCxnSpPr>
          <p:nvPr>
            <p:custDataLst>
              <p:tags r:id="rId7"/>
            </p:custDataLst>
          </p:nvPr>
        </p:nvCxnSpPr>
        <p:spPr>
          <a:xfrm flipV="1">
            <a:off x="1561489" y="3379871"/>
            <a:ext cx="4190725" cy="61166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BAFA68B0-255A-4FC0-AF09-7A85CB1A7736}"/>
              </a:ext>
            </a:extLst>
          </p:cNvPr>
          <p:cNvGraphicFramePr>
            <a:graphicFrameLocks noGrp="1"/>
          </p:cNvGraphicFramePr>
          <p:nvPr>
            <p:custDataLst>
              <p:tags r:id="rId8"/>
            </p:custDataLst>
            <p:extLst/>
          </p:nvPr>
        </p:nvGraphicFramePr>
        <p:xfrm>
          <a:off x="8879167" y="1083920"/>
          <a:ext cx="2640479" cy="3556635"/>
        </p:xfrm>
        <a:graphic>
          <a:graphicData uri="http://schemas.openxmlformats.org/drawingml/2006/table">
            <a:tbl>
              <a:tblPr/>
              <a:tblGrid>
                <a:gridCol w="1388696">
                  <a:extLst>
                    <a:ext uri="{9D8B030D-6E8A-4147-A177-3AD203B41FA5}">
                      <a16:colId xmlns:a16="http://schemas.microsoft.com/office/drawing/2014/main" val="2193522821"/>
                    </a:ext>
                  </a:extLst>
                </a:gridCol>
                <a:gridCol w="1251783">
                  <a:extLst>
                    <a:ext uri="{9D8B030D-6E8A-4147-A177-3AD203B41FA5}">
                      <a16:colId xmlns:a16="http://schemas.microsoft.com/office/drawing/2014/main" val="90665696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Týden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Průměrný denní počet testů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6356689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cs-CZ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4.1 - 10.1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cs-CZ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29 449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713315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cs-CZ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11.1 - 17.1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cs-CZ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26 001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9068498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cs-CZ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18.1 - 24.1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cs-CZ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23 101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0131197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cs-CZ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25.1 - 31.1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cs-CZ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27 856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544852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cs-CZ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1.2 - 7.2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cs-CZ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32 164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131126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cs-CZ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8.2 - 14.2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cs-CZ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34 637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8167845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cs-CZ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15.2 - 21.2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cs-CZ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41 591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8681913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cs-CZ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22.2 - 28.2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cs-CZ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51 479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5759481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cs-CZ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1.3 - 7.3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cs-CZ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67 928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8817027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cs-CZ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8.3 - 14.3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cs-CZ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125 072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151773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cs-CZ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15.3 - 21.3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cs-CZ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137 828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7107109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22.3. – 28.3</a:t>
                      </a:r>
                      <a:endParaRPr lang="cs-CZ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cs-CZ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146 723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136756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29.3. – 4.4</a:t>
                      </a:r>
                      <a:endParaRPr lang="cs-CZ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cs-CZ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132 375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75535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5.4. – 11.4.</a:t>
                      </a:r>
                      <a:endParaRPr lang="cs-CZ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cs-CZ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132 777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39655653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1A59CBBB-2054-478F-8D0C-0886B13F69DC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8978422" y="5367889"/>
            <a:ext cx="288609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Od poloviny ledna 202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se kontinuálně zvyšuje počet provedených antigenních testů.</a:t>
            </a:r>
          </a:p>
        </p:txBody>
      </p:sp>
      <p:sp>
        <p:nvSpPr>
          <p:cNvPr id="3" name="TextovéPole 2"/>
          <p:cNvSpPr txBox="1"/>
          <p:nvPr>
            <p:custDataLst>
              <p:tags r:id="rId10"/>
            </p:custDataLst>
          </p:nvPr>
        </p:nvSpPr>
        <p:spPr>
          <a:xfrm>
            <a:off x="1215950" y="754500"/>
            <a:ext cx="378523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 zahájení testování ve firmách narostl denní počet provedených AG testů </a:t>
            </a:r>
            <a:r>
              <a:rPr kumimoji="0" lang="cs-CZ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až na </a:t>
            </a: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více než </a:t>
            </a:r>
            <a:r>
              <a:rPr kumimoji="0" lang="cs-CZ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200 </a:t>
            </a: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000.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 pomalému nárůstu docházelo již od počátku února 2021.  </a:t>
            </a:r>
          </a:p>
        </p:txBody>
      </p:sp>
    </p:spTree>
    <p:extLst>
      <p:ext uri="{BB962C8B-B14F-4D97-AF65-F5344CB8AC3E}">
        <p14:creationId xmlns:p14="http://schemas.microsoft.com/office/powerpoint/2010/main" val="31214377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adpis 2">
            <a:extLst>
              <a:ext uri="{FF2B5EF4-FFF2-40B4-BE49-F238E27FC236}">
                <a16:creationId xmlns:a16="http://schemas.microsoft.com/office/drawing/2014/main" id="{F186E489-6845-448B-BC3C-B4E1997D2DEF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381739" y="2"/>
            <a:ext cx="8789970" cy="576000"/>
          </a:xfrm>
        </p:spPr>
        <p:txBody>
          <a:bodyPr/>
          <a:lstStyle/>
          <a:p>
            <a:r>
              <a:rPr lang="cs-CZ" dirty="0"/>
              <a:t>Počet provedených a vykázaných PCR testů v ČR 1. 2. – </a:t>
            </a:r>
            <a:r>
              <a:rPr lang="en-US" dirty="0"/>
              <a:t>8</a:t>
            </a:r>
            <a:r>
              <a:rPr lang="cs-CZ" dirty="0"/>
              <a:t>. </a:t>
            </a:r>
            <a:r>
              <a:rPr lang="en-US" dirty="0"/>
              <a:t>4</a:t>
            </a:r>
            <a:r>
              <a:rPr lang="cs-CZ" dirty="0"/>
              <a:t>. 2021</a:t>
            </a:r>
          </a:p>
        </p:txBody>
      </p:sp>
      <p:graphicFrame>
        <p:nvGraphicFramePr>
          <p:cNvPr id="6" name="Chart 4">
            <a:extLst>
              <a:ext uri="{FF2B5EF4-FFF2-40B4-BE49-F238E27FC236}">
                <a16:creationId xmlns:a16="http://schemas.microsoft.com/office/drawing/2014/main" id="{12707528-8D16-4544-A281-753E5E83B9C7}"/>
              </a:ext>
            </a:extLst>
          </p:cNvPr>
          <p:cNvGraphicFramePr/>
          <p:nvPr>
            <p:custDataLst>
              <p:tags r:id="rId2"/>
            </p:custDataLst>
            <p:extLst/>
          </p:nvPr>
        </p:nvGraphicFramePr>
        <p:xfrm>
          <a:off x="192075" y="3171568"/>
          <a:ext cx="11877772" cy="368685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4"/>
          </a:graphicData>
        </a:graphic>
      </p:graphicFrame>
      <p:sp>
        <p:nvSpPr>
          <p:cNvPr id="31" name="TextovéPole 30">
            <a:extLst>
              <a:ext uri="{FF2B5EF4-FFF2-40B4-BE49-F238E27FC236}">
                <a16:creationId xmlns:a16="http://schemas.microsoft.com/office/drawing/2014/main" id="{2C856690-3CB5-41BB-A9B4-5A7F9CD8858C}"/>
              </a:ext>
            </a:extLst>
          </p:cNvPr>
          <p:cNvSpPr txBox="1"/>
          <p:nvPr/>
        </p:nvSpPr>
        <p:spPr>
          <a:xfrm>
            <a:off x="4536747" y="2431315"/>
            <a:ext cx="836689" cy="338554"/>
          </a:xfrm>
          <a:prstGeom prst="rect">
            <a:avLst/>
          </a:prstGeom>
          <a:solidFill>
            <a:srgbClr val="9A0000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2" name="TextovéPole 31">
            <a:extLst>
              <a:ext uri="{FF2B5EF4-FFF2-40B4-BE49-F238E27FC236}">
                <a16:creationId xmlns:a16="http://schemas.microsoft.com/office/drawing/2014/main" id="{6DB5DE7D-6D64-4C76-AB66-3B6A6719A32B}"/>
              </a:ext>
            </a:extLst>
          </p:cNvPr>
          <p:cNvSpPr txBox="1"/>
          <p:nvPr/>
        </p:nvSpPr>
        <p:spPr>
          <a:xfrm>
            <a:off x="6610153" y="2431315"/>
            <a:ext cx="836689" cy="338554"/>
          </a:xfrm>
          <a:prstGeom prst="rect">
            <a:avLst/>
          </a:prstGeom>
          <a:solidFill>
            <a:srgbClr val="9A0000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3" name="TextovéPole 32">
            <a:extLst>
              <a:ext uri="{FF2B5EF4-FFF2-40B4-BE49-F238E27FC236}">
                <a16:creationId xmlns:a16="http://schemas.microsoft.com/office/drawing/2014/main" id="{FD5A5507-9AA2-43D8-84A0-5BC21F28FFF9}"/>
              </a:ext>
            </a:extLst>
          </p:cNvPr>
          <p:cNvSpPr txBox="1"/>
          <p:nvPr/>
        </p:nvSpPr>
        <p:spPr>
          <a:xfrm>
            <a:off x="8588497" y="2431315"/>
            <a:ext cx="836689" cy="338554"/>
          </a:xfrm>
          <a:prstGeom prst="rect">
            <a:avLst/>
          </a:prstGeom>
          <a:solidFill>
            <a:srgbClr val="9A0000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4" name="TextovéPole 33">
            <a:extLst>
              <a:ext uri="{FF2B5EF4-FFF2-40B4-BE49-F238E27FC236}">
                <a16:creationId xmlns:a16="http://schemas.microsoft.com/office/drawing/2014/main" id="{D777C2D5-9C85-4AD7-9924-2C2FA82ADAB4}"/>
              </a:ext>
            </a:extLst>
          </p:cNvPr>
          <p:cNvSpPr txBox="1"/>
          <p:nvPr/>
        </p:nvSpPr>
        <p:spPr>
          <a:xfrm>
            <a:off x="2547619" y="2431315"/>
            <a:ext cx="836689" cy="338554"/>
          </a:xfrm>
          <a:prstGeom prst="rect">
            <a:avLst/>
          </a:prstGeom>
          <a:solidFill>
            <a:srgbClr val="9A0000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5" name="TextovéPole 34">
            <a:extLst>
              <a:ext uri="{FF2B5EF4-FFF2-40B4-BE49-F238E27FC236}">
                <a16:creationId xmlns:a16="http://schemas.microsoft.com/office/drawing/2014/main" id="{9F7EB234-FAA1-4E79-B1D4-09B44196FE84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192075" y="728269"/>
            <a:ext cx="117331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Počet provedených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PCR</a:t>
            </a: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testů </a:t>
            </a:r>
            <a:r>
              <a:rPr kumimoji="0" lang="cs-CZ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se </a:t>
            </a: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v pracovních dnech týdne </a:t>
            </a:r>
            <a:r>
              <a:rPr kumimoji="0" lang="cs-CZ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snižuje: klesá počet klinicky indikovaných testů  </a:t>
            </a:r>
            <a:endParaRPr kumimoji="0" lang="cs-CZ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6" name="Zahnutá šipka nahoru 25">
            <a:extLst>
              <a:ext uri="{FF2B5EF4-FFF2-40B4-BE49-F238E27FC236}">
                <a16:creationId xmlns:a16="http://schemas.microsoft.com/office/drawing/2014/main" id="{234CC73F-E009-4BE1-95D0-138BD2AB377F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1997232" y="2813198"/>
            <a:ext cx="2011680" cy="497840"/>
          </a:xfrm>
          <a:prstGeom prst="curvedUp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7" name="Zahnutá šipka nahoru 25">
            <a:extLst>
              <a:ext uri="{FF2B5EF4-FFF2-40B4-BE49-F238E27FC236}">
                <a16:creationId xmlns:a16="http://schemas.microsoft.com/office/drawing/2014/main" id="{BFC87D26-CD8F-4C5F-9ADF-4D695F015155}"/>
              </a:ext>
            </a:extLst>
          </p:cNvPr>
          <p:cNvSpPr/>
          <p:nvPr/>
        </p:nvSpPr>
        <p:spPr>
          <a:xfrm>
            <a:off x="4067842" y="2813198"/>
            <a:ext cx="2011680" cy="497840"/>
          </a:xfrm>
          <a:prstGeom prst="curvedUp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8" name="Zahnutá šipka nahoru 25">
            <a:extLst>
              <a:ext uri="{FF2B5EF4-FFF2-40B4-BE49-F238E27FC236}">
                <a16:creationId xmlns:a16="http://schemas.microsoft.com/office/drawing/2014/main" id="{715AE362-0C45-4C5D-9D18-4BA83228C967}"/>
              </a:ext>
            </a:extLst>
          </p:cNvPr>
          <p:cNvSpPr/>
          <p:nvPr/>
        </p:nvSpPr>
        <p:spPr>
          <a:xfrm>
            <a:off x="6120700" y="2813198"/>
            <a:ext cx="2011680" cy="497840"/>
          </a:xfrm>
          <a:prstGeom prst="curvedUp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9" name="Zahnutá šipka nahoru 25">
            <a:extLst>
              <a:ext uri="{FF2B5EF4-FFF2-40B4-BE49-F238E27FC236}">
                <a16:creationId xmlns:a16="http://schemas.microsoft.com/office/drawing/2014/main" id="{0C990C7D-C129-4DE4-9DF3-B466C23CEFB3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8153921" y="2813285"/>
            <a:ext cx="2011680" cy="497840"/>
          </a:xfrm>
          <a:prstGeom prst="curvedUp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graphicFrame>
        <p:nvGraphicFramePr>
          <p:cNvPr id="41" name="Tabulka 4">
            <a:extLst>
              <a:ext uri="{FF2B5EF4-FFF2-40B4-BE49-F238E27FC236}">
                <a16:creationId xmlns:a16="http://schemas.microsoft.com/office/drawing/2014/main" id="{0B004F82-A4AC-4ABA-A77C-5BDA41430CF4}"/>
              </a:ext>
            </a:extLst>
          </p:cNvPr>
          <p:cNvGraphicFramePr>
            <a:graphicFrameLocks noGrp="1"/>
          </p:cNvGraphicFramePr>
          <p:nvPr>
            <p:custDataLst>
              <p:tags r:id="rId6"/>
            </p:custDataLst>
            <p:extLst>
              <p:ext uri="{D42A27DB-BD31-4B8C-83A1-F6EECF244321}">
                <p14:modId xmlns:p14="http://schemas.microsoft.com/office/powerpoint/2010/main" val="94549551"/>
              </p:ext>
            </p:extLst>
          </p:nvPr>
        </p:nvGraphicFramePr>
        <p:xfrm>
          <a:off x="1103314" y="2094250"/>
          <a:ext cx="9900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0000">
                  <a:extLst>
                    <a:ext uri="{9D8B030D-6E8A-4147-A177-3AD203B41FA5}">
                      <a16:colId xmlns:a16="http://schemas.microsoft.com/office/drawing/2014/main" val="3754285602"/>
                    </a:ext>
                  </a:extLst>
                </a:gridCol>
                <a:gridCol w="1980000">
                  <a:extLst>
                    <a:ext uri="{9D8B030D-6E8A-4147-A177-3AD203B41FA5}">
                      <a16:colId xmlns:a16="http://schemas.microsoft.com/office/drawing/2014/main" val="2764063676"/>
                    </a:ext>
                  </a:extLst>
                </a:gridCol>
                <a:gridCol w="1980000">
                  <a:extLst>
                    <a:ext uri="{9D8B030D-6E8A-4147-A177-3AD203B41FA5}">
                      <a16:colId xmlns:a16="http://schemas.microsoft.com/office/drawing/2014/main" val="544989849"/>
                    </a:ext>
                  </a:extLst>
                </a:gridCol>
                <a:gridCol w="1980000">
                  <a:extLst>
                    <a:ext uri="{9D8B030D-6E8A-4147-A177-3AD203B41FA5}">
                      <a16:colId xmlns:a16="http://schemas.microsoft.com/office/drawing/2014/main" val="1380738768"/>
                    </a:ext>
                  </a:extLst>
                </a:gridCol>
                <a:gridCol w="1980000">
                  <a:extLst>
                    <a:ext uri="{9D8B030D-6E8A-4147-A177-3AD203B41FA5}">
                      <a16:colId xmlns:a16="http://schemas.microsoft.com/office/drawing/2014/main" val="4359255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32 102 testů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28 802 testů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25 161 testů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21 830 testů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16 177 testů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6859167"/>
                  </a:ext>
                </a:extLst>
              </a:tr>
            </a:tbl>
          </a:graphicData>
        </a:graphic>
      </p:graphicFrame>
      <p:graphicFrame>
        <p:nvGraphicFramePr>
          <p:cNvPr id="42" name="Tabulka 6">
            <a:extLst>
              <a:ext uri="{FF2B5EF4-FFF2-40B4-BE49-F238E27FC236}">
                <a16:creationId xmlns:a16="http://schemas.microsoft.com/office/drawing/2014/main" id="{1ED993D5-BB94-4BB2-9F48-5AD05201708C}"/>
              </a:ext>
            </a:extLst>
          </p:cNvPr>
          <p:cNvGraphicFramePr>
            <a:graphicFrameLocks noGrp="1"/>
          </p:cNvGraphicFramePr>
          <p:nvPr>
            <p:custDataLst>
              <p:tags r:id="rId7"/>
            </p:custDataLst>
            <p:extLst>
              <p:ext uri="{D42A27DB-BD31-4B8C-83A1-F6EECF244321}">
                <p14:modId xmlns:p14="http://schemas.microsoft.com/office/powerpoint/2010/main" val="2954428028"/>
              </p:ext>
            </p:extLst>
          </p:nvPr>
        </p:nvGraphicFramePr>
        <p:xfrm>
          <a:off x="2288824" y="2405371"/>
          <a:ext cx="7429821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4394">
                  <a:extLst>
                    <a:ext uri="{9D8B030D-6E8A-4147-A177-3AD203B41FA5}">
                      <a16:colId xmlns:a16="http://schemas.microsoft.com/office/drawing/2014/main" val="2436049300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390204682"/>
                    </a:ext>
                  </a:extLst>
                </a:gridCol>
                <a:gridCol w="1411809">
                  <a:extLst>
                    <a:ext uri="{9D8B030D-6E8A-4147-A177-3AD203B41FA5}">
                      <a16:colId xmlns:a16="http://schemas.microsoft.com/office/drawing/2014/main" val="3269273156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1376497500"/>
                    </a:ext>
                  </a:extLst>
                </a:gridCol>
                <a:gridCol w="1411809">
                  <a:extLst>
                    <a:ext uri="{9D8B030D-6E8A-4147-A177-3AD203B41FA5}">
                      <a16:colId xmlns:a16="http://schemas.microsoft.com/office/drawing/2014/main" val="155651190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116966130"/>
                    </a:ext>
                  </a:extLst>
                </a:gridCol>
                <a:gridCol w="1411809">
                  <a:extLst>
                    <a:ext uri="{9D8B030D-6E8A-4147-A177-3AD203B41FA5}">
                      <a16:colId xmlns:a16="http://schemas.microsoft.com/office/drawing/2014/main" val="19136193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-10.3%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-12.6%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-13.2%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-25.9%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0114"/>
                  </a:ext>
                </a:extLst>
              </a:tr>
            </a:tbl>
          </a:graphicData>
        </a:graphic>
      </p:graphicFrame>
      <p:sp>
        <p:nvSpPr>
          <p:cNvPr id="21" name="TextovéPole 43">
            <a:extLst>
              <a:ext uri="{FF2B5EF4-FFF2-40B4-BE49-F238E27FC236}">
                <a16:creationId xmlns:a16="http://schemas.microsoft.com/office/drawing/2014/main" id="{3D811309-C302-47A7-9CFB-D9FBC0105833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1188686" y="1496742"/>
            <a:ext cx="1938873" cy="646331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Průměrný počet provedených testů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sng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5</a:t>
            </a:r>
            <a:r>
              <a:rPr kumimoji="0" lang="cs-CZ" sz="1200" b="1" i="0" u="sng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 </a:t>
            </a:r>
            <a:r>
              <a:rPr kumimoji="0" lang="en-US" sz="1200" b="1" i="0" u="sng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3</a:t>
            </a:r>
            <a:r>
              <a:rPr kumimoji="0" lang="cs-CZ" sz="1200" b="1" i="0" u="sng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.–</a:t>
            </a:r>
            <a:r>
              <a:rPr kumimoji="0" lang="en-US" sz="1200" b="1" i="0" u="sng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11</a:t>
            </a:r>
            <a:r>
              <a:rPr kumimoji="0" lang="cs-CZ" sz="1200" b="1" i="0" u="sng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 </a:t>
            </a:r>
            <a:r>
              <a:rPr kumimoji="0" lang="en-US" sz="1200" b="1" i="0" u="sng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3</a:t>
            </a:r>
            <a:r>
              <a:rPr kumimoji="0" lang="cs-CZ" sz="1200" b="1" i="0" u="sng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</a:t>
            </a:r>
            <a:r>
              <a:rPr kumimoji="0" lang="cs-CZ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</a:p>
        </p:txBody>
      </p:sp>
      <p:sp>
        <p:nvSpPr>
          <p:cNvPr id="22" name="TextovéPole 44">
            <a:extLst>
              <a:ext uri="{FF2B5EF4-FFF2-40B4-BE49-F238E27FC236}">
                <a16:creationId xmlns:a16="http://schemas.microsoft.com/office/drawing/2014/main" id="{441C94FC-4D54-49A8-A97E-B46DF7888DAB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3155810" y="1496742"/>
            <a:ext cx="1938873" cy="646331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Průměrný počet provedených testů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sng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12</a:t>
            </a:r>
            <a:r>
              <a:rPr kumimoji="0" lang="cs-CZ" sz="1200" b="1" i="0" u="sng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 </a:t>
            </a:r>
            <a:r>
              <a:rPr kumimoji="0" lang="en-US" sz="1200" b="1" i="0" u="sng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3</a:t>
            </a:r>
            <a:r>
              <a:rPr kumimoji="0" lang="cs-CZ" sz="1200" b="1" i="0" u="sng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.–</a:t>
            </a:r>
            <a:r>
              <a:rPr kumimoji="0" lang="en-US" sz="1200" b="1" i="0" u="sng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18</a:t>
            </a:r>
            <a:r>
              <a:rPr kumimoji="0" lang="cs-CZ" sz="1200" b="1" i="0" u="sng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 </a:t>
            </a:r>
            <a:r>
              <a:rPr kumimoji="0" lang="en-US" sz="1200" b="1" i="0" u="sng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3</a:t>
            </a:r>
            <a:r>
              <a:rPr kumimoji="0" lang="cs-CZ" sz="1200" b="1" i="0" u="sng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</a:t>
            </a:r>
            <a:r>
              <a:rPr kumimoji="0" lang="cs-CZ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</a:p>
        </p:txBody>
      </p:sp>
      <p:sp>
        <p:nvSpPr>
          <p:cNvPr id="27" name="TextovéPole 45">
            <a:extLst>
              <a:ext uri="{FF2B5EF4-FFF2-40B4-BE49-F238E27FC236}">
                <a16:creationId xmlns:a16="http://schemas.microsoft.com/office/drawing/2014/main" id="{ED9A7543-8DF6-42CE-B5FD-E460EC907DF8}"/>
              </a:ext>
            </a:extLst>
          </p:cNvPr>
          <p:cNvSpPr txBox="1"/>
          <p:nvPr>
            <p:custDataLst>
              <p:tags r:id="rId10"/>
            </p:custDataLst>
          </p:nvPr>
        </p:nvSpPr>
        <p:spPr>
          <a:xfrm>
            <a:off x="5119947" y="1496742"/>
            <a:ext cx="1938873" cy="646331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Průměrný počet provedených testů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sng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19</a:t>
            </a:r>
            <a:r>
              <a:rPr kumimoji="0" lang="cs-CZ" sz="1200" b="1" i="0" u="sng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 3.–</a:t>
            </a:r>
            <a:r>
              <a:rPr kumimoji="0" lang="en-US" sz="1200" b="1" i="0" u="sng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25</a:t>
            </a:r>
            <a:r>
              <a:rPr kumimoji="0" lang="cs-CZ" sz="1200" b="1" i="0" u="sng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 3.</a:t>
            </a:r>
            <a:r>
              <a:rPr kumimoji="0" lang="cs-CZ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</a:p>
        </p:txBody>
      </p:sp>
      <p:sp>
        <p:nvSpPr>
          <p:cNvPr id="28" name="TextovéPole 46">
            <a:extLst>
              <a:ext uri="{FF2B5EF4-FFF2-40B4-BE49-F238E27FC236}">
                <a16:creationId xmlns:a16="http://schemas.microsoft.com/office/drawing/2014/main" id="{6D3E4DD1-1F90-4777-B4EA-3E132009F8C0}"/>
              </a:ext>
            </a:extLst>
          </p:cNvPr>
          <p:cNvSpPr txBox="1"/>
          <p:nvPr>
            <p:custDataLst>
              <p:tags r:id="rId11"/>
            </p:custDataLst>
          </p:nvPr>
        </p:nvSpPr>
        <p:spPr>
          <a:xfrm>
            <a:off x="7100304" y="1496742"/>
            <a:ext cx="1938873" cy="646331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Průměrný počet provedených testů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sng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26</a:t>
            </a:r>
            <a:r>
              <a:rPr kumimoji="0" lang="cs-CZ" sz="1200" b="1" i="0" u="sng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 3.– </a:t>
            </a:r>
            <a:r>
              <a:rPr kumimoji="0" lang="en-US" sz="1200" b="1" i="0" u="sng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</a:t>
            </a:r>
            <a:r>
              <a:rPr kumimoji="0" lang="cs-CZ" sz="1200" b="1" i="0" u="sng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 </a:t>
            </a:r>
            <a:r>
              <a:rPr kumimoji="0" lang="en-US" sz="1200" b="1" i="0" u="sng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4</a:t>
            </a:r>
            <a:r>
              <a:rPr kumimoji="0" lang="cs-CZ" sz="1200" b="1" i="0" u="sng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</a:t>
            </a:r>
            <a:r>
              <a:rPr kumimoji="0" lang="cs-CZ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</a:p>
        </p:txBody>
      </p:sp>
      <p:sp>
        <p:nvSpPr>
          <p:cNvPr id="29" name="TextovéPole 47">
            <a:extLst>
              <a:ext uri="{FF2B5EF4-FFF2-40B4-BE49-F238E27FC236}">
                <a16:creationId xmlns:a16="http://schemas.microsoft.com/office/drawing/2014/main" id="{10744195-8756-42DD-8528-9B98AE4138AB}"/>
              </a:ext>
            </a:extLst>
          </p:cNvPr>
          <p:cNvSpPr txBox="1"/>
          <p:nvPr>
            <p:custDataLst>
              <p:tags r:id="rId12"/>
            </p:custDataLst>
          </p:nvPr>
        </p:nvSpPr>
        <p:spPr>
          <a:xfrm>
            <a:off x="9064441" y="1496742"/>
            <a:ext cx="1938873" cy="646331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Průměrný počet provedených testů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sng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2</a:t>
            </a:r>
            <a:r>
              <a:rPr kumimoji="0" lang="cs-CZ" sz="1200" b="1" i="0" u="sng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 </a:t>
            </a:r>
            <a:r>
              <a:rPr kumimoji="0" lang="en-US" sz="1200" b="1" i="0" u="sng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4</a:t>
            </a:r>
            <a:r>
              <a:rPr kumimoji="0" lang="cs-CZ" sz="1200" b="1" i="0" u="sng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.–</a:t>
            </a:r>
            <a:r>
              <a:rPr kumimoji="0" lang="en-US" sz="1200" b="1" i="0" u="sng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8</a:t>
            </a:r>
            <a:r>
              <a:rPr kumimoji="0" lang="cs-CZ" sz="1200" b="1" i="0" u="sng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 </a:t>
            </a:r>
            <a:r>
              <a:rPr kumimoji="0" lang="en-US" sz="1200" b="1" i="0" u="sng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4</a:t>
            </a:r>
            <a:r>
              <a:rPr kumimoji="0" lang="cs-CZ" sz="1200" b="1" i="0" u="sng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</a:t>
            </a:r>
            <a:r>
              <a:rPr kumimoji="0" lang="cs-CZ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869039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ovéPole 7"/>
          <p:cNvSpPr txBox="1"/>
          <p:nvPr/>
        </p:nvSpPr>
        <p:spPr>
          <a:xfrm>
            <a:off x="389727" y="1739629"/>
            <a:ext cx="11368377" cy="4862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 přes významné zpomalení epidemie jsou počty nově nakažených stále až 5 - 6x vyšší než doporučená mezinárodní hodnota (14denní incidence: 100 případů/100 tis.). Zátěž nemocnic významně klesá, avšak i přes významný pokles je </a:t>
            </a:r>
            <a:r>
              <a:rPr kumimoji="0" lang="cs-CZ" sz="32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obložnost</a:t>
            </a:r>
            <a:r>
              <a:rPr kumimoji="0" lang="cs-CZ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lůžek JIP rovna maximu z podzimu 2020.</a:t>
            </a:r>
            <a:endParaRPr kumimoji="0" lang="cs-CZ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30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3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 ČR stále probíhá komunitní šíření viru a i přes postupující vakcinaci je stále minimálně polovina dospělé populace citlivá k nákaze. </a:t>
            </a:r>
            <a:r>
              <a:rPr kumimoji="0" lang="cs-CZ" sz="3000" b="1" i="0" u="sng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Rozvolňování musí být velmi pozvolné, jinak stále hrozí návrat epidemie k růstu.  </a:t>
            </a:r>
          </a:p>
        </p:txBody>
      </p:sp>
      <p:sp>
        <p:nvSpPr>
          <p:cNvPr id="6" name="Šipka dolů 5"/>
          <p:cNvSpPr/>
          <p:nvPr/>
        </p:nvSpPr>
        <p:spPr>
          <a:xfrm>
            <a:off x="5235426" y="1296978"/>
            <a:ext cx="1551709" cy="39299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Podnadpis 2">
            <a:extLst>
              <a:ext uri="{FF2B5EF4-FFF2-40B4-BE49-F238E27FC236}">
                <a16:creationId xmlns:a16="http://schemas.microsoft.com/office/drawing/2014/main" id="{3DC956FD-6669-4C82-B852-E3CE5A476C50}"/>
              </a:ext>
            </a:extLst>
          </p:cNvPr>
          <p:cNvSpPr txBox="1">
            <a:spLocks/>
          </p:cNvSpPr>
          <p:nvPr/>
        </p:nvSpPr>
        <p:spPr>
          <a:xfrm>
            <a:off x="516080" y="116631"/>
            <a:ext cx="11249025" cy="118034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cs-CZ" sz="4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Přesto nelze situaci označit za vyřešenou, zátěž populace je stále vysoká </a:t>
            </a:r>
            <a:endParaRPr kumimoji="0" lang="cs-CZ" sz="4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Šipka dolů 9"/>
          <p:cNvSpPr/>
          <p:nvPr/>
        </p:nvSpPr>
        <p:spPr>
          <a:xfrm>
            <a:off x="5235427" y="4290371"/>
            <a:ext cx="1551709" cy="39299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521190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ovéPole 20">
            <a:extLst>
              <a:ext uri="{FF2B5EF4-FFF2-40B4-BE49-F238E27FC236}">
                <a16:creationId xmlns:a16="http://schemas.microsoft.com/office/drawing/2014/main" id="{AAE0361F-E506-4977-82C5-F24A5FA62772}"/>
              </a:ext>
            </a:extLst>
          </p:cNvPr>
          <p:cNvSpPr txBox="1"/>
          <p:nvPr/>
        </p:nvSpPr>
        <p:spPr>
          <a:xfrm rot="16200000">
            <a:off x="-577054" y="4305215"/>
            <a:ext cx="19444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Počet osob s COVID-19</a:t>
            </a:r>
          </a:p>
        </p:txBody>
      </p:sp>
      <p:sp>
        <p:nvSpPr>
          <p:cNvPr id="27" name="TextBox 6">
            <a:extLst>
              <a:ext uri="{FF2B5EF4-FFF2-40B4-BE49-F238E27FC236}">
                <a16:creationId xmlns:a16="http://schemas.microsoft.com/office/drawing/2014/main" id="{9973232A-9684-4FC9-AE77-1386A1121E76}"/>
              </a:ext>
            </a:extLst>
          </p:cNvPr>
          <p:cNvSpPr txBox="1"/>
          <p:nvPr/>
        </p:nvSpPr>
        <p:spPr>
          <a:xfrm>
            <a:off x="2763581" y="2175649"/>
            <a:ext cx="6823293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Denní počet </a:t>
            </a:r>
            <a:r>
              <a:rPr kumimoji="0" lang="pt-B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osob s</a:t>
            </a: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nově</a:t>
            </a:r>
            <a:r>
              <a:rPr kumimoji="0" lang="pt-B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prokázanou</a:t>
            </a: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pt-B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nákazou COVID-19</a:t>
            </a: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Případy potvrzené z klinicky, diagnosticky a epidemiologicky indikovaných testů</a:t>
            </a:r>
          </a:p>
        </p:txBody>
      </p:sp>
      <p:cxnSp>
        <p:nvCxnSpPr>
          <p:cNvPr id="25" name="Přímá spojnice 24">
            <a:extLst>
              <a:ext uri="{FF2B5EF4-FFF2-40B4-BE49-F238E27FC236}">
                <a16:creationId xmlns:a16="http://schemas.microsoft.com/office/drawing/2014/main" id="{50799D38-217C-4919-BC0B-8935B9826571}"/>
              </a:ext>
            </a:extLst>
          </p:cNvPr>
          <p:cNvCxnSpPr>
            <a:cxnSpLocks/>
          </p:cNvCxnSpPr>
          <p:nvPr/>
        </p:nvCxnSpPr>
        <p:spPr>
          <a:xfrm flipH="1">
            <a:off x="1442912" y="1677620"/>
            <a:ext cx="2343997" cy="12898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Přímá spojnice 30">
            <a:extLst>
              <a:ext uri="{FF2B5EF4-FFF2-40B4-BE49-F238E27FC236}">
                <a16:creationId xmlns:a16="http://schemas.microsoft.com/office/drawing/2014/main" id="{8F229281-C9AA-48B9-A3C0-B2FD523C78CB}"/>
              </a:ext>
            </a:extLst>
          </p:cNvPr>
          <p:cNvCxnSpPr>
            <a:cxnSpLocks/>
          </p:cNvCxnSpPr>
          <p:nvPr/>
        </p:nvCxnSpPr>
        <p:spPr>
          <a:xfrm>
            <a:off x="8508767" y="1677620"/>
            <a:ext cx="2558924" cy="12898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7" name="Chart 4">
            <a:extLst>
              <a:ext uri="{FF2B5EF4-FFF2-40B4-BE49-F238E27FC236}">
                <a16:creationId xmlns:a16="http://schemas.microsoft.com/office/drawing/2014/main" id="{5669529C-2BEF-4D3F-B465-B1D1833F5EF3}"/>
              </a:ext>
            </a:extLst>
          </p:cNvPr>
          <p:cNvGraphicFramePr/>
          <p:nvPr>
            <p:custDataLst>
              <p:tags r:id="rId1"/>
            </p:custDataLst>
            <p:extLst/>
          </p:nvPr>
        </p:nvGraphicFramePr>
        <p:xfrm>
          <a:off x="418529" y="2591454"/>
          <a:ext cx="11354940" cy="37961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12" name="TextovéPole 25">
            <a:extLst>
              <a:ext uri="{FF2B5EF4-FFF2-40B4-BE49-F238E27FC236}">
                <a16:creationId xmlns:a16="http://schemas.microsoft.com/office/drawing/2014/main" id="{9460E54A-BCE1-4A6B-A585-8774D077CAA8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17652" y="6147004"/>
            <a:ext cx="1195669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* </a:t>
            </a:r>
            <a:r>
              <a:rPr kumimoji="0" lang="cs-CZ" sz="1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Zjednodušený výpočet reprodukčního čísla představuje podíl sedmidenních oken, vzájemně posunutých o užívanou průměrnou délku sériového intervalu (5 dní). Postup je obdobný jako využívá německý Institut Roberta Kocha, pro jednoduchost bez využití „</a:t>
            </a:r>
            <a:r>
              <a:rPr kumimoji="0" lang="cs-CZ" sz="14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nowcastingu</a:t>
            </a:r>
            <a:r>
              <a:rPr kumimoji="0" lang="cs-CZ" sz="1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“. (AN DER HEIDEN, Matthias; HAMOUDA, </a:t>
            </a:r>
            <a:r>
              <a:rPr kumimoji="0" lang="cs-CZ" sz="14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Osamah</a:t>
            </a:r>
            <a:r>
              <a:rPr kumimoji="0" lang="cs-CZ" sz="1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 </a:t>
            </a:r>
            <a:r>
              <a:rPr kumimoji="0" lang="cs-CZ" sz="14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Schätzung</a:t>
            </a:r>
            <a:r>
              <a:rPr kumimoji="0" lang="cs-CZ" sz="1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der </a:t>
            </a:r>
            <a:r>
              <a:rPr kumimoji="0" lang="cs-CZ" sz="14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aktuellen</a:t>
            </a:r>
            <a:r>
              <a:rPr kumimoji="0" lang="cs-CZ" sz="1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cs-CZ" sz="14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Entwicklung</a:t>
            </a:r>
            <a:r>
              <a:rPr kumimoji="0" lang="cs-CZ" sz="1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der SARS-CoV-2-Epidemie in </a:t>
            </a:r>
            <a:r>
              <a:rPr kumimoji="0" lang="cs-CZ" sz="14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Deutschland</a:t>
            </a:r>
            <a:r>
              <a:rPr kumimoji="0" lang="cs-CZ" sz="1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–</a:t>
            </a:r>
            <a:r>
              <a:rPr kumimoji="0" lang="cs-CZ" sz="14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Nowcasting</a:t>
            </a:r>
            <a:r>
              <a:rPr kumimoji="0" lang="cs-CZ" sz="1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 </a:t>
            </a:r>
            <a:r>
              <a:rPr kumimoji="0" lang="cs-CZ" sz="14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Epid</a:t>
            </a:r>
            <a:r>
              <a:rPr kumimoji="0" lang="cs-CZ" sz="1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Bull, 2020, 17: 10-15.)</a:t>
            </a:r>
            <a:endParaRPr kumimoji="0" lang="cs-CZ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10E42F6-B92A-44A5-92E4-F4D89292D6FA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1774407" y="-38969"/>
            <a:ext cx="8801640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Pozitivn</a:t>
            </a:r>
            <a:r>
              <a:rPr kumimoji="0" lang="cs-CZ" sz="3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í případy u testů z diagnostické, klinické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 </a:t>
            </a:r>
            <a:r>
              <a:rPr kumimoji="0" lang="en-US" sz="3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epidemiologick</a:t>
            </a:r>
            <a:r>
              <a:rPr kumimoji="0" lang="cs-CZ" sz="3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é indikace</a:t>
            </a:r>
          </a:p>
        </p:txBody>
      </p:sp>
      <p:sp>
        <p:nvSpPr>
          <p:cNvPr id="10" name="Obdélník 9">
            <a:extLst>
              <a:ext uri="{FF2B5EF4-FFF2-40B4-BE49-F238E27FC236}">
                <a16:creationId xmlns:a16="http://schemas.microsoft.com/office/drawing/2014/main" id="{00A3F12B-FECE-4814-AB92-A8A1333F907B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2002054" y="1274667"/>
            <a:ext cx="834634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32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Odhad R pro ČR</a:t>
            </a:r>
            <a:r>
              <a:rPr kumimoji="0" lang="cs-CZ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cs-CZ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0,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77</a:t>
            </a:r>
            <a:r>
              <a:rPr kumimoji="0" lang="cs-CZ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16323537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994" y="39452"/>
            <a:ext cx="11855555" cy="576000"/>
          </a:xfrm>
        </p:spPr>
        <p:txBody>
          <a:bodyPr/>
          <a:lstStyle/>
          <a:p>
            <a:pPr algn="ctr"/>
            <a:r>
              <a:rPr lang="cs-CZ" dirty="0"/>
              <a:t>Počty pozitivních případů nově diagnostikovaných v </a:t>
            </a:r>
            <a:r>
              <a:rPr lang="cs-CZ" dirty="0" smtClean="0"/>
              <a:t>březnu a dubnu dle </a:t>
            </a:r>
            <a:r>
              <a:rPr lang="cs-CZ" dirty="0"/>
              <a:t>typu testu </a:t>
            </a:r>
          </a:p>
        </p:txBody>
      </p:sp>
      <p:sp>
        <p:nvSpPr>
          <p:cNvPr id="3" name="TextovéPole 2"/>
          <p:cNvSpPr txBox="1"/>
          <p:nvPr/>
        </p:nvSpPr>
        <p:spPr>
          <a:xfrm>
            <a:off x="254641" y="996491"/>
            <a:ext cx="1167065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3600" b="1" i="0" u="sng" strike="noStrike" kern="1200" cap="none" spc="0" normalizeH="0" baseline="0" noProof="0" dirty="0">
                <a:ln>
                  <a:noFill/>
                </a:ln>
                <a:solidFill>
                  <a:srgbClr val="305983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Antigenní testy dlouhodobě zachytávají 18 – 20% nově pozitivně diagnostikovaných případů</a:t>
            </a:r>
            <a:r>
              <a:rPr kumimoji="0" lang="cs-CZ" sz="3600" b="1" i="0" u="none" strike="noStrike" kern="1200" cap="none" spc="0" normalizeH="0" baseline="0" noProof="0" dirty="0">
                <a:ln>
                  <a:noFill/>
                </a:ln>
                <a:solidFill>
                  <a:srgbClr val="305983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. </a:t>
            </a:r>
            <a:endParaRPr kumimoji="0" lang="cs-CZ" sz="3600" b="1" i="0" u="none" strike="noStrike" kern="1200" cap="none" spc="0" normalizeH="0" baseline="0" noProof="0" dirty="0" smtClean="0">
              <a:ln>
                <a:noFill/>
              </a:ln>
              <a:solidFill>
                <a:srgbClr val="305983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3600" b="1" i="0" u="none" strike="noStrike" kern="1200" cap="none" spc="0" normalizeH="0" baseline="0" noProof="0" dirty="0" smtClean="0">
              <a:ln>
                <a:noFill/>
              </a:ln>
              <a:solidFill>
                <a:srgbClr val="305983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3600" b="1" i="0" u="none" strike="noStrike" kern="1200" cap="none" spc="0" normalizeH="0" baseline="0" noProof="0" dirty="0">
              <a:ln>
                <a:noFill/>
              </a:ln>
              <a:solidFill>
                <a:srgbClr val="305983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3600" b="1" i="0" u="none" strike="noStrike" kern="1200" cap="none" spc="0" normalizeH="0" baseline="0" noProof="0" dirty="0">
              <a:ln>
                <a:noFill/>
              </a:ln>
              <a:solidFill>
                <a:srgbClr val="305983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3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05983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Záchyt </a:t>
            </a:r>
            <a:r>
              <a:rPr kumimoji="0" lang="cs-CZ" sz="3600" b="1" i="0" u="none" strike="noStrike" kern="1200" cap="none" spc="0" normalizeH="0" baseline="0" noProof="0" dirty="0">
                <a:ln>
                  <a:noFill/>
                </a:ln>
                <a:solidFill>
                  <a:srgbClr val="305983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asymptomatických případů AG testy tvoří cca 7 – 8% všech nově diagnostikovaných.</a:t>
            </a:r>
          </a:p>
        </p:txBody>
      </p:sp>
      <p:sp>
        <p:nvSpPr>
          <p:cNvPr id="19" name="Šipka dolů 18"/>
          <p:cNvSpPr/>
          <p:nvPr/>
        </p:nvSpPr>
        <p:spPr>
          <a:xfrm>
            <a:off x="5542567" y="2564112"/>
            <a:ext cx="1304237" cy="509634"/>
          </a:xfrm>
          <a:prstGeom prst="down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Šipka dolů 19"/>
          <p:cNvSpPr/>
          <p:nvPr/>
        </p:nvSpPr>
        <p:spPr>
          <a:xfrm>
            <a:off x="5381220" y="5186316"/>
            <a:ext cx="1626932" cy="509634"/>
          </a:xfrm>
          <a:prstGeom prst="down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7842753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" name="Table 58">
            <a:extLst>
              <a:ext uri="{FF2B5EF4-FFF2-40B4-BE49-F238E27FC236}">
                <a16:creationId xmlns:a16="http://schemas.microsoft.com/office/drawing/2014/main" id="{80995D50-4776-4506-93F8-6BD71CF7EDD1}"/>
              </a:ext>
            </a:extLst>
          </p:cNvPr>
          <p:cNvGraphicFramePr>
            <a:graphicFrameLocks noGrp="1"/>
          </p:cNvGraphicFramePr>
          <p:nvPr>
            <p:custDataLst>
              <p:tags r:id="rId1"/>
            </p:custDataLst>
            <p:extLst/>
          </p:nvPr>
        </p:nvGraphicFramePr>
        <p:xfrm>
          <a:off x="1021553" y="2167347"/>
          <a:ext cx="5282263" cy="4662080"/>
        </p:xfrm>
        <a:graphic>
          <a:graphicData uri="http://schemas.openxmlformats.org/drawingml/2006/table">
            <a:tbl>
              <a:tblPr/>
              <a:tblGrid>
                <a:gridCol w="5282263">
                  <a:extLst>
                    <a:ext uri="{9D8B030D-6E8A-4147-A177-3AD203B41FA5}">
                      <a16:colId xmlns:a16="http://schemas.microsoft.com/office/drawing/2014/main" val="1368412751"/>
                    </a:ext>
                  </a:extLst>
                </a:gridCol>
              </a:tblGrid>
              <a:tr h="582760">
                <a:tc>
                  <a:txBody>
                    <a:bodyPr/>
                    <a:lstStyle/>
                    <a:p>
                      <a:pPr algn="l" rtl="0" fontAlgn="ctr"/>
                      <a:r>
                        <a:rPr lang="pt-BR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 = 299 401 nově pozitivních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69935836"/>
                  </a:ext>
                </a:extLst>
              </a:tr>
              <a:tr h="582760">
                <a:tc>
                  <a:txBody>
                    <a:bodyPr/>
                    <a:lstStyle/>
                    <a:p>
                      <a:pPr algn="l" rtl="0" fontAlgn="ctr"/>
                      <a:r>
                        <a:rPr lang="pt-B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    PCR - celkem N = 244 028 (81.5%)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7641322"/>
                  </a:ext>
                </a:extLst>
              </a:tr>
              <a:tr h="582760">
                <a:tc>
                  <a:txBody>
                    <a:bodyPr/>
                    <a:lstStyle/>
                    <a:p>
                      <a:pPr algn="l" rtl="0" fontAlgn="ctr"/>
                      <a:r>
                        <a:rPr lang="pt-B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            PCR - symptomatičtí N = 142 144 (47.5%)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46734207"/>
                  </a:ext>
                </a:extLst>
              </a:tr>
              <a:tr h="582760">
                <a:tc>
                  <a:txBody>
                    <a:bodyPr/>
                    <a:lstStyle/>
                    <a:p>
                      <a:pPr algn="l" rtl="0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             PCR - asymptomatičtí 101 884 (34.0%)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572679"/>
                  </a:ext>
                </a:extLst>
              </a:tr>
              <a:tr h="582760">
                <a:tc>
                  <a:txBody>
                    <a:bodyPr/>
                    <a:lstStyle/>
                    <a:p>
                      <a:pPr algn="l" rtl="0" fontAlgn="ctr"/>
                      <a:r>
                        <a:rPr lang="pt-BR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    AG - celkem N = 55 373 (18.5%)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6370284"/>
                  </a:ext>
                </a:extLst>
              </a:tr>
              <a:tr h="582760">
                <a:tc>
                  <a:txBody>
                    <a:bodyPr/>
                    <a:lstStyle/>
                    <a:p>
                      <a:pPr algn="l" rtl="0" fontAlgn="ctr"/>
                      <a:r>
                        <a:rPr lang="de-DE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             AG - </a:t>
                      </a:r>
                      <a:r>
                        <a:rPr lang="de-DE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symptomatičtí</a:t>
                      </a:r>
                      <a:r>
                        <a:rPr lang="de-DE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N= 32 042 (10.7%)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41612729"/>
                  </a:ext>
                </a:extLst>
              </a:tr>
              <a:tr h="582760">
                <a:tc>
                  <a:txBody>
                    <a:bodyPr/>
                    <a:lstStyle/>
                    <a:p>
                      <a:pPr algn="l" rtl="0" fontAlgn="ctr"/>
                      <a:r>
                        <a:rPr lang="cs-CZ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           </a:t>
                      </a:r>
                      <a:r>
                        <a:rPr lang="cs-CZ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lang="cs-CZ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AG - asymptomatičtí konfirmovaní PCR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18814766"/>
                  </a:ext>
                </a:extLst>
              </a:tr>
              <a:tr h="582760">
                <a:tc>
                  <a:txBody>
                    <a:bodyPr/>
                    <a:lstStyle/>
                    <a:p>
                      <a:pPr algn="l" rtl="0" fontAlgn="ctr"/>
                      <a:r>
                        <a:rPr lang="cs-CZ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             N = 23 331 (7.8%)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09248792"/>
                  </a:ext>
                </a:extLst>
              </a:tr>
            </a:tbl>
          </a:graphicData>
        </a:graphic>
      </p:graphicFrame>
      <p:sp>
        <p:nvSpPr>
          <p:cNvPr id="38" name="TextBox 59">
            <a:extLst>
              <a:ext uri="{FF2B5EF4-FFF2-40B4-BE49-F238E27FC236}">
                <a16:creationId xmlns:a16="http://schemas.microsoft.com/office/drawing/2014/main" id="{9602BDD7-27C5-406C-B27E-8A4113784C2E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207583" y="1364372"/>
            <a:ext cx="153439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Období</a:t>
            </a:r>
            <a:endParaRPr kumimoji="0" lang="cs-CZ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1.3. –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31</a:t>
            </a: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.3. </a:t>
            </a:r>
          </a:p>
        </p:txBody>
      </p:sp>
      <p:sp>
        <p:nvSpPr>
          <p:cNvPr id="20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994" y="39452"/>
            <a:ext cx="11855555" cy="576000"/>
          </a:xfrm>
        </p:spPr>
        <p:txBody>
          <a:bodyPr/>
          <a:lstStyle/>
          <a:p>
            <a:pPr algn="ctr"/>
            <a:r>
              <a:rPr lang="cs-CZ" dirty="0"/>
              <a:t>Počty pozitivních případů nově diagnostikovaných v </a:t>
            </a:r>
            <a:r>
              <a:rPr lang="cs-CZ" dirty="0" smtClean="0"/>
              <a:t>březnu a dubnu dle </a:t>
            </a:r>
            <a:r>
              <a:rPr lang="cs-CZ" dirty="0"/>
              <a:t>typu testu </a:t>
            </a:r>
          </a:p>
        </p:txBody>
      </p:sp>
      <p:graphicFrame>
        <p:nvGraphicFramePr>
          <p:cNvPr id="21" name="Table 5">
            <a:extLst>
              <a:ext uri="{FF2B5EF4-FFF2-40B4-BE49-F238E27FC236}">
                <a16:creationId xmlns:a16="http://schemas.microsoft.com/office/drawing/2014/main" id="{3E2F7BC2-1FD0-43E1-9578-DF35EF4879CE}"/>
              </a:ext>
            </a:extLst>
          </p:cNvPr>
          <p:cNvGraphicFramePr>
            <a:graphicFrameLocks noGrp="1"/>
          </p:cNvGraphicFramePr>
          <p:nvPr>
            <p:custDataLst>
              <p:tags r:id="rId3"/>
            </p:custDataLst>
            <p:extLst/>
          </p:nvPr>
        </p:nvGraphicFramePr>
        <p:xfrm>
          <a:off x="6645935" y="1128746"/>
          <a:ext cx="5517490" cy="5683390"/>
        </p:xfrm>
        <a:graphic>
          <a:graphicData uri="http://schemas.openxmlformats.org/drawingml/2006/table">
            <a:tbl>
              <a:tblPr/>
              <a:tblGrid>
                <a:gridCol w="677294">
                  <a:extLst>
                    <a:ext uri="{9D8B030D-6E8A-4147-A177-3AD203B41FA5}">
                      <a16:colId xmlns:a16="http://schemas.microsoft.com/office/drawing/2014/main" val="2010222896"/>
                    </a:ext>
                  </a:extLst>
                </a:gridCol>
                <a:gridCol w="245876">
                  <a:extLst>
                    <a:ext uri="{9D8B030D-6E8A-4147-A177-3AD203B41FA5}">
                      <a16:colId xmlns:a16="http://schemas.microsoft.com/office/drawing/2014/main" val="2380497939"/>
                    </a:ext>
                  </a:extLst>
                </a:gridCol>
                <a:gridCol w="163650">
                  <a:extLst>
                    <a:ext uri="{9D8B030D-6E8A-4147-A177-3AD203B41FA5}">
                      <a16:colId xmlns:a16="http://schemas.microsoft.com/office/drawing/2014/main" val="1368412751"/>
                    </a:ext>
                  </a:extLst>
                </a:gridCol>
                <a:gridCol w="4430670">
                  <a:extLst>
                    <a:ext uri="{9D8B030D-6E8A-4147-A177-3AD203B41FA5}">
                      <a16:colId xmlns:a16="http://schemas.microsoft.com/office/drawing/2014/main" val="2930962357"/>
                    </a:ext>
                  </a:extLst>
                </a:gridCol>
              </a:tblGrid>
              <a:tr h="568339">
                <a:tc gridSpan="4">
                  <a:txBody>
                    <a:bodyPr/>
                    <a:lstStyle/>
                    <a:p>
                      <a:pPr algn="l" fontAlgn="ctr"/>
                      <a:r>
                        <a:rPr lang="pt-BR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Období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 fontAlgn="ctr"/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04383480"/>
                  </a:ext>
                </a:extLst>
              </a:tr>
              <a:tr h="568339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5.4.</a:t>
                      </a:r>
                      <a:r>
                        <a:rPr lang="cs-CZ" sz="2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lang="pt-BR" sz="2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–</a:t>
                      </a:r>
                      <a:r>
                        <a:rPr lang="cs-CZ" sz="2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lang="pt-BR" sz="2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11.4.</a:t>
                      </a:r>
                      <a:endParaRPr lang="pt-BR" sz="2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>
                    <a:lnL w="12700" cmpd="sng">
                      <a:noFill/>
                      <a:prstDash val="solid"/>
                    </a:lnL>
                    <a:lnT w="12700" cmpd="sng">
                      <a:noFill/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785551"/>
                  </a:ext>
                </a:extLst>
              </a:tr>
              <a:tr h="568339">
                <a:tc>
                  <a:txBody>
                    <a:bodyPr/>
                    <a:lstStyle/>
                    <a:p>
                      <a:pPr algn="l" fontAlgn="ctr"/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l" fontAlgn="ctr"/>
                      <a:r>
                        <a:rPr lang="pt-BR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 = 27 309 nově pozitivních</a:t>
                      </a:r>
                    </a:p>
                  </a:txBody>
                  <a:tcPr marL="7620" marR="7620" marT="762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r>
                        <a:rPr lang="pt-BR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 = 9 066 nově pozitivních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69935836"/>
                  </a:ext>
                </a:extLst>
              </a:tr>
              <a:tr h="568339">
                <a:tc>
                  <a:txBody>
                    <a:bodyPr/>
                    <a:lstStyle/>
                    <a:p>
                      <a:pPr algn="l" fontAlgn="ctr"/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l" fontAlgn="ctr"/>
                      <a:r>
                        <a:rPr lang="pt-BR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PCR - celkem N = 22 221 (81,4%)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r>
                        <a:rPr lang="pt-B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    PCR - celkem N = 7 725 (85,2%)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r>
                        <a:rPr lang="pt-B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PCR - celkem N = 7 725 (85,2%)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8594139"/>
                  </a:ext>
                </a:extLst>
              </a:tr>
              <a:tr h="568339">
                <a:tc>
                  <a:txBody>
                    <a:bodyPr/>
                    <a:lstStyle/>
                    <a:p>
                      <a:pPr algn="l" fontAlgn="ctr"/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r>
                        <a:rPr lang="pt-B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           PCR - symptomatičtí N = 4 618 (50,9%)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PCR - symptomatičtí N = 12 452 (45,6%)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8139333"/>
                  </a:ext>
                </a:extLst>
              </a:tr>
              <a:tr h="568339">
                <a:tc>
                  <a:txBody>
                    <a:bodyPr/>
                    <a:lstStyle/>
                    <a:p>
                      <a:pPr algn="l" fontAlgn="ctr"/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r>
                        <a:rPr lang="pt-B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             PCR - asymptomatičtí N = 3 107 (34,3%)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PCR - asymptomatičtí N = 9 769 (35,8%)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2604263"/>
                  </a:ext>
                </a:extLst>
              </a:tr>
              <a:tr h="568339">
                <a:tc>
                  <a:txBody>
                    <a:bodyPr/>
                    <a:lstStyle/>
                    <a:p>
                      <a:pPr algn="l" fontAlgn="ctr"/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l" fontAlgn="ctr"/>
                      <a:r>
                        <a:rPr lang="pt-BR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AG - celkem N = 5 088 (18,6%)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r>
                        <a:rPr lang="pt-B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    AG - celkem N = 1 341 (14,8%)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69904605"/>
                  </a:ext>
                </a:extLst>
              </a:tr>
              <a:tr h="568339">
                <a:tc>
                  <a:txBody>
                    <a:bodyPr/>
                    <a:lstStyle/>
                    <a:p>
                      <a:pPr algn="l" fontAlgn="ctr"/>
                      <a:endParaRPr lang="de-DE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de-DE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de-DE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AG - </a:t>
                      </a:r>
                      <a:r>
                        <a:rPr lang="de-DE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symptomatičtí</a:t>
                      </a:r>
                      <a:r>
                        <a:rPr lang="de-DE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N = 2 780 (10,2%)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de-DE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6895331"/>
                  </a:ext>
                </a:extLst>
              </a:tr>
              <a:tr h="568339">
                <a:tc>
                  <a:txBody>
                    <a:bodyPr/>
                    <a:lstStyle/>
                    <a:p>
                      <a:pPr algn="l" fontAlgn="ctr"/>
                      <a:endParaRPr lang="cs-CZ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cs-CZ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cs-CZ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AG - asymptomatičtí konfirmovaní PCR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cs-CZ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1276514"/>
                  </a:ext>
                </a:extLst>
              </a:tr>
              <a:tr h="568339">
                <a:tc>
                  <a:txBody>
                    <a:bodyPr/>
                    <a:lstStyle/>
                    <a:p>
                      <a:pPr algn="l" fontAlgn="ctr"/>
                      <a:endParaRPr lang="cs-CZ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cs-CZ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cs-CZ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 = 2 308 (8,5%)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cs-CZ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1515522"/>
                  </a:ext>
                </a:extLst>
              </a:tr>
            </a:tbl>
          </a:graphicData>
        </a:graphic>
      </p:graphicFrame>
      <p:grpSp>
        <p:nvGrpSpPr>
          <p:cNvPr id="22" name="Skupina 21">
            <a:extLst>
              <a:ext uri="{FF2B5EF4-FFF2-40B4-BE49-F238E27FC236}">
                <a16:creationId xmlns:a16="http://schemas.microsoft.com/office/drawing/2014/main" id="{639E136A-D30A-4140-954C-C19293BC2CE9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6792837" y="2296409"/>
            <a:ext cx="789063" cy="3914685"/>
            <a:chOff x="404159" y="1866838"/>
            <a:chExt cx="920978" cy="3351365"/>
          </a:xfrm>
        </p:grpSpPr>
        <p:cxnSp>
          <p:nvCxnSpPr>
            <p:cNvPr id="23" name="Connector: Elbow 27">
              <a:extLst>
                <a:ext uri="{FF2B5EF4-FFF2-40B4-BE49-F238E27FC236}">
                  <a16:creationId xmlns:a16="http://schemas.microsoft.com/office/drawing/2014/main" id="{91C1328B-5EC4-4984-AE54-D72529F04D8A}"/>
                </a:ext>
              </a:extLst>
            </p:cNvPr>
            <p:cNvCxnSpPr>
              <a:cxnSpLocks/>
              <a:stCxn id="28" idx="2"/>
              <a:endCxn id="31" idx="2"/>
            </p:cNvCxnSpPr>
            <p:nvPr>
              <p:custDataLst>
                <p:tags r:id="rId11"/>
              </p:custDataLst>
            </p:nvPr>
          </p:nvCxnSpPr>
          <p:spPr>
            <a:xfrm rot="10800000" flipH="1" flipV="1">
              <a:off x="404159" y="1920837"/>
              <a:ext cx="332076" cy="2154059"/>
            </a:xfrm>
            <a:prstGeom prst="bentConnector3">
              <a:avLst>
                <a:gd name="adj1" fmla="val -6884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ctor: Elbow 28">
              <a:extLst>
                <a:ext uri="{FF2B5EF4-FFF2-40B4-BE49-F238E27FC236}">
                  <a16:creationId xmlns:a16="http://schemas.microsoft.com/office/drawing/2014/main" id="{84806C24-63B6-4D79-8858-483C23BF3F1A}"/>
                </a:ext>
              </a:extLst>
            </p:cNvPr>
            <p:cNvCxnSpPr>
              <a:cxnSpLocks/>
              <a:stCxn id="35" idx="2"/>
              <a:endCxn id="29" idx="2"/>
            </p:cNvCxnSpPr>
            <p:nvPr>
              <p:custDataLst>
                <p:tags r:id="rId12"/>
              </p:custDataLst>
            </p:nvPr>
          </p:nvCxnSpPr>
          <p:spPr>
            <a:xfrm rot="10800000" flipH="1" flipV="1">
              <a:off x="736235" y="2433231"/>
              <a:ext cx="480902" cy="553998"/>
            </a:xfrm>
            <a:prstGeom prst="bentConnector3">
              <a:avLst>
                <a:gd name="adj1" fmla="val -47536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or: Elbow 29">
              <a:extLst>
                <a:ext uri="{FF2B5EF4-FFF2-40B4-BE49-F238E27FC236}">
                  <a16:creationId xmlns:a16="http://schemas.microsoft.com/office/drawing/2014/main" id="{F1013AC1-B9AA-4FF4-8C53-5B9908B7853C}"/>
                </a:ext>
              </a:extLst>
            </p:cNvPr>
            <p:cNvCxnSpPr>
              <a:cxnSpLocks/>
              <a:stCxn id="35" idx="2"/>
              <a:endCxn id="30" idx="2"/>
            </p:cNvCxnSpPr>
            <p:nvPr/>
          </p:nvCxnSpPr>
          <p:spPr>
            <a:xfrm rot="10800000" flipH="1" flipV="1">
              <a:off x="736235" y="2433231"/>
              <a:ext cx="480902" cy="1097114"/>
            </a:xfrm>
            <a:prstGeom prst="bentConnector3">
              <a:avLst>
                <a:gd name="adj1" fmla="val -47536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ctor: Elbow 30">
              <a:extLst>
                <a:ext uri="{FF2B5EF4-FFF2-40B4-BE49-F238E27FC236}">
                  <a16:creationId xmlns:a16="http://schemas.microsoft.com/office/drawing/2014/main" id="{A21B547C-F9C9-46D9-BCC0-41AD6C84AB9F}"/>
                </a:ext>
              </a:extLst>
            </p:cNvPr>
            <p:cNvCxnSpPr>
              <a:cxnSpLocks/>
              <a:stCxn id="31" idx="2"/>
              <a:endCxn id="32" idx="2"/>
            </p:cNvCxnSpPr>
            <p:nvPr/>
          </p:nvCxnSpPr>
          <p:spPr>
            <a:xfrm rot="10800000" flipH="1" flipV="1">
              <a:off x="736235" y="4074896"/>
              <a:ext cx="480902" cy="559153"/>
            </a:xfrm>
            <a:prstGeom prst="bentConnector3">
              <a:avLst>
                <a:gd name="adj1" fmla="val -47536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ctor: Elbow 31">
              <a:extLst>
                <a:ext uri="{FF2B5EF4-FFF2-40B4-BE49-F238E27FC236}">
                  <a16:creationId xmlns:a16="http://schemas.microsoft.com/office/drawing/2014/main" id="{003A88B2-3C0F-43D6-9F0B-99ED057CFFDF}"/>
                </a:ext>
              </a:extLst>
            </p:cNvPr>
            <p:cNvCxnSpPr>
              <a:cxnSpLocks/>
              <a:stCxn id="31" idx="2"/>
              <a:endCxn id="33" idx="2"/>
            </p:cNvCxnSpPr>
            <p:nvPr>
              <p:custDataLst>
                <p:tags r:id="rId13"/>
              </p:custDataLst>
            </p:nvPr>
          </p:nvCxnSpPr>
          <p:spPr>
            <a:xfrm rot="10800000" flipH="1" flipV="1">
              <a:off x="736235" y="4074897"/>
              <a:ext cx="480902" cy="1089306"/>
            </a:xfrm>
            <a:prstGeom prst="bentConnector3">
              <a:avLst>
                <a:gd name="adj1" fmla="val -47536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Oval 7">
              <a:extLst>
                <a:ext uri="{FF2B5EF4-FFF2-40B4-BE49-F238E27FC236}">
                  <a16:creationId xmlns:a16="http://schemas.microsoft.com/office/drawing/2014/main" id="{BF48724A-7AD3-46E1-A401-506D6A041F29}"/>
                </a:ext>
              </a:extLst>
            </p:cNvPr>
            <p:cNvSpPr/>
            <p:nvPr/>
          </p:nvSpPr>
          <p:spPr>
            <a:xfrm>
              <a:off x="404159" y="1866838"/>
              <a:ext cx="108000" cy="10800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cs-CZ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29" name="Oval 36">
              <a:extLst>
                <a:ext uri="{FF2B5EF4-FFF2-40B4-BE49-F238E27FC236}">
                  <a16:creationId xmlns:a16="http://schemas.microsoft.com/office/drawing/2014/main" id="{32F493A2-F954-4465-B965-8FA41B790D9E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1217137" y="2933229"/>
              <a:ext cx="108000" cy="10800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cs-CZ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30" name="Oval 37">
              <a:extLst>
                <a:ext uri="{FF2B5EF4-FFF2-40B4-BE49-F238E27FC236}">
                  <a16:creationId xmlns:a16="http://schemas.microsoft.com/office/drawing/2014/main" id="{4C157B5A-94C3-448B-9504-14EBE360ACBE}"/>
                </a:ext>
              </a:extLst>
            </p:cNvPr>
            <p:cNvSpPr/>
            <p:nvPr/>
          </p:nvSpPr>
          <p:spPr>
            <a:xfrm>
              <a:off x="1217137" y="3476345"/>
              <a:ext cx="108000" cy="10800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cs-CZ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31" name="Oval 51">
              <a:extLst>
                <a:ext uri="{FF2B5EF4-FFF2-40B4-BE49-F238E27FC236}">
                  <a16:creationId xmlns:a16="http://schemas.microsoft.com/office/drawing/2014/main" id="{0BC273FC-0A44-4F0D-B7B7-9B5BCDFD8BFF}"/>
                </a:ext>
              </a:extLst>
            </p:cNvPr>
            <p:cNvSpPr/>
            <p:nvPr/>
          </p:nvSpPr>
          <p:spPr>
            <a:xfrm>
              <a:off x="736235" y="4020897"/>
              <a:ext cx="108000" cy="10800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cs-CZ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32" name="Oval 52">
              <a:extLst>
                <a:ext uri="{FF2B5EF4-FFF2-40B4-BE49-F238E27FC236}">
                  <a16:creationId xmlns:a16="http://schemas.microsoft.com/office/drawing/2014/main" id="{9CE7D06A-3744-4936-8F28-021DA4338E97}"/>
                </a:ext>
              </a:extLst>
            </p:cNvPr>
            <p:cNvSpPr/>
            <p:nvPr/>
          </p:nvSpPr>
          <p:spPr>
            <a:xfrm>
              <a:off x="1217137" y="4580050"/>
              <a:ext cx="108000" cy="10800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cs-CZ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33" name="Oval 53">
              <a:extLst>
                <a:ext uri="{FF2B5EF4-FFF2-40B4-BE49-F238E27FC236}">
                  <a16:creationId xmlns:a16="http://schemas.microsoft.com/office/drawing/2014/main" id="{25671CAA-8F0D-4062-9FC4-45371CD47E82}"/>
                </a:ext>
              </a:extLst>
            </p:cNvPr>
            <p:cNvSpPr/>
            <p:nvPr/>
          </p:nvSpPr>
          <p:spPr>
            <a:xfrm>
              <a:off x="1217137" y="5110203"/>
              <a:ext cx="108000" cy="10800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cs-CZ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35" name="Oval 54">
              <a:extLst>
                <a:ext uri="{FF2B5EF4-FFF2-40B4-BE49-F238E27FC236}">
                  <a16:creationId xmlns:a16="http://schemas.microsoft.com/office/drawing/2014/main" id="{26385A48-87FF-4E74-8694-4B668BA32EDD}"/>
                </a:ext>
              </a:extLst>
            </p:cNvPr>
            <p:cNvSpPr/>
            <p:nvPr/>
          </p:nvSpPr>
          <p:spPr>
            <a:xfrm>
              <a:off x="736235" y="2379231"/>
              <a:ext cx="108000" cy="10800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cs-CZ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cxnSp>
          <p:nvCxnSpPr>
            <p:cNvPr id="36" name="Connector: Elbow 55">
              <a:extLst>
                <a:ext uri="{FF2B5EF4-FFF2-40B4-BE49-F238E27FC236}">
                  <a16:creationId xmlns:a16="http://schemas.microsoft.com/office/drawing/2014/main" id="{0881EE64-CAF9-42AB-A77F-B8A602A5C626}"/>
                </a:ext>
              </a:extLst>
            </p:cNvPr>
            <p:cNvCxnSpPr>
              <a:cxnSpLocks/>
              <a:stCxn id="28" idx="2"/>
              <a:endCxn id="35" idx="2"/>
            </p:cNvCxnSpPr>
            <p:nvPr>
              <p:custDataLst>
                <p:tags r:id="rId15"/>
              </p:custDataLst>
            </p:nvPr>
          </p:nvCxnSpPr>
          <p:spPr>
            <a:xfrm rot="10800000" flipH="1" flipV="1">
              <a:off x="404159" y="1920837"/>
              <a:ext cx="332076" cy="512393"/>
            </a:xfrm>
            <a:prstGeom prst="bentConnector3">
              <a:avLst>
                <a:gd name="adj1" fmla="val -6884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Skupina 52">
            <a:extLst>
              <a:ext uri="{FF2B5EF4-FFF2-40B4-BE49-F238E27FC236}">
                <a16:creationId xmlns:a16="http://schemas.microsoft.com/office/drawing/2014/main" id="{639E136A-D30A-4140-954C-C19293BC2CE9}"/>
              </a:ext>
            </a:extLst>
          </p:cNvPr>
          <p:cNvGrpSpPr/>
          <p:nvPr>
            <p:custDataLst>
              <p:tags r:id="rId5"/>
            </p:custDataLst>
          </p:nvPr>
        </p:nvGrpSpPr>
        <p:grpSpPr>
          <a:xfrm>
            <a:off x="889122" y="2316688"/>
            <a:ext cx="789063" cy="3768253"/>
            <a:chOff x="404159" y="1866838"/>
            <a:chExt cx="920978" cy="3351365"/>
          </a:xfrm>
        </p:grpSpPr>
        <p:cxnSp>
          <p:nvCxnSpPr>
            <p:cNvPr id="54" name="Connector: Elbow 27">
              <a:extLst>
                <a:ext uri="{FF2B5EF4-FFF2-40B4-BE49-F238E27FC236}">
                  <a16:creationId xmlns:a16="http://schemas.microsoft.com/office/drawing/2014/main" id="{91C1328B-5EC4-4984-AE54-D72529F04D8A}"/>
                </a:ext>
              </a:extLst>
            </p:cNvPr>
            <p:cNvCxnSpPr>
              <a:cxnSpLocks/>
              <a:stCxn id="59" idx="2"/>
              <a:endCxn id="62" idx="2"/>
            </p:cNvCxnSpPr>
            <p:nvPr>
              <p:custDataLst>
                <p:tags r:id="rId6"/>
              </p:custDataLst>
            </p:nvPr>
          </p:nvCxnSpPr>
          <p:spPr>
            <a:xfrm rot="10800000" flipH="1" flipV="1">
              <a:off x="404159" y="1920837"/>
              <a:ext cx="332076" cy="2154059"/>
            </a:xfrm>
            <a:prstGeom prst="bentConnector3">
              <a:avLst>
                <a:gd name="adj1" fmla="val -6884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ctor: Elbow 28">
              <a:extLst>
                <a:ext uri="{FF2B5EF4-FFF2-40B4-BE49-F238E27FC236}">
                  <a16:creationId xmlns:a16="http://schemas.microsoft.com/office/drawing/2014/main" id="{84806C24-63B6-4D79-8858-483C23BF3F1A}"/>
                </a:ext>
              </a:extLst>
            </p:cNvPr>
            <p:cNvCxnSpPr>
              <a:cxnSpLocks/>
              <a:stCxn id="65" idx="2"/>
              <a:endCxn id="60" idx="2"/>
            </p:cNvCxnSpPr>
            <p:nvPr>
              <p:custDataLst>
                <p:tags r:id="rId7"/>
              </p:custDataLst>
            </p:nvPr>
          </p:nvCxnSpPr>
          <p:spPr>
            <a:xfrm rot="10800000" flipH="1" flipV="1">
              <a:off x="736235" y="2433231"/>
              <a:ext cx="480902" cy="553998"/>
            </a:xfrm>
            <a:prstGeom prst="bentConnector3">
              <a:avLst>
                <a:gd name="adj1" fmla="val -47536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ctor: Elbow 29">
              <a:extLst>
                <a:ext uri="{FF2B5EF4-FFF2-40B4-BE49-F238E27FC236}">
                  <a16:creationId xmlns:a16="http://schemas.microsoft.com/office/drawing/2014/main" id="{F1013AC1-B9AA-4FF4-8C53-5B9908B7853C}"/>
                </a:ext>
              </a:extLst>
            </p:cNvPr>
            <p:cNvCxnSpPr>
              <a:cxnSpLocks/>
              <a:stCxn id="65" idx="2"/>
              <a:endCxn id="61" idx="2"/>
            </p:cNvCxnSpPr>
            <p:nvPr/>
          </p:nvCxnSpPr>
          <p:spPr>
            <a:xfrm rot="10800000" flipH="1" flipV="1">
              <a:off x="736235" y="2433231"/>
              <a:ext cx="480902" cy="1097114"/>
            </a:xfrm>
            <a:prstGeom prst="bentConnector3">
              <a:avLst>
                <a:gd name="adj1" fmla="val -47536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ctor: Elbow 30">
              <a:extLst>
                <a:ext uri="{FF2B5EF4-FFF2-40B4-BE49-F238E27FC236}">
                  <a16:creationId xmlns:a16="http://schemas.microsoft.com/office/drawing/2014/main" id="{A21B547C-F9C9-46D9-BCC0-41AD6C84AB9F}"/>
                </a:ext>
              </a:extLst>
            </p:cNvPr>
            <p:cNvCxnSpPr>
              <a:cxnSpLocks/>
              <a:stCxn id="62" idx="2"/>
              <a:endCxn id="63" idx="2"/>
            </p:cNvCxnSpPr>
            <p:nvPr/>
          </p:nvCxnSpPr>
          <p:spPr>
            <a:xfrm rot="10800000" flipH="1" flipV="1">
              <a:off x="736235" y="4074896"/>
              <a:ext cx="480902" cy="559153"/>
            </a:xfrm>
            <a:prstGeom prst="bentConnector3">
              <a:avLst>
                <a:gd name="adj1" fmla="val -47536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ctor: Elbow 31">
              <a:extLst>
                <a:ext uri="{FF2B5EF4-FFF2-40B4-BE49-F238E27FC236}">
                  <a16:creationId xmlns:a16="http://schemas.microsoft.com/office/drawing/2014/main" id="{003A88B2-3C0F-43D6-9F0B-99ED057CFFDF}"/>
                </a:ext>
              </a:extLst>
            </p:cNvPr>
            <p:cNvCxnSpPr>
              <a:cxnSpLocks/>
              <a:stCxn id="62" idx="2"/>
              <a:endCxn id="64" idx="2"/>
            </p:cNvCxnSpPr>
            <p:nvPr>
              <p:custDataLst>
                <p:tags r:id="rId8"/>
              </p:custDataLst>
            </p:nvPr>
          </p:nvCxnSpPr>
          <p:spPr>
            <a:xfrm rot="10800000" flipH="1" flipV="1">
              <a:off x="736235" y="4074897"/>
              <a:ext cx="480902" cy="1089306"/>
            </a:xfrm>
            <a:prstGeom prst="bentConnector3">
              <a:avLst>
                <a:gd name="adj1" fmla="val -47536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Oval 7">
              <a:extLst>
                <a:ext uri="{FF2B5EF4-FFF2-40B4-BE49-F238E27FC236}">
                  <a16:creationId xmlns:a16="http://schemas.microsoft.com/office/drawing/2014/main" id="{BF48724A-7AD3-46E1-A401-506D6A041F29}"/>
                </a:ext>
              </a:extLst>
            </p:cNvPr>
            <p:cNvSpPr/>
            <p:nvPr/>
          </p:nvSpPr>
          <p:spPr>
            <a:xfrm>
              <a:off x="404159" y="1866838"/>
              <a:ext cx="108000" cy="10800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cs-CZ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60" name="Oval 36">
              <a:extLst>
                <a:ext uri="{FF2B5EF4-FFF2-40B4-BE49-F238E27FC236}">
                  <a16:creationId xmlns:a16="http://schemas.microsoft.com/office/drawing/2014/main" id="{32F493A2-F954-4465-B965-8FA41B790D9E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>
              <a:off x="1217137" y="2933229"/>
              <a:ext cx="108000" cy="10800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cs-CZ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61" name="Oval 37">
              <a:extLst>
                <a:ext uri="{FF2B5EF4-FFF2-40B4-BE49-F238E27FC236}">
                  <a16:creationId xmlns:a16="http://schemas.microsoft.com/office/drawing/2014/main" id="{4C157B5A-94C3-448B-9504-14EBE360ACBE}"/>
                </a:ext>
              </a:extLst>
            </p:cNvPr>
            <p:cNvSpPr/>
            <p:nvPr/>
          </p:nvSpPr>
          <p:spPr>
            <a:xfrm>
              <a:off x="1217137" y="3476345"/>
              <a:ext cx="108000" cy="10800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cs-CZ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62" name="Oval 51">
              <a:extLst>
                <a:ext uri="{FF2B5EF4-FFF2-40B4-BE49-F238E27FC236}">
                  <a16:creationId xmlns:a16="http://schemas.microsoft.com/office/drawing/2014/main" id="{0BC273FC-0A44-4F0D-B7B7-9B5BCDFD8BFF}"/>
                </a:ext>
              </a:extLst>
            </p:cNvPr>
            <p:cNvSpPr/>
            <p:nvPr/>
          </p:nvSpPr>
          <p:spPr>
            <a:xfrm>
              <a:off x="736235" y="4020897"/>
              <a:ext cx="108000" cy="10800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cs-CZ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63" name="Oval 52">
              <a:extLst>
                <a:ext uri="{FF2B5EF4-FFF2-40B4-BE49-F238E27FC236}">
                  <a16:creationId xmlns:a16="http://schemas.microsoft.com/office/drawing/2014/main" id="{9CE7D06A-3744-4936-8F28-021DA4338E97}"/>
                </a:ext>
              </a:extLst>
            </p:cNvPr>
            <p:cNvSpPr/>
            <p:nvPr/>
          </p:nvSpPr>
          <p:spPr>
            <a:xfrm>
              <a:off x="1217137" y="4580050"/>
              <a:ext cx="108000" cy="10800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cs-CZ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64" name="Oval 53">
              <a:extLst>
                <a:ext uri="{FF2B5EF4-FFF2-40B4-BE49-F238E27FC236}">
                  <a16:creationId xmlns:a16="http://schemas.microsoft.com/office/drawing/2014/main" id="{25671CAA-8F0D-4062-9FC4-45371CD47E82}"/>
                </a:ext>
              </a:extLst>
            </p:cNvPr>
            <p:cNvSpPr/>
            <p:nvPr/>
          </p:nvSpPr>
          <p:spPr>
            <a:xfrm>
              <a:off x="1217137" y="5110203"/>
              <a:ext cx="108000" cy="10800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cs-CZ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65" name="Oval 54">
              <a:extLst>
                <a:ext uri="{FF2B5EF4-FFF2-40B4-BE49-F238E27FC236}">
                  <a16:creationId xmlns:a16="http://schemas.microsoft.com/office/drawing/2014/main" id="{26385A48-87FF-4E74-8694-4B668BA32EDD}"/>
                </a:ext>
              </a:extLst>
            </p:cNvPr>
            <p:cNvSpPr/>
            <p:nvPr/>
          </p:nvSpPr>
          <p:spPr>
            <a:xfrm>
              <a:off x="736235" y="2379231"/>
              <a:ext cx="108000" cy="10800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cs-CZ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cxnSp>
          <p:nvCxnSpPr>
            <p:cNvPr id="66" name="Connector: Elbow 55">
              <a:extLst>
                <a:ext uri="{FF2B5EF4-FFF2-40B4-BE49-F238E27FC236}">
                  <a16:creationId xmlns:a16="http://schemas.microsoft.com/office/drawing/2014/main" id="{0881EE64-CAF9-42AB-A77F-B8A602A5C626}"/>
                </a:ext>
              </a:extLst>
            </p:cNvPr>
            <p:cNvCxnSpPr>
              <a:cxnSpLocks/>
              <a:stCxn id="59" idx="2"/>
              <a:endCxn id="65" idx="2"/>
            </p:cNvCxnSpPr>
            <p:nvPr>
              <p:custDataLst>
                <p:tags r:id="rId10"/>
              </p:custDataLst>
            </p:nvPr>
          </p:nvCxnSpPr>
          <p:spPr>
            <a:xfrm rot="10800000" flipH="1" flipV="1">
              <a:off x="404159" y="1920837"/>
              <a:ext cx="332077" cy="512393"/>
            </a:xfrm>
            <a:prstGeom prst="bentConnector3">
              <a:avLst>
                <a:gd name="adj1" fmla="val -6884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ovéPole 6"/>
          <p:cNvSpPr txBox="1"/>
          <p:nvPr/>
        </p:nvSpPr>
        <p:spPr>
          <a:xfrm>
            <a:off x="438150" y="790575"/>
            <a:ext cx="1069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Celkové členění pozitivních záchytů dle typu testů je v čase stabilní </a:t>
            </a:r>
            <a:endParaRPr kumimoji="0" lang="cs-CZ" sz="24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6327022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adpis 1"/>
          <p:cNvSpPr txBox="1">
            <a:spLocks/>
          </p:cNvSpPr>
          <p:nvPr/>
        </p:nvSpPr>
        <p:spPr>
          <a:xfrm>
            <a:off x="0" y="3831336"/>
            <a:ext cx="12192000" cy="19568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4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Průběh vakcinace k 11. 4. 2021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4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4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Stručný souhrn </a:t>
            </a:r>
            <a:r>
              <a:rPr kumimoji="0" lang="cs-CZ" sz="4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dostupných dat </a:t>
            </a:r>
          </a:p>
        </p:txBody>
      </p:sp>
      <p:sp>
        <p:nvSpPr>
          <p:cNvPr id="5" name="Nadpis 1"/>
          <p:cNvSpPr txBox="1">
            <a:spLocks/>
          </p:cNvSpPr>
          <p:nvPr/>
        </p:nvSpPr>
        <p:spPr>
          <a:xfrm>
            <a:off x="73152" y="1801368"/>
            <a:ext cx="12192000" cy="169057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4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Stav a vývoj epidemie COVID-19 </a:t>
            </a:r>
            <a:br>
              <a:rPr kumimoji="0" lang="cs-CZ" sz="4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</a:br>
            <a:r>
              <a:rPr kumimoji="0" lang="cs-CZ" sz="4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v dostupných datech</a:t>
            </a:r>
          </a:p>
        </p:txBody>
      </p:sp>
    </p:spTree>
    <p:extLst>
      <p:ext uri="{BB962C8B-B14F-4D97-AF65-F5344CB8AC3E}">
        <p14:creationId xmlns:p14="http://schemas.microsoft.com/office/powerpoint/2010/main" val="42886640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Zadávání dat o očkování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3FD7B51-0CCF-4695-BA40-1F340C87D5BF}"/>
              </a:ext>
            </a:extLst>
          </p:cNvPr>
          <p:cNvSpPr txBox="1"/>
          <p:nvPr/>
        </p:nvSpPr>
        <p:spPr>
          <a:xfrm>
            <a:off x="6474745" y="6381300"/>
            <a:ext cx="289785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* </a:t>
            </a: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osoby s alespoň 1 dávkou vakcíny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CB39307-4EF2-4A2A-AC89-D8C56FF8E1C7}"/>
              </a:ext>
            </a:extLst>
          </p:cNvPr>
          <p:cNvSpPr txBox="1"/>
          <p:nvPr/>
        </p:nvSpPr>
        <p:spPr>
          <a:xfrm>
            <a:off x="6475293" y="3088680"/>
            <a:ext cx="2435081" cy="733278"/>
          </a:xfrm>
          <a:prstGeom prst="rect">
            <a:avLst/>
          </a:prstGeom>
          <a:solidFill>
            <a:srgbClr val="B0C2E5"/>
          </a:solidFill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Počet očkovaných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celkem*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: </a:t>
            </a:r>
            <a:r>
              <a:rPr kumimoji="0" lang="cs-CZ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954 020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CD51750-B367-46D1-9188-497DD32FA800}"/>
              </a:ext>
            </a:extLst>
          </p:cNvPr>
          <p:cNvSpPr txBox="1"/>
          <p:nvPr/>
        </p:nvSpPr>
        <p:spPr>
          <a:xfrm>
            <a:off x="9302537" y="3088681"/>
            <a:ext cx="2435081" cy="733277"/>
          </a:xfrm>
          <a:prstGeom prst="rect">
            <a:avLst/>
          </a:prstGeom>
          <a:solidFill>
            <a:srgbClr val="B0C2E5"/>
          </a:solidFill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>
            <a:defPPr>
              <a:defRPr lang="cs-CZ"/>
            </a:defPPr>
            <a:lvl1pPr algn="ctr"/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Počet očkovaných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</a:t>
            </a:r>
            <a:r>
              <a:rPr kumimoji="0" lang="cs-CZ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. dávkou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: 657 796</a:t>
            </a:r>
          </a:p>
        </p:txBody>
      </p:sp>
      <p:sp>
        <p:nvSpPr>
          <p:cNvPr id="3" name="Obdélník 2">
            <a:extLst>
              <a:ext uri="{FF2B5EF4-FFF2-40B4-BE49-F238E27FC236}">
                <a16:creationId xmlns:a16="http://schemas.microsoft.com/office/drawing/2014/main" id="{7B7EAFED-3EEF-49DD-829E-67841604FA64}"/>
              </a:ext>
            </a:extLst>
          </p:cNvPr>
          <p:cNvSpPr/>
          <p:nvPr/>
        </p:nvSpPr>
        <p:spPr>
          <a:xfrm>
            <a:off x="6568278" y="2703574"/>
            <a:ext cx="50150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Comirnaty</a:t>
            </a: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(</a:t>
            </a:r>
            <a:r>
              <a:rPr kumimoji="0" lang="cs-CZ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BioNTech</a:t>
            </a: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</a:t>
            </a:r>
            <a:r>
              <a:rPr kumimoji="0" lang="cs-CZ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Manufacturing</a:t>
            </a: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</a:t>
            </a:r>
            <a:r>
              <a:rPr kumimoji="0" lang="cs-CZ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GmbH</a:t>
            </a: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)</a:t>
            </a:r>
          </a:p>
        </p:txBody>
      </p:sp>
      <p:sp>
        <p:nvSpPr>
          <p:cNvPr id="13" name="TextBox 15">
            <a:extLst>
              <a:ext uri="{FF2B5EF4-FFF2-40B4-BE49-F238E27FC236}">
                <a16:creationId xmlns:a16="http://schemas.microsoft.com/office/drawing/2014/main" id="{244981E4-7974-43D4-948D-20A60F272BD4}"/>
              </a:ext>
            </a:extLst>
          </p:cNvPr>
          <p:cNvSpPr txBox="1"/>
          <p:nvPr/>
        </p:nvSpPr>
        <p:spPr>
          <a:xfrm>
            <a:off x="6475293" y="4294430"/>
            <a:ext cx="2435081" cy="733278"/>
          </a:xfrm>
          <a:prstGeom prst="rect">
            <a:avLst/>
          </a:prstGeom>
          <a:solidFill>
            <a:srgbClr val="B0C2E5"/>
          </a:solidFill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Počet očkovaných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celkem*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: </a:t>
            </a:r>
            <a:r>
              <a:rPr kumimoji="0" lang="cs-CZ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154 357</a:t>
            </a:r>
          </a:p>
        </p:txBody>
      </p:sp>
      <p:sp>
        <p:nvSpPr>
          <p:cNvPr id="14" name="TextBox 16">
            <a:extLst>
              <a:ext uri="{FF2B5EF4-FFF2-40B4-BE49-F238E27FC236}">
                <a16:creationId xmlns:a16="http://schemas.microsoft.com/office/drawing/2014/main" id="{F7DADBF1-2B3D-478C-8402-4E893313CC1A}"/>
              </a:ext>
            </a:extLst>
          </p:cNvPr>
          <p:cNvSpPr txBox="1"/>
          <p:nvPr/>
        </p:nvSpPr>
        <p:spPr>
          <a:xfrm>
            <a:off x="9302537" y="4294431"/>
            <a:ext cx="2435081" cy="733277"/>
          </a:xfrm>
          <a:prstGeom prst="rect">
            <a:avLst/>
          </a:prstGeom>
          <a:solidFill>
            <a:srgbClr val="B0C2E5"/>
          </a:solidFill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>
            <a:defPPr>
              <a:defRPr lang="cs-CZ"/>
            </a:defPPr>
            <a:lvl1pPr algn="ctr"/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Počet očkovaných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</a:t>
            </a:r>
            <a:r>
              <a:rPr kumimoji="0" lang="cs-CZ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. dávkou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: </a:t>
            </a:r>
            <a:r>
              <a:rPr kumimoji="0" lang="cs-CZ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59 804</a:t>
            </a:r>
          </a:p>
        </p:txBody>
      </p:sp>
      <p:sp>
        <p:nvSpPr>
          <p:cNvPr id="19" name="Obdélník 18">
            <a:extLst>
              <a:ext uri="{FF2B5EF4-FFF2-40B4-BE49-F238E27FC236}">
                <a16:creationId xmlns:a16="http://schemas.microsoft.com/office/drawing/2014/main" id="{DF957A2B-D2B1-4750-90C5-F67217CD3EC7}"/>
              </a:ext>
            </a:extLst>
          </p:cNvPr>
          <p:cNvSpPr/>
          <p:nvPr/>
        </p:nvSpPr>
        <p:spPr>
          <a:xfrm>
            <a:off x="6568278" y="3928374"/>
            <a:ext cx="43781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COVID-19 </a:t>
            </a:r>
            <a:r>
              <a:rPr kumimoji="0" lang="cs-CZ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Vaccine</a:t>
            </a: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Moderna (Moderna)</a:t>
            </a:r>
          </a:p>
        </p:txBody>
      </p:sp>
      <p:sp>
        <p:nvSpPr>
          <p:cNvPr id="20" name="Obdélník 19">
            <a:extLst>
              <a:ext uri="{FF2B5EF4-FFF2-40B4-BE49-F238E27FC236}">
                <a16:creationId xmlns:a16="http://schemas.microsoft.com/office/drawing/2014/main" id="{7B7EAFED-3EEF-49DD-829E-67841604FA64}"/>
              </a:ext>
            </a:extLst>
          </p:cNvPr>
          <p:cNvSpPr/>
          <p:nvPr/>
        </p:nvSpPr>
        <p:spPr>
          <a:xfrm>
            <a:off x="64614" y="637799"/>
            <a:ext cx="11749177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Data o očkovaných jsou zadávána do nového modulu centrálního systému ISIN /Modul Očkování/, a to v reálném čase dle možností očkujících center a poskytovatelů  </a:t>
            </a:r>
          </a:p>
        </p:txBody>
      </p:sp>
      <p:sp>
        <p:nvSpPr>
          <p:cNvPr id="21" name="Šipka dolů 20"/>
          <p:cNvSpPr/>
          <p:nvPr/>
        </p:nvSpPr>
        <p:spPr>
          <a:xfrm>
            <a:off x="5275384" y="2175861"/>
            <a:ext cx="1327639" cy="46329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4" name="TextBox 6">
            <a:extLst>
              <a:ext uri="{FF2B5EF4-FFF2-40B4-BE49-F238E27FC236}">
                <a16:creationId xmlns:a16="http://schemas.microsoft.com/office/drawing/2014/main" id="{92A17D3C-0C2D-4013-948C-08F37662439B}"/>
              </a:ext>
            </a:extLst>
          </p:cNvPr>
          <p:cNvSpPr txBox="1"/>
          <p:nvPr/>
        </p:nvSpPr>
        <p:spPr>
          <a:xfrm>
            <a:off x="5390575" y="102272"/>
            <a:ext cx="2706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Stav k 11. 4. 2021</a:t>
            </a:r>
          </a:p>
        </p:txBody>
      </p:sp>
      <p:sp>
        <p:nvSpPr>
          <p:cNvPr id="22" name="TextovéPole 21"/>
          <p:cNvSpPr txBox="1"/>
          <p:nvPr/>
        </p:nvSpPr>
        <p:spPr>
          <a:xfrm>
            <a:off x="363153" y="3000597"/>
            <a:ext cx="53535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srgbClr val="305983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Data dle hlášení center a MZ ČR k 11. 4. (20:00), korigováno dle dostupných podkladů 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305983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TextBox 4">
            <a:extLst>
              <a:ext uri="{FF2B5EF4-FFF2-40B4-BE49-F238E27FC236}">
                <a16:creationId xmlns:a16="http://schemas.microsoft.com/office/drawing/2014/main" id="{7CEDFB5E-4738-44FF-9FA7-0F069C7F6E3F}"/>
              </a:ext>
            </a:extLst>
          </p:cNvPr>
          <p:cNvSpPr txBox="1"/>
          <p:nvPr/>
        </p:nvSpPr>
        <p:spPr>
          <a:xfrm>
            <a:off x="335721" y="3833338"/>
            <a:ext cx="2435081" cy="1440000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Celkem zadaných dávek očkování: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2 089 570</a:t>
            </a:r>
          </a:p>
        </p:txBody>
      </p:sp>
      <p:sp>
        <p:nvSpPr>
          <p:cNvPr id="26" name="TextBox 17">
            <a:extLst>
              <a:ext uri="{FF2B5EF4-FFF2-40B4-BE49-F238E27FC236}">
                <a16:creationId xmlns:a16="http://schemas.microsoft.com/office/drawing/2014/main" id="{67B538C2-C372-4DF2-A732-D2EE645EE8F2}"/>
              </a:ext>
            </a:extLst>
          </p:cNvPr>
          <p:cNvSpPr txBox="1"/>
          <p:nvPr/>
        </p:nvSpPr>
        <p:spPr>
          <a:xfrm>
            <a:off x="3187739" y="3833338"/>
            <a:ext cx="2435081" cy="1440000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Celkem zadaných osob se dvěma dávkami očkování: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718 765</a:t>
            </a:r>
          </a:p>
        </p:txBody>
      </p:sp>
      <p:sp>
        <p:nvSpPr>
          <p:cNvPr id="18" name="TextBox 15">
            <a:extLst>
              <a:ext uri="{FF2B5EF4-FFF2-40B4-BE49-F238E27FC236}">
                <a16:creationId xmlns:a16="http://schemas.microsoft.com/office/drawing/2014/main" id="{5405197D-6D69-4A10-8688-C2A9DC5960D5}"/>
              </a:ext>
            </a:extLst>
          </p:cNvPr>
          <p:cNvSpPr txBox="1"/>
          <p:nvPr/>
        </p:nvSpPr>
        <p:spPr>
          <a:xfrm>
            <a:off x="6474745" y="5505848"/>
            <a:ext cx="2435081" cy="733278"/>
          </a:xfrm>
          <a:prstGeom prst="rect">
            <a:avLst/>
          </a:prstGeom>
          <a:solidFill>
            <a:srgbClr val="B0C2E5"/>
          </a:solidFill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Počet očkovaných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celkem*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: </a:t>
            </a:r>
            <a:r>
              <a:rPr kumimoji="0" lang="cs-CZ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262 428</a:t>
            </a:r>
          </a:p>
        </p:txBody>
      </p:sp>
      <p:sp>
        <p:nvSpPr>
          <p:cNvPr id="25" name="TextBox 16">
            <a:extLst>
              <a:ext uri="{FF2B5EF4-FFF2-40B4-BE49-F238E27FC236}">
                <a16:creationId xmlns:a16="http://schemas.microsoft.com/office/drawing/2014/main" id="{08E03598-CD5A-4249-913E-AB2908F7F61B}"/>
              </a:ext>
            </a:extLst>
          </p:cNvPr>
          <p:cNvSpPr txBox="1"/>
          <p:nvPr/>
        </p:nvSpPr>
        <p:spPr>
          <a:xfrm>
            <a:off x="9301989" y="5505849"/>
            <a:ext cx="2435081" cy="733277"/>
          </a:xfrm>
          <a:prstGeom prst="rect">
            <a:avLst/>
          </a:prstGeom>
          <a:solidFill>
            <a:srgbClr val="B0C2E5"/>
          </a:solidFill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>
            <a:defPPr>
              <a:defRPr lang="cs-CZ"/>
            </a:defPPr>
            <a:lvl1pPr algn="ctr"/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Počet očkovaných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</a:t>
            </a:r>
            <a:r>
              <a:rPr kumimoji="0" lang="cs-CZ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. dávkou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: 1 165</a:t>
            </a:r>
          </a:p>
        </p:txBody>
      </p:sp>
      <p:sp>
        <p:nvSpPr>
          <p:cNvPr id="27" name="Obdélník 26">
            <a:extLst>
              <a:ext uri="{FF2B5EF4-FFF2-40B4-BE49-F238E27FC236}">
                <a16:creationId xmlns:a16="http://schemas.microsoft.com/office/drawing/2014/main" id="{A666C0FE-0DFA-4AD2-B36B-1A5612D81DF9}"/>
              </a:ext>
            </a:extLst>
          </p:cNvPr>
          <p:cNvSpPr/>
          <p:nvPr/>
        </p:nvSpPr>
        <p:spPr>
          <a:xfrm>
            <a:off x="6567730" y="5139792"/>
            <a:ext cx="36129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COVID-19 </a:t>
            </a:r>
            <a:r>
              <a:rPr kumimoji="0" lang="cs-CZ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Vaccine</a:t>
            </a: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</a:t>
            </a:r>
            <a:r>
              <a:rPr kumimoji="0" lang="cs-CZ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AstraZeneca</a:t>
            </a:r>
            <a:endParaRPr kumimoji="0" lang="cs-CZ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0926089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ázek 2">
            <a:extLst>
              <a:ext uri="{FF2B5EF4-FFF2-40B4-BE49-F238E27FC236}">
                <a16:creationId xmlns:a16="http://schemas.microsoft.com/office/drawing/2014/main" id="{98D6D6AA-2277-43BF-AD50-E3132392CA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1668" y="576002"/>
            <a:ext cx="9468663" cy="6276227"/>
          </a:xfrm>
          <a:prstGeom prst="rect">
            <a:avLst/>
          </a:prstGeo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D5FC0918-448C-4034-B0A1-65B8C6FA0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740" y="2"/>
            <a:ext cx="6933460" cy="576000"/>
          </a:xfrm>
        </p:spPr>
        <p:txBody>
          <a:bodyPr/>
          <a:lstStyle/>
          <a:p>
            <a:r>
              <a:rPr lang="cs-CZ" dirty="0"/>
              <a:t>Výkonost očkování v ČR</a:t>
            </a:r>
          </a:p>
        </p:txBody>
      </p:sp>
    </p:spTree>
    <p:extLst>
      <p:ext uri="{BB962C8B-B14F-4D97-AF65-F5344CB8AC3E}">
        <p14:creationId xmlns:p14="http://schemas.microsoft.com/office/powerpoint/2010/main" val="86141523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5FC0918-448C-4034-B0A1-65B8C6FA0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740" y="2"/>
            <a:ext cx="6590560" cy="576000"/>
          </a:xfrm>
        </p:spPr>
        <p:txBody>
          <a:bodyPr/>
          <a:lstStyle/>
          <a:p>
            <a:r>
              <a:rPr lang="cs-CZ" dirty="0"/>
              <a:t>Stav očkování v ČR – dispečink 11. 4. 2021 20:00</a:t>
            </a:r>
          </a:p>
        </p:txBody>
      </p:sp>
      <p:graphicFrame>
        <p:nvGraphicFramePr>
          <p:cNvPr id="8" name="Tabulka 7">
            <a:extLst>
              <a:ext uri="{FF2B5EF4-FFF2-40B4-BE49-F238E27FC236}">
                <a16:creationId xmlns:a16="http://schemas.microsoft.com/office/drawing/2014/main" id="{A5D129B3-44B0-4D84-8059-AFC88DF8FF0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25519" y="781050"/>
          <a:ext cx="11690255" cy="5544934"/>
        </p:xfrm>
        <a:graphic>
          <a:graphicData uri="http://schemas.openxmlformats.org/drawingml/2006/table">
            <a:tbl>
              <a:tblPr/>
              <a:tblGrid>
                <a:gridCol w="2727231">
                  <a:extLst>
                    <a:ext uri="{9D8B030D-6E8A-4147-A177-3AD203B41FA5}">
                      <a16:colId xmlns:a16="http://schemas.microsoft.com/office/drawing/2014/main" val="295241979"/>
                    </a:ext>
                  </a:extLst>
                </a:gridCol>
                <a:gridCol w="1446084">
                  <a:extLst>
                    <a:ext uri="{9D8B030D-6E8A-4147-A177-3AD203B41FA5}">
                      <a16:colId xmlns:a16="http://schemas.microsoft.com/office/drawing/2014/main" val="3199132826"/>
                    </a:ext>
                  </a:extLst>
                </a:gridCol>
                <a:gridCol w="1503388">
                  <a:extLst>
                    <a:ext uri="{9D8B030D-6E8A-4147-A177-3AD203B41FA5}">
                      <a16:colId xmlns:a16="http://schemas.microsoft.com/office/drawing/2014/main" val="1562492817"/>
                    </a:ext>
                  </a:extLst>
                </a:gridCol>
                <a:gridCol w="1503388">
                  <a:extLst>
                    <a:ext uri="{9D8B030D-6E8A-4147-A177-3AD203B41FA5}">
                      <a16:colId xmlns:a16="http://schemas.microsoft.com/office/drawing/2014/main" val="924048211"/>
                    </a:ext>
                  </a:extLst>
                </a:gridCol>
                <a:gridCol w="1503388">
                  <a:extLst>
                    <a:ext uri="{9D8B030D-6E8A-4147-A177-3AD203B41FA5}">
                      <a16:colId xmlns:a16="http://schemas.microsoft.com/office/drawing/2014/main" val="1299034595"/>
                    </a:ext>
                  </a:extLst>
                </a:gridCol>
                <a:gridCol w="1503388">
                  <a:extLst>
                    <a:ext uri="{9D8B030D-6E8A-4147-A177-3AD203B41FA5}">
                      <a16:colId xmlns:a16="http://schemas.microsoft.com/office/drawing/2014/main" val="3496218229"/>
                    </a:ext>
                  </a:extLst>
                </a:gridCol>
                <a:gridCol w="1503388">
                  <a:extLst>
                    <a:ext uri="{9D8B030D-6E8A-4147-A177-3AD203B41FA5}">
                      <a16:colId xmlns:a16="http://schemas.microsoft.com/office/drawing/2014/main" val="4070186342"/>
                    </a:ext>
                  </a:extLst>
                </a:gridCol>
              </a:tblGrid>
              <a:tr h="466725">
                <a:tc>
                  <a:txBody>
                    <a:bodyPr/>
                    <a:lstStyle/>
                    <a:p>
                      <a:pPr algn="l" rtl="0" fontAlgn="ctr"/>
                      <a:r>
                        <a:rPr lang="cs-CZ" sz="1600" b="1" i="0" u="none" strike="noStrike" dirty="0">
                          <a:solidFill>
                            <a:srgbClr val="1F497D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CELKEM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80 a více let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70–79 let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65–69 let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60–64 let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do 60 let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5163499"/>
                  </a:ext>
                </a:extLst>
              </a:tr>
              <a:tr h="441065">
                <a:tc>
                  <a:txBody>
                    <a:bodyPr/>
                    <a:lstStyle/>
                    <a:p>
                      <a:pPr algn="l" rtl="0" fontAlgn="ctr"/>
                      <a:r>
                        <a:rPr lang="cs-CZ" sz="1600" b="0" i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Populace k 1. 1. 2020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10 693 939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441 100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1 011 603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678 927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651 567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7 910 742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6625941"/>
                  </a:ext>
                </a:extLst>
              </a:tr>
              <a:tr h="579643">
                <a:tc>
                  <a:txBody>
                    <a:bodyPr/>
                    <a:lstStyle/>
                    <a:p>
                      <a:pPr algn="l" rtl="0" fontAlgn="ctr"/>
                      <a:r>
                        <a:rPr lang="cs-CZ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Registrovaní, čekají na termín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1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522 177</a:t>
                      </a:r>
                      <a:br>
                        <a:rPr lang="cs-CZ" sz="1600" b="1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600" b="1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(4,88 %)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1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61 544</a:t>
                      </a:r>
                      <a:br>
                        <a:rPr lang="cs-CZ" sz="1600" b="1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600" b="1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(13,95 %)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1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218 918</a:t>
                      </a:r>
                      <a:br>
                        <a:rPr lang="cs-CZ" sz="1600" b="1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600" b="1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(21,64 %)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1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71 788</a:t>
                      </a:r>
                      <a:br>
                        <a:rPr lang="cs-CZ" sz="1600" b="1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600" b="1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(10,57 %)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1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37 822</a:t>
                      </a:r>
                      <a:br>
                        <a:rPr lang="cs-CZ" sz="1600" b="1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600" b="1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(5,80 %)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1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132 105</a:t>
                      </a:r>
                      <a:br>
                        <a:rPr lang="cs-CZ" sz="1600" b="1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600" b="1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(1,67 %)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57820135"/>
                  </a:ext>
                </a:extLst>
              </a:tr>
              <a:tr h="579643">
                <a:tc>
                  <a:txBody>
                    <a:bodyPr/>
                    <a:lstStyle/>
                    <a:p>
                      <a:pPr algn="l" rtl="0" fontAlgn="ctr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   - registrace na OČM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207 326</a:t>
                      </a:r>
                      <a:br>
                        <a:rPr lang="cs-CZ" sz="16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6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(1,94 %)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19 564</a:t>
                      </a:r>
                      <a:br>
                        <a:rPr lang="cs-CZ" sz="16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6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(4,44 %)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67 950</a:t>
                      </a:r>
                      <a:br>
                        <a:rPr lang="cs-CZ" sz="16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6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(6,72 %)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17 788</a:t>
                      </a:r>
                      <a:br>
                        <a:rPr lang="cs-CZ" sz="16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6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(2,62 %)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14 609</a:t>
                      </a:r>
                      <a:br>
                        <a:rPr lang="cs-CZ" sz="16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6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(2,24 %)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87 415</a:t>
                      </a:r>
                      <a:br>
                        <a:rPr lang="cs-CZ" sz="16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6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(1,11 %)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52699749"/>
                  </a:ext>
                </a:extLst>
              </a:tr>
              <a:tr h="579643">
                <a:tc>
                  <a:txBody>
                    <a:bodyPr/>
                    <a:lstStyle/>
                    <a:p>
                      <a:pPr algn="l" rtl="0" fontAlgn="ctr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   - registrace u PL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314 851</a:t>
                      </a:r>
                      <a:br>
                        <a:rPr lang="cs-CZ" sz="16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6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(2,94 %)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41 980</a:t>
                      </a:r>
                      <a:br>
                        <a:rPr lang="cs-CZ" sz="16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6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(9,52 %)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150 968</a:t>
                      </a:r>
                      <a:br>
                        <a:rPr lang="cs-CZ" sz="16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6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(14,92 %)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54 000</a:t>
                      </a:r>
                      <a:br>
                        <a:rPr lang="cs-CZ" sz="16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6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(7,95 %)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23 213</a:t>
                      </a:r>
                      <a:br>
                        <a:rPr lang="cs-CZ" sz="16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6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(3,56 %)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44 690</a:t>
                      </a:r>
                      <a:br>
                        <a:rPr lang="cs-CZ" sz="16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6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(0,56 %)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05503020"/>
                  </a:ext>
                </a:extLst>
              </a:tr>
              <a:tr h="579643">
                <a:tc>
                  <a:txBody>
                    <a:bodyPr/>
                    <a:lstStyle/>
                    <a:p>
                      <a:pPr algn="l" rtl="0" fontAlgn="ctr"/>
                      <a:r>
                        <a:rPr lang="cs-CZ" sz="1600" b="1" i="0" u="none" strike="noStrike" dirty="0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Mají rezervaci na očkování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1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156 432</a:t>
                      </a:r>
                      <a:br>
                        <a:rPr lang="cs-CZ" sz="1600" b="1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600" b="1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(1,46 %)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1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13 588</a:t>
                      </a:r>
                      <a:br>
                        <a:rPr lang="cs-CZ" sz="1600" b="1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600" b="1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(3,08 %)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1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76 440</a:t>
                      </a:r>
                      <a:br>
                        <a:rPr lang="cs-CZ" sz="1600" b="1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600" b="1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(7,56 %)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1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14 657</a:t>
                      </a:r>
                      <a:br>
                        <a:rPr lang="cs-CZ" sz="1600" b="1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600" b="1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(2,16 %)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1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9 555</a:t>
                      </a:r>
                      <a:br>
                        <a:rPr lang="cs-CZ" sz="1600" b="1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600" b="1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(1,47 %)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1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42 192</a:t>
                      </a:r>
                      <a:br>
                        <a:rPr lang="cs-CZ" sz="1600" b="1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600" b="1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(0,53 %)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19413322"/>
                  </a:ext>
                </a:extLst>
              </a:tr>
              <a:tr h="579643">
                <a:tc>
                  <a:txBody>
                    <a:bodyPr/>
                    <a:lstStyle/>
                    <a:p>
                      <a:pPr algn="l" rtl="0" fontAlgn="ctr"/>
                      <a:r>
                        <a:rPr lang="cs-CZ" sz="1600" b="0" i="0" u="none" strike="noStrike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Očkovaní 1. dávkou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652 040</a:t>
                      </a:r>
                      <a:br>
                        <a:rPr lang="cs-CZ" sz="1600" b="0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600" b="0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(6,10 %)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78 511</a:t>
                      </a:r>
                      <a:br>
                        <a:rPr lang="cs-CZ" sz="1600" b="0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600" b="0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(17,80 %)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331 252</a:t>
                      </a:r>
                      <a:br>
                        <a:rPr lang="cs-CZ" sz="1600" b="0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600" b="0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(32,75 %)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43 755</a:t>
                      </a:r>
                      <a:br>
                        <a:rPr lang="cs-CZ" sz="1600" b="0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600" b="0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(6,44 %)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29 757</a:t>
                      </a:r>
                      <a:br>
                        <a:rPr lang="cs-CZ" sz="1600" b="0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600" b="0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(4,57 %)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168 765</a:t>
                      </a:r>
                      <a:br>
                        <a:rPr lang="cs-CZ" sz="1600" b="0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600" b="0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(2,13 %)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42437983"/>
                  </a:ext>
                </a:extLst>
              </a:tr>
              <a:tr h="579643">
                <a:tc>
                  <a:txBody>
                    <a:bodyPr/>
                    <a:lstStyle/>
                    <a:p>
                      <a:pPr algn="l" rtl="0" fontAlgn="ctr"/>
                      <a:r>
                        <a:rPr lang="cs-CZ" sz="1600" b="1" i="0" u="none" strike="noStrike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Očkovaní 2. dávkou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718 765</a:t>
                      </a:r>
                      <a:br>
                        <a:rPr lang="cs-CZ" sz="16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6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(6,72 %)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221 942</a:t>
                      </a:r>
                      <a:br>
                        <a:rPr lang="cs-CZ" sz="16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6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(50,32 %)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181 132</a:t>
                      </a:r>
                      <a:br>
                        <a:rPr lang="cs-CZ" sz="16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6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(17,91 %)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26 045</a:t>
                      </a:r>
                      <a:br>
                        <a:rPr lang="cs-CZ" sz="16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6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(3,84 %)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35 582</a:t>
                      </a:r>
                      <a:br>
                        <a:rPr lang="cs-CZ" sz="16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6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(5,46 %)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254 064</a:t>
                      </a:r>
                      <a:br>
                        <a:rPr lang="cs-CZ" sz="16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6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(3,21 %)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85571290"/>
                  </a:ext>
                </a:extLst>
              </a:tr>
              <a:tr h="579643">
                <a:tc>
                  <a:txBody>
                    <a:bodyPr/>
                    <a:lstStyle/>
                    <a:p>
                      <a:pPr algn="l" rtl="0" fontAlgn="ctr"/>
                      <a:r>
                        <a:rPr lang="cs-CZ" sz="1600" b="1" i="0" u="none" strike="noStrike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Očkovaní celkem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1 370 805</a:t>
                      </a:r>
                      <a:br>
                        <a:rPr lang="cs-CZ" sz="16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6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(12,82 %)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300 453</a:t>
                      </a:r>
                      <a:br>
                        <a:rPr lang="cs-CZ" sz="16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6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(68,11 %)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512 384</a:t>
                      </a:r>
                      <a:br>
                        <a:rPr lang="cs-CZ" sz="16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6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(50,65 %)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69 800</a:t>
                      </a:r>
                      <a:br>
                        <a:rPr lang="cs-CZ" sz="16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6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(10,28 %)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65 339</a:t>
                      </a:r>
                      <a:br>
                        <a:rPr lang="cs-CZ" sz="16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6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(10,03 %)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422 829</a:t>
                      </a:r>
                      <a:br>
                        <a:rPr lang="cs-CZ" sz="16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6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(5,34 %)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13717467"/>
                  </a:ext>
                </a:extLst>
              </a:tr>
              <a:tr h="579643">
                <a:tc>
                  <a:txBody>
                    <a:bodyPr/>
                    <a:lstStyle/>
                    <a:p>
                      <a:pPr algn="l" rtl="0" fontAlgn="ctr"/>
                      <a:r>
                        <a:rPr lang="cs-CZ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CELKEM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2 049 414</a:t>
                      </a:r>
                      <a:br>
                        <a:rPr lang="cs-CZ" sz="1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(19,16 %)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375 585</a:t>
                      </a:r>
                      <a:br>
                        <a:rPr lang="cs-CZ" sz="1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(85,15 %)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807 742</a:t>
                      </a:r>
                      <a:br>
                        <a:rPr lang="cs-CZ" sz="1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(79,85 %)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156 245</a:t>
                      </a:r>
                      <a:br>
                        <a:rPr lang="cs-CZ" sz="1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(23,01 %)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112 716</a:t>
                      </a:r>
                      <a:br>
                        <a:rPr lang="cs-CZ" sz="1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(17,30 %)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597 126</a:t>
                      </a:r>
                      <a:br>
                        <a:rPr lang="cs-CZ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(7,55 %)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5767979"/>
                  </a:ext>
                </a:extLst>
              </a:tr>
            </a:tbl>
          </a:graphicData>
        </a:graphic>
      </p:graphicFrame>
      <p:sp>
        <p:nvSpPr>
          <p:cNvPr id="9" name="Obdélník 8">
            <a:extLst>
              <a:ext uri="{FF2B5EF4-FFF2-40B4-BE49-F238E27FC236}">
                <a16:creationId xmlns:a16="http://schemas.microsoft.com/office/drawing/2014/main" id="{0894F369-B0DF-42C4-9B35-682EA2A34035}"/>
              </a:ext>
            </a:extLst>
          </p:cNvPr>
          <p:cNvSpPr/>
          <p:nvPr/>
        </p:nvSpPr>
        <p:spPr>
          <a:xfrm>
            <a:off x="3190753" y="6459574"/>
            <a:ext cx="597631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Zdroj dat: Centrální rezervační systém; ISIN / COVID-19 - Informační systém infekční nemoci</a:t>
            </a:r>
          </a:p>
        </p:txBody>
      </p:sp>
    </p:spTree>
    <p:extLst>
      <p:ext uri="{BB962C8B-B14F-4D97-AF65-F5344CB8AC3E}">
        <p14:creationId xmlns:p14="http://schemas.microsoft.com/office/powerpoint/2010/main" val="294725144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C457867-BCFC-4FA9-A5A4-F973F2F93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Očkování, objednávky a dodávky vakcín</a:t>
            </a:r>
          </a:p>
        </p:txBody>
      </p:sp>
      <p:graphicFrame>
        <p:nvGraphicFramePr>
          <p:cNvPr id="3" name="Chart 6">
            <a:extLst>
              <a:ext uri="{FF2B5EF4-FFF2-40B4-BE49-F238E27FC236}">
                <a16:creationId xmlns:a16="http://schemas.microsoft.com/office/drawing/2014/main" id="{ABE3C42C-B754-4C8E-9665-41AA38F0861D}"/>
              </a:ext>
            </a:extLst>
          </p:cNvPr>
          <p:cNvGraphicFramePr/>
          <p:nvPr>
            <p:extLst/>
          </p:nvPr>
        </p:nvGraphicFramePr>
        <p:xfrm>
          <a:off x="350544" y="868069"/>
          <a:ext cx="11284730" cy="583972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Obdélník 7">
            <a:extLst>
              <a:ext uri="{FF2B5EF4-FFF2-40B4-BE49-F238E27FC236}">
                <a16:creationId xmlns:a16="http://schemas.microsoft.com/office/drawing/2014/main" id="{2C540E05-FC47-4BF7-A6BF-3CED1F9C8C6E}"/>
              </a:ext>
            </a:extLst>
          </p:cNvPr>
          <p:cNvSpPr/>
          <p:nvPr/>
        </p:nvSpPr>
        <p:spPr>
          <a:xfrm>
            <a:off x="11118500" y="5073948"/>
            <a:ext cx="83067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srgbClr val="D31145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718 765</a:t>
            </a:r>
          </a:p>
        </p:txBody>
      </p:sp>
      <p:sp>
        <p:nvSpPr>
          <p:cNvPr id="9" name="Obdélník 8">
            <a:extLst>
              <a:ext uri="{FF2B5EF4-FFF2-40B4-BE49-F238E27FC236}">
                <a16:creationId xmlns:a16="http://schemas.microsoft.com/office/drawing/2014/main" id="{5A57F42A-493C-42D9-BE22-6E5AF156DA7C}"/>
              </a:ext>
            </a:extLst>
          </p:cNvPr>
          <p:cNvSpPr/>
          <p:nvPr/>
        </p:nvSpPr>
        <p:spPr>
          <a:xfrm>
            <a:off x="11118500" y="3242238"/>
            <a:ext cx="97975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srgbClr val="30598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1 370 805</a:t>
            </a:r>
          </a:p>
        </p:txBody>
      </p:sp>
      <p:sp>
        <p:nvSpPr>
          <p:cNvPr id="10" name="Obdélník 9">
            <a:extLst>
              <a:ext uri="{FF2B5EF4-FFF2-40B4-BE49-F238E27FC236}">
                <a16:creationId xmlns:a16="http://schemas.microsoft.com/office/drawing/2014/main" id="{9C3AFCBF-93DD-4BCE-A1B5-74BE018F4B70}"/>
              </a:ext>
            </a:extLst>
          </p:cNvPr>
          <p:cNvSpPr/>
          <p:nvPr/>
        </p:nvSpPr>
        <p:spPr>
          <a:xfrm>
            <a:off x="11115563" y="1765479"/>
            <a:ext cx="97975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2 089 570</a:t>
            </a:r>
          </a:p>
        </p:txBody>
      </p:sp>
      <p:sp>
        <p:nvSpPr>
          <p:cNvPr id="7" name="TextovéPole 1">
            <a:extLst>
              <a:ext uri="{FF2B5EF4-FFF2-40B4-BE49-F238E27FC236}">
                <a16:creationId xmlns:a16="http://schemas.microsoft.com/office/drawing/2014/main" id="{50BACDFB-8FCB-4E29-BAA0-B5FBA5E85967}"/>
              </a:ext>
            </a:extLst>
          </p:cNvPr>
          <p:cNvSpPr txBox="1"/>
          <p:nvPr/>
        </p:nvSpPr>
        <p:spPr>
          <a:xfrm>
            <a:off x="11049172" y="1105093"/>
            <a:ext cx="1099359" cy="307812"/>
          </a:xfrm>
          <a:prstGeom prst="rect">
            <a:avLst/>
          </a:prstGeom>
        </p:spPr>
        <p:txBody>
          <a:bodyPr wrap="squar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srgbClr val="690923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2 354 150</a:t>
            </a:r>
          </a:p>
        </p:txBody>
      </p:sp>
    </p:spTree>
    <p:extLst>
      <p:ext uri="{BB962C8B-B14F-4D97-AF65-F5344CB8AC3E}">
        <p14:creationId xmlns:p14="http://schemas.microsoft.com/office/powerpoint/2010/main" val="424121907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sz="2400" dirty="0"/>
              <a:t>Očkování praktických lékařů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56A4F3-4E68-4416-AC19-AF13BC48D3B9}"/>
              </a:ext>
            </a:extLst>
          </p:cNvPr>
          <p:cNvSpPr txBox="1"/>
          <p:nvPr/>
        </p:nvSpPr>
        <p:spPr>
          <a:xfrm>
            <a:off x="5390575" y="102272"/>
            <a:ext cx="2706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Stav k 11. 4. 2021</a:t>
            </a:r>
          </a:p>
        </p:txBody>
      </p:sp>
      <p:sp>
        <p:nvSpPr>
          <p:cNvPr id="3" name="Obdélník 2">
            <a:extLst>
              <a:ext uri="{FF2B5EF4-FFF2-40B4-BE49-F238E27FC236}">
                <a16:creationId xmlns:a16="http://schemas.microsoft.com/office/drawing/2014/main" id="{7B7EAFED-3EEF-49DD-829E-67841604FA64}"/>
              </a:ext>
            </a:extLst>
          </p:cNvPr>
          <p:cNvSpPr/>
          <p:nvPr/>
        </p:nvSpPr>
        <p:spPr>
          <a:xfrm>
            <a:off x="566718" y="1011288"/>
            <a:ext cx="1118940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Do očkování se </a:t>
            </a:r>
            <a:r>
              <a:rPr kumimoji="0" lang="cs-CZ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významně </a:t>
            </a:r>
            <a:r>
              <a:rPr kumimoji="0" lang="cs-CZ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zapojují </a:t>
            </a:r>
            <a:r>
              <a:rPr kumimoji="0" lang="cs-CZ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praktičtí </a:t>
            </a:r>
            <a:r>
              <a:rPr kumimoji="0" lang="cs-CZ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lékaři </a:t>
            </a:r>
          </a:p>
        </p:txBody>
      </p:sp>
      <p:sp>
        <p:nvSpPr>
          <p:cNvPr id="4" name="Šipka dolů 3"/>
          <p:cNvSpPr/>
          <p:nvPr/>
        </p:nvSpPr>
        <p:spPr>
          <a:xfrm>
            <a:off x="5573840" y="1699234"/>
            <a:ext cx="1164566" cy="66423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5" name="Obdélník 24">
            <a:extLst>
              <a:ext uri="{FF2B5EF4-FFF2-40B4-BE49-F238E27FC236}">
                <a16:creationId xmlns:a16="http://schemas.microsoft.com/office/drawing/2014/main" id="{7B7EAFED-3EEF-49DD-829E-67841604FA64}"/>
              </a:ext>
            </a:extLst>
          </p:cNvPr>
          <p:cNvSpPr/>
          <p:nvPr/>
        </p:nvSpPr>
        <p:spPr>
          <a:xfrm>
            <a:off x="566718" y="2369785"/>
            <a:ext cx="10967458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3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Dle centrální databáze je více než 72 % samostatných ordinací praktických lékařů zapojeno a registruje osoby k očkování. </a:t>
            </a:r>
            <a:r>
              <a:rPr kumimoji="0" lang="cs-CZ" sz="3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Praktičtí lékaři podali více než 269 000 dávek očkování </a:t>
            </a:r>
            <a:r>
              <a:rPr kumimoji="0" lang="cs-CZ" sz="3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 registrují celkem více než 501 000 osob.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3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3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 registrovaných tvoří cca 16 % senioři 80+ a 54 % senioři ve věkové kategorii 70–79 let, zbývajících 30 % představují chroničtí pacienti do 70 let. </a:t>
            </a:r>
          </a:p>
        </p:txBody>
      </p:sp>
      <p:sp>
        <p:nvSpPr>
          <p:cNvPr id="8" name="Šipka dolů 7"/>
          <p:cNvSpPr/>
          <p:nvPr/>
        </p:nvSpPr>
        <p:spPr>
          <a:xfrm>
            <a:off x="5579136" y="6155437"/>
            <a:ext cx="1164566" cy="66423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2310196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ulka 8">
            <a:extLst>
              <a:ext uri="{FF2B5EF4-FFF2-40B4-BE49-F238E27FC236}">
                <a16:creationId xmlns:a16="http://schemas.microsoft.com/office/drawing/2014/main" id="{925561E7-00B5-420C-8F07-6AED19C9547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105649" y="2124868"/>
          <a:ext cx="4810125" cy="4428330"/>
        </p:xfrm>
        <a:graphic>
          <a:graphicData uri="http://schemas.openxmlformats.org/drawingml/2006/table">
            <a:tbl>
              <a:tblPr/>
              <a:tblGrid>
                <a:gridCol w="1603375">
                  <a:extLst>
                    <a:ext uri="{9D8B030D-6E8A-4147-A177-3AD203B41FA5}">
                      <a16:colId xmlns:a16="http://schemas.microsoft.com/office/drawing/2014/main" val="690912107"/>
                    </a:ext>
                  </a:extLst>
                </a:gridCol>
                <a:gridCol w="1603375">
                  <a:extLst>
                    <a:ext uri="{9D8B030D-6E8A-4147-A177-3AD203B41FA5}">
                      <a16:colId xmlns:a16="http://schemas.microsoft.com/office/drawing/2014/main" val="866389850"/>
                    </a:ext>
                  </a:extLst>
                </a:gridCol>
                <a:gridCol w="1603375">
                  <a:extLst>
                    <a:ext uri="{9D8B030D-6E8A-4147-A177-3AD203B41FA5}">
                      <a16:colId xmlns:a16="http://schemas.microsoft.com/office/drawing/2014/main" val="1942756754"/>
                    </a:ext>
                  </a:extLst>
                </a:gridCol>
              </a:tblGrid>
              <a:tr h="295222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F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0A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8A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8206976"/>
                  </a:ext>
                </a:extLst>
              </a:tr>
              <a:tr h="295222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1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6C6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C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4384198"/>
                  </a:ext>
                </a:extLst>
              </a:tr>
              <a:tr h="295222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CC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B8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0E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9174445"/>
                  </a:ext>
                </a:extLst>
              </a:tr>
              <a:tr h="295222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2E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D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2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7713523"/>
                  </a:ext>
                </a:extLst>
              </a:tr>
              <a:tr h="295222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F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28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A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0901290"/>
                  </a:ext>
                </a:extLst>
              </a:tr>
              <a:tr h="295222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5E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78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E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9011897"/>
                  </a:ext>
                </a:extLst>
              </a:tr>
              <a:tr h="295222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6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8F9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5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5633905"/>
                  </a:ext>
                </a:extLst>
              </a:tr>
              <a:tr h="295222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6E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87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CD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0629844"/>
                  </a:ext>
                </a:extLst>
              </a:tr>
              <a:tr h="295222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0D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58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E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2964227"/>
                  </a:ext>
                </a:extLst>
              </a:tr>
              <a:tr h="295222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0D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6D6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A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5330684"/>
                  </a:ext>
                </a:extLst>
              </a:tr>
              <a:tr h="295222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BD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6D6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1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188072"/>
                  </a:ext>
                </a:extLst>
              </a:tr>
              <a:tr h="295222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EE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F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0806859"/>
                  </a:ext>
                </a:extLst>
              </a:tr>
              <a:tr h="295222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3C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37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983694"/>
                  </a:ext>
                </a:extLst>
              </a:tr>
              <a:tr h="295222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EE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1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7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151711"/>
                  </a:ext>
                </a:extLst>
              </a:tr>
              <a:tr h="295222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EE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0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9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6679813"/>
                  </a:ext>
                </a:extLst>
              </a:tr>
            </a:tbl>
          </a:graphicData>
        </a:graphic>
      </p:graphicFrame>
      <p:graphicFrame>
        <p:nvGraphicFramePr>
          <p:cNvPr id="4" name="Tabulka 3">
            <a:extLst>
              <a:ext uri="{FF2B5EF4-FFF2-40B4-BE49-F238E27FC236}">
                <a16:creationId xmlns:a16="http://schemas.microsoft.com/office/drawing/2014/main" id="{6053A483-DC0E-47F1-B499-367773CBBFF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095750" y="2115343"/>
          <a:ext cx="1219200" cy="4437855"/>
        </p:xfrm>
        <a:graphic>
          <a:graphicData uri="http://schemas.openxmlformats.org/drawingml/2006/table">
            <a:tbl>
              <a:tblPr/>
              <a:tblGrid>
                <a:gridCol w="1219200">
                  <a:extLst>
                    <a:ext uri="{9D8B030D-6E8A-4147-A177-3AD203B41FA5}">
                      <a16:colId xmlns:a16="http://schemas.microsoft.com/office/drawing/2014/main" val="171843091"/>
                    </a:ext>
                  </a:extLst>
                </a:gridCol>
              </a:tblGrid>
              <a:tr h="29585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8959251"/>
                  </a:ext>
                </a:extLst>
              </a:tr>
              <a:tr h="29585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0DD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7406942"/>
                  </a:ext>
                </a:extLst>
              </a:tr>
              <a:tr h="29585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1EB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2986138"/>
                  </a:ext>
                </a:extLst>
              </a:tr>
              <a:tr h="29585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ED6A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100632"/>
                  </a:ext>
                </a:extLst>
              </a:tr>
              <a:tr h="29585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CDCB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9137396"/>
                  </a:ext>
                </a:extLst>
              </a:tr>
              <a:tr h="29585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BE8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0663870"/>
                  </a:ext>
                </a:extLst>
              </a:tr>
              <a:tr h="29585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ED6A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5871998"/>
                  </a:ext>
                </a:extLst>
              </a:tr>
              <a:tr h="29585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AC88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4612683"/>
                  </a:ext>
                </a:extLst>
              </a:tr>
              <a:tr h="29585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6885629"/>
                  </a:ext>
                </a:extLst>
              </a:tr>
              <a:tr h="29585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BDCB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4604947"/>
                  </a:ext>
                </a:extLst>
              </a:tr>
              <a:tr h="29585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BCF9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4987452"/>
                  </a:ext>
                </a:extLst>
              </a:tr>
              <a:tr h="29585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4CC9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046076"/>
                  </a:ext>
                </a:extLst>
              </a:tr>
              <a:tr h="29585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5CC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321773"/>
                  </a:ext>
                </a:extLst>
              </a:tr>
              <a:tr h="29585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CD6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4600098"/>
                  </a:ext>
                </a:extLst>
              </a:tr>
              <a:tr h="29585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BDBB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248252"/>
                  </a:ext>
                </a:extLst>
              </a:tr>
            </a:tbl>
          </a:graphicData>
        </a:graphic>
      </p:graphicFrame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Vakcinace u praktických lékařů</a:t>
            </a:r>
          </a:p>
        </p:txBody>
      </p:sp>
      <p:sp>
        <p:nvSpPr>
          <p:cNvPr id="5" name="TextBox 6">
            <a:extLst>
              <a:ext uri="{FF2B5EF4-FFF2-40B4-BE49-F238E27FC236}">
                <a16:creationId xmlns:a16="http://schemas.microsoft.com/office/drawing/2014/main" id="{FC5F43CD-61A6-4942-B1EB-1AFAC38D4C4A}"/>
              </a:ext>
            </a:extLst>
          </p:cNvPr>
          <p:cNvSpPr txBox="1"/>
          <p:nvPr/>
        </p:nvSpPr>
        <p:spPr>
          <a:xfrm>
            <a:off x="5819774" y="102272"/>
            <a:ext cx="2143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Stav k 11. 4. 2021</a:t>
            </a:r>
          </a:p>
        </p:txBody>
      </p:sp>
      <p:graphicFrame>
        <p:nvGraphicFramePr>
          <p:cNvPr id="8" name="Table 2">
            <a:extLst>
              <a:ext uri="{FF2B5EF4-FFF2-40B4-BE49-F238E27FC236}">
                <a16:creationId xmlns:a16="http://schemas.microsoft.com/office/drawing/2014/main" id="{A8EE1B97-C1E4-4950-859F-0220BC695F2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76225" y="775888"/>
          <a:ext cx="11639550" cy="5777313"/>
        </p:xfrm>
        <a:graphic>
          <a:graphicData uri="http://schemas.openxmlformats.org/drawingml/2006/table">
            <a:tbl>
              <a:tblPr firstRow="1" lastRow="1" bandRow="1">
                <a:tableStyleId>{74C1A8A3-306A-4EB7-A6B1-4F7E0EB9C5D6}</a:tableStyleId>
              </a:tblPr>
              <a:tblGrid>
                <a:gridCol w="1955011">
                  <a:extLst>
                    <a:ext uri="{9D8B030D-6E8A-4147-A177-3AD203B41FA5}">
                      <a16:colId xmlns:a16="http://schemas.microsoft.com/office/drawing/2014/main" val="2523158226"/>
                    </a:ext>
                  </a:extLst>
                </a:gridCol>
                <a:gridCol w="1419420">
                  <a:extLst>
                    <a:ext uri="{9D8B030D-6E8A-4147-A177-3AD203B41FA5}">
                      <a16:colId xmlns:a16="http://schemas.microsoft.com/office/drawing/2014/main" val="3315404817"/>
                    </a:ext>
                  </a:extLst>
                </a:gridCol>
                <a:gridCol w="2114354">
                  <a:extLst>
                    <a:ext uri="{9D8B030D-6E8A-4147-A177-3AD203B41FA5}">
                      <a16:colId xmlns:a16="http://schemas.microsoft.com/office/drawing/2014/main" val="694546854"/>
                    </a:ext>
                  </a:extLst>
                </a:gridCol>
                <a:gridCol w="1343025">
                  <a:extLst>
                    <a:ext uri="{9D8B030D-6E8A-4147-A177-3AD203B41FA5}">
                      <a16:colId xmlns:a16="http://schemas.microsoft.com/office/drawing/2014/main" val="2436361455"/>
                    </a:ext>
                  </a:extLst>
                </a:gridCol>
                <a:gridCol w="1602580">
                  <a:extLst>
                    <a:ext uri="{9D8B030D-6E8A-4147-A177-3AD203B41FA5}">
                      <a16:colId xmlns:a16="http://schemas.microsoft.com/office/drawing/2014/main" val="3949225402"/>
                    </a:ext>
                  </a:extLst>
                </a:gridCol>
                <a:gridCol w="1602580">
                  <a:extLst>
                    <a:ext uri="{9D8B030D-6E8A-4147-A177-3AD203B41FA5}">
                      <a16:colId xmlns:a16="http://schemas.microsoft.com/office/drawing/2014/main" val="779270720"/>
                    </a:ext>
                  </a:extLst>
                </a:gridCol>
                <a:gridCol w="1602580">
                  <a:extLst>
                    <a:ext uri="{9D8B030D-6E8A-4147-A177-3AD203B41FA5}">
                      <a16:colId xmlns:a16="http://schemas.microsoft.com/office/drawing/2014/main" val="2198972229"/>
                    </a:ext>
                  </a:extLst>
                </a:gridCol>
              </a:tblGrid>
              <a:tr h="675756">
                <a:tc rowSpan="2">
                  <a:txBody>
                    <a:bodyPr/>
                    <a:lstStyle/>
                    <a:p>
                      <a:pPr algn="l" fontAlgn="b"/>
                      <a:endParaRPr lang="cs-CZ" sz="1400" b="1" i="0" u="sng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1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Samostatné ordinace praktického lékaře pro dospělé</a:t>
                      </a:r>
                      <a:endParaRPr lang="cs-CZ" sz="1400" b="1" i="1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Počet podaných dávek v samostatných ordinacích praktického lékaře pro dospělé od 28.2.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b"/>
                      <a:endParaRPr lang="cs-CZ" sz="16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5346014"/>
                  </a:ext>
                </a:extLst>
              </a:tr>
              <a:tr h="670677">
                <a:tc vMerge="1">
                  <a:txBody>
                    <a:bodyPr/>
                    <a:lstStyle/>
                    <a:p>
                      <a:pPr algn="l" fontAlgn="b"/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1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Počet ordinací CELKEM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1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Počet ordinací s registrovanými osobami k očkování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Počet dávek celkem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Věk 80+ let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Věk 70-79 let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Věk do 70 let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3062634"/>
                  </a:ext>
                </a:extLst>
              </a:tr>
              <a:tr h="295392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Hlavní město Praha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444 (62,5 %)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46 701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5 372 (11,5 %)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19 467 (41,7 %)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18 115 (38,8 %)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6035022"/>
                  </a:ext>
                </a:extLst>
              </a:tr>
              <a:tr h="295392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Středočeský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555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399 (71,9 %)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20 093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3 365 (16,7 %)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12 408 (61,8 %)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2 482 (12,4 %)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8947671"/>
                  </a:ext>
                </a:extLst>
              </a:tr>
              <a:tr h="295392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>
                          <a:effectLst/>
                          <a:latin typeface="+mn-lt"/>
                        </a:rPr>
                        <a:t>Jihočeský kraj</a:t>
                      </a:r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201 (67,9 %)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10 956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2 709 (24,7 %)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5 465 (49,9 %)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1 896 (17,3 %)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4333786"/>
                  </a:ext>
                </a:extLst>
              </a:tr>
              <a:tr h="295392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>
                          <a:effectLst/>
                          <a:latin typeface="+mn-lt"/>
                        </a:rPr>
                        <a:t>Plzeňský kraj</a:t>
                      </a:r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194 (74,0 %)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17 622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2 890 (16,4 %)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9 739 (55,3 %)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3 966 (22,5 %)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3186940"/>
                  </a:ext>
                </a:extLst>
              </a:tr>
              <a:tr h="295392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Karlovarský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89 (72,4 %)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12 526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1 428 (11,4 %)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6 670 (53,2 %)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2 435 (19,4 %)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7044073"/>
                  </a:ext>
                </a:extLst>
              </a:tr>
              <a:tr h="295392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>
                          <a:effectLst/>
                          <a:latin typeface="+mn-lt"/>
                        </a:rPr>
                        <a:t>Ústecký kraj</a:t>
                      </a:r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236 (68,6 %)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10 308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1 549 (15,0 %)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5 313 (51,5 %)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2 498 (24,2 %)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4894236"/>
                  </a:ext>
                </a:extLst>
              </a:tr>
              <a:tr h="295392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Liberecký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157 (74,1 %)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10 460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2 186 (20,9 %)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5 060 (48,4 %)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2 237 (21,4 %)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109536"/>
                  </a:ext>
                </a:extLst>
              </a:tr>
              <a:tr h="295392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Královéhradecký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204 (78,5 %)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15 427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2 277 (14,8 %)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8 835 (57,3 %)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2 858 (18,5 %)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9525594"/>
                  </a:ext>
                </a:extLst>
              </a:tr>
              <a:tr h="295392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Pardubický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186 (81,2 %)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16 502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3 829 (23,2 %)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8 622 (52,2 %)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2 947 (17,9 %)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0366277"/>
                  </a:ext>
                </a:extLst>
              </a:tr>
              <a:tr h="295392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Kraj Vysočina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179 (72,5 %)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6 592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1 544 (23,4 %)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4 062 (61,6 %)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476 (7,2 %)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557106"/>
                  </a:ext>
                </a:extLst>
              </a:tr>
              <a:tr h="295392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Jihomoravský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575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439 (76,3 %)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34 037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6 481 (19,0 %)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20 943 (61,5 %)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3 634 (10,7 %)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7962169"/>
                  </a:ext>
                </a:extLst>
              </a:tr>
              <a:tr h="295392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Olomoucký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234 (77,2 %)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16 870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3 033 (18,0 %)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10 610 (62,9 %)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1 930 (11,4 %)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3644269"/>
                  </a:ext>
                </a:extLst>
              </a:tr>
              <a:tr h="295392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Zlínský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232 (77,1 %)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20 566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5 857 (28,5 %)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12 185 (59,2 %)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1 264 (6,1 %)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6090642"/>
                  </a:ext>
                </a:extLst>
              </a:tr>
              <a:tr h="295392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Moravskoslezský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552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410 (74,3 %)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30 846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5 510 (17,9 %)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16 598 (53,8 %)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6 383 (20,7 %)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8310195"/>
                  </a:ext>
                </a:extLst>
              </a:tr>
              <a:tr h="295392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ČR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4 969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3 604 (72,5 %)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269 506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48 030 (17,8 %)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145 977 (54,2 %)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53 121 (19,7 %)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976480"/>
                  </a:ext>
                </a:extLst>
              </a:tr>
            </a:tbl>
          </a:graphicData>
        </a:graphic>
      </p:graphicFrame>
      <p:sp>
        <p:nvSpPr>
          <p:cNvPr id="11" name="Obdélník 10">
            <a:extLst>
              <a:ext uri="{FF2B5EF4-FFF2-40B4-BE49-F238E27FC236}">
                <a16:creationId xmlns:a16="http://schemas.microsoft.com/office/drawing/2014/main" id="{8D00FA8F-7BC8-452E-A9D0-4B9FF6F5E1C6}"/>
              </a:ext>
            </a:extLst>
          </p:cNvPr>
          <p:cNvSpPr/>
          <p:nvPr/>
        </p:nvSpPr>
        <p:spPr>
          <a:xfrm>
            <a:off x="4010285" y="6574393"/>
            <a:ext cx="429797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Zdroj: Informační systém infekční nemoci (ISIN) – modul očkování</a:t>
            </a:r>
          </a:p>
        </p:txBody>
      </p:sp>
    </p:spTree>
    <p:extLst>
      <p:ext uri="{BB962C8B-B14F-4D97-AF65-F5344CB8AC3E}">
        <p14:creationId xmlns:p14="http://schemas.microsoft.com/office/powerpoint/2010/main" val="19274046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9" name="Chart 4">
            <a:extLst>
              <a:ext uri="{FF2B5EF4-FFF2-40B4-BE49-F238E27FC236}">
                <a16:creationId xmlns:a16="http://schemas.microsoft.com/office/drawing/2014/main" id="{F3B3A751-5826-48A2-8A63-61032D0536F8}"/>
              </a:ext>
            </a:extLst>
          </p:cNvPr>
          <p:cNvGraphicFramePr/>
          <p:nvPr>
            <p:extLst/>
          </p:nvPr>
        </p:nvGraphicFramePr>
        <p:xfrm>
          <a:off x="57147" y="2876910"/>
          <a:ext cx="12030075" cy="40337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Nadpis 1">
            <a:extLst>
              <a:ext uri="{FF2B5EF4-FFF2-40B4-BE49-F238E27FC236}">
                <a16:creationId xmlns:a16="http://schemas.microsoft.com/office/drawing/2014/main" id="{F3DA7FDE-62BA-4179-BA4D-AB192F266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739" y="2"/>
            <a:ext cx="7776839" cy="576000"/>
          </a:xfrm>
        </p:spPr>
        <p:txBody>
          <a:bodyPr/>
          <a:lstStyle/>
          <a:p>
            <a:r>
              <a:rPr lang="cs-CZ" dirty="0"/>
              <a:t>Počty nově diagnostikovaných pacientů: týdenní vývoj v ČR</a:t>
            </a:r>
          </a:p>
        </p:txBody>
      </p:sp>
      <p:sp>
        <p:nvSpPr>
          <p:cNvPr id="38" name="TextovéPole 37">
            <a:extLst>
              <a:ext uri="{FF2B5EF4-FFF2-40B4-BE49-F238E27FC236}">
                <a16:creationId xmlns:a16="http://schemas.microsoft.com/office/drawing/2014/main" id="{018CB2AB-0F5A-4FCE-8034-F8F60A89895F}"/>
              </a:ext>
            </a:extLst>
          </p:cNvPr>
          <p:cNvSpPr txBox="1"/>
          <p:nvPr/>
        </p:nvSpPr>
        <p:spPr>
          <a:xfrm>
            <a:off x="265215" y="648434"/>
            <a:ext cx="113442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Dynamika vývoje počtů pozitivních diagnóz </a:t>
            </a:r>
            <a:r>
              <a:rPr kumimoji="0" lang="cs-CZ" sz="2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potvrzuje zpomalení </a:t>
            </a:r>
            <a:r>
              <a:rPr kumimoji="0" lang="cs-CZ" sz="2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šíření nemoci.</a:t>
            </a:r>
          </a:p>
        </p:txBody>
      </p:sp>
      <p:sp>
        <p:nvSpPr>
          <p:cNvPr id="36" name="Šipka doprava 58">
            <a:extLst>
              <a:ext uri="{FF2B5EF4-FFF2-40B4-BE49-F238E27FC236}">
                <a16:creationId xmlns:a16="http://schemas.microsoft.com/office/drawing/2014/main" id="{1EB91550-BE39-4068-9AA2-464822A320B7}"/>
              </a:ext>
            </a:extLst>
          </p:cNvPr>
          <p:cNvSpPr/>
          <p:nvPr/>
        </p:nvSpPr>
        <p:spPr>
          <a:xfrm rot="1364154" flipV="1">
            <a:off x="10033903" y="4426524"/>
            <a:ext cx="1270004" cy="2811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graphicFrame>
        <p:nvGraphicFramePr>
          <p:cNvPr id="28" name="Tabulka 8">
            <a:extLst>
              <a:ext uri="{FF2B5EF4-FFF2-40B4-BE49-F238E27FC236}">
                <a16:creationId xmlns:a16="http://schemas.microsoft.com/office/drawing/2014/main" id="{4B7574F6-7368-4B63-81DB-F6EAC02F30A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97157" y="1134143"/>
          <a:ext cx="11797686" cy="1483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5427">
                  <a:extLst>
                    <a:ext uri="{9D8B030D-6E8A-4147-A177-3AD203B41FA5}">
                      <a16:colId xmlns:a16="http://schemas.microsoft.com/office/drawing/2014/main" val="3924625702"/>
                    </a:ext>
                  </a:extLst>
                </a:gridCol>
                <a:gridCol w="655427">
                  <a:extLst>
                    <a:ext uri="{9D8B030D-6E8A-4147-A177-3AD203B41FA5}">
                      <a16:colId xmlns:a16="http://schemas.microsoft.com/office/drawing/2014/main" val="3723531014"/>
                    </a:ext>
                  </a:extLst>
                </a:gridCol>
                <a:gridCol w="655427">
                  <a:extLst>
                    <a:ext uri="{9D8B030D-6E8A-4147-A177-3AD203B41FA5}">
                      <a16:colId xmlns:a16="http://schemas.microsoft.com/office/drawing/2014/main" val="4126272650"/>
                    </a:ext>
                  </a:extLst>
                </a:gridCol>
                <a:gridCol w="655427">
                  <a:extLst>
                    <a:ext uri="{9D8B030D-6E8A-4147-A177-3AD203B41FA5}">
                      <a16:colId xmlns:a16="http://schemas.microsoft.com/office/drawing/2014/main" val="1669069357"/>
                    </a:ext>
                  </a:extLst>
                </a:gridCol>
                <a:gridCol w="655427">
                  <a:extLst>
                    <a:ext uri="{9D8B030D-6E8A-4147-A177-3AD203B41FA5}">
                      <a16:colId xmlns:a16="http://schemas.microsoft.com/office/drawing/2014/main" val="2245180415"/>
                    </a:ext>
                  </a:extLst>
                </a:gridCol>
                <a:gridCol w="655427">
                  <a:extLst>
                    <a:ext uri="{9D8B030D-6E8A-4147-A177-3AD203B41FA5}">
                      <a16:colId xmlns:a16="http://schemas.microsoft.com/office/drawing/2014/main" val="1373314509"/>
                    </a:ext>
                  </a:extLst>
                </a:gridCol>
                <a:gridCol w="655427">
                  <a:extLst>
                    <a:ext uri="{9D8B030D-6E8A-4147-A177-3AD203B41FA5}">
                      <a16:colId xmlns:a16="http://schemas.microsoft.com/office/drawing/2014/main" val="462042178"/>
                    </a:ext>
                  </a:extLst>
                </a:gridCol>
                <a:gridCol w="655427">
                  <a:extLst>
                    <a:ext uri="{9D8B030D-6E8A-4147-A177-3AD203B41FA5}">
                      <a16:colId xmlns:a16="http://schemas.microsoft.com/office/drawing/2014/main" val="3498862452"/>
                    </a:ext>
                  </a:extLst>
                </a:gridCol>
                <a:gridCol w="655427">
                  <a:extLst>
                    <a:ext uri="{9D8B030D-6E8A-4147-A177-3AD203B41FA5}">
                      <a16:colId xmlns:a16="http://schemas.microsoft.com/office/drawing/2014/main" val="2916212544"/>
                    </a:ext>
                  </a:extLst>
                </a:gridCol>
                <a:gridCol w="655427">
                  <a:extLst>
                    <a:ext uri="{9D8B030D-6E8A-4147-A177-3AD203B41FA5}">
                      <a16:colId xmlns:a16="http://schemas.microsoft.com/office/drawing/2014/main" val="4284827979"/>
                    </a:ext>
                  </a:extLst>
                </a:gridCol>
                <a:gridCol w="655427">
                  <a:extLst>
                    <a:ext uri="{9D8B030D-6E8A-4147-A177-3AD203B41FA5}">
                      <a16:colId xmlns:a16="http://schemas.microsoft.com/office/drawing/2014/main" val="2006036948"/>
                    </a:ext>
                  </a:extLst>
                </a:gridCol>
                <a:gridCol w="655427">
                  <a:extLst>
                    <a:ext uri="{9D8B030D-6E8A-4147-A177-3AD203B41FA5}">
                      <a16:colId xmlns:a16="http://schemas.microsoft.com/office/drawing/2014/main" val="3094642904"/>
                    </a:ext>
                  </a:extLst>
                </a:gridCol>
                <a:gridCol w="655427">
                  <a:extLst>
                    <a:ext uri="{9D8B030D-6E8A-4147-A177-3AD203B41FA5}">
                      <a16:colId xmlns:a16="http://schemas.microsoft.com/office/drawing/2014/main" val="640797798"/>
                    </a:ext>
                  </a:extLst>
                </a:gridCol>
                <a:gridCol w="655427">
                  <a:extLst>
                    <a:ext uri="{9D8B030D-6E8A-4147-A177-3AD203B41FA5}">
                      <a16:colId xmlns:a16="http://schemas.microsoft.com/office/drawing/2014/main" val="2686944603"/>
                    </a:ext>
                  </a:extLst>
                </a:gridCol>
                <a:gridCol w="655427">
                  <a:extLst>
                    <a:ext uri="{9D8B030D-6E8A-4147-A177-3AD203B41FA5}">
                      <a16:colId xmlns:a16="http://schemas.microsoft.com/office/drawing/2014/main" val="3793287648"/>
                    </a:ext>
                  </a:extLst>
                </a:gridCol>
                <a:gridCol w="655427">
                  <a:extLst>
                    <a:ext uri="{9D8B030D-6E8A-4147-A177-3AD203B41FA5}">
                      <a16:colId xmlns:a16="http://schemas.microsoft.com/office/drawing/2014/main" val="529572551"/>
                    </a:ext>
                  </a:extLst>
                </a:gridCol>
                <a:gridCol w="655427">
                  <a:extLst>
                    <a:ext uri="{9D8B030D-6E8A-4147-A177-3AD203B41FA5}">
                      <a16:colId xmlns:a16="http://schemas.microsoft.com/office/drawing/2014/main" val="3905191187"/>
                    </a:ext>
                  </a:extLst>
                </a:gridCol>
                <a:gridCol w="655427">
                  <a:extLst>
                    <a:ext uri="{9D8B030D-6E8A-4147-A177-3AD203B41FA5}">
                      <a16:colId xmlns:a16="http://schemas.microsoft.com/office/drawing/2014/main" val="2285664354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záchyt</a:t>
                      </a:r>
                    </a:p>
                  </a:txBody>
                  <a:tcPr marL="7620" marR="7620" marT="7620" marB="0" anchor="b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záchyt</a:t>
                      </a:r>
                    </a:p>
                  </a:txBody>
                  <a:tcPr marL="7620" marR="7620" marT="7620" marB="0" anchor="b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záchyt</a:t>
                      </a:r>
                    </a:p>
                  </a:txBody>
                  <a:tcPr marL="7620" marR="7620" marT="7620" marB="0" anchor="b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záchyt</a:t>
                      </a:r>
                    </a:p>
                  </a:txBody>
                  <a:tcPr marL="7620" marR="7620" marT="7620" marB="0" anchor="b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záchyt</a:t>
                      </a:r>
                    </a:p>
                  </a:txBody>
                  <a:tcPr marL="7620" marR="7620" marT="7620" marB="0" anchor="b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záchyt</a:t>
                      </a:r>
                    </a:p>
                  </a:txBody>
                  <a:tcPr marL="7620" marR="7620" marT="7620" marB="0" anchor="b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1069394"/>
                  </a:ext>
                </a:extLst>
              </a:tr>
              <a:tr h="370840"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25. 2.–3. 3. </a:t>
                      </a:r>
                    </a:p>
                  </a:txBody>
                  <a:tcPr marL="7620" marR="7620" marT="7620" marB="0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4. 3.–10. 3. </a:t>
                      </a:r>
                    </a:p>
                  </a:txBody>
                  <a:tcPr marL="7620" marR="7620" marT="7620" marB="0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11. 3.–17. 3. </a:t>
                      </a:r>
                    </a:p>
                  </a:txBody>
                  <a:tcPr marL="7620" marR="7620" marT="7620" marB="0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18. 3.–24. 3. </a:t>
                      </a:r>
                    </a:p>
                  </a:txBody>
                  <a:tcPr marL="7620" marR="7620" marT="7620" marB="0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25. 3.–31. 3. </a:t>
                      </a:r>
                    </a:p>
                  </a:txBody>
                  <a:tcPr marL="7620" marR="7620" marT="7620" marB="0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1. 4</a:t>
                      </a:r>
                      <a:r>
                        <a:rPr lang="cs-CZ" sz="1600" b="1" i="0" u="sng" strike="noStrike" dirty="0" smtClean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.–10. </a:t>
                      </a:r>
                      <a:r>
                        <a:rPr lang="cs-CZ" sz="1600" b="1" i="0" u="sng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4. </a:t>
                      </a:r>
                    </a:p>
                  </a:txBody>
                  <a:tcPr marL="7620" marR="7620" marT="7620" marB="0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2668816"/>
                  </a:ext>
                </a:extLst>
              </a:tr>
              <a:tr h="370840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12 302 případů</a:t>
                      </a:r>
                    </a:p>
                  </a:txBody>
                  <a:tcPr marL="7620" marR="7620" marT="7620" marB="0" anchor="ctr"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11 639 případů</a:t>
                      </a:r>
                    </a:p>
                  </a:txBody>
                  <a:tcPr marL="7620" marR="7620" marT="7620" marB="0" anchor="ctr"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10 452 případů</a:t>
                      </a:r>
                    </a:p>
                  </a:txBody>
                  <a:tcPr marL="7620" marR="7620" marT="7620" marB="0" anchor="ctr"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8 039 případů</a:t>
                      </a:r>
                    </a:p>
                  </a:txBody>
                  <a:tcPr marL="7620" marR="7620" marT="7620" marB="0" anchor="ctr"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6 309 případů</a:t>
                      </a:r>
                    </a:p>
                  </a:txBody>
                  <a:tcPr marL="7620" marR="7620" marT="7620" marB="0" anchor="ctr"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4 021 případů</a:t>
                      </a:r>
                    </a:p>
                  </a:txBody>
                  <a:tcPr marL="7620" marR="7620" marT="7620" marB="0" anchor="ctr"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1913717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-5,4 %</a:t>
                      </a:r>
                    </a:p>
                  </a:txBody>
                  <a:tcPr marL="7620" marR="7620" marT="7620" marB="0" anchor="ctr"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-10,2 %</a:t>
                      </a:r>
                    </a:p>
                  </a:txBody>
                  <a:tcPr marL="7620" marR="7620" marT="7620" marB="0" anchor="ctr"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-23,1 %</a:t>
                      </a:r>
                    </a:p>
                  </a:txBody>
                  <a:tcPr marL="7620" marR="7620" marT="7620" marB="0" anchor="ctr"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-21,5 %</a:t>
                      </a:r>
                    </a:p>
                  </a:txBody>
                  <a:tcPr marL="7620" marR="7620" marT="7620" marB="0" anchor="ctr"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-36,3 %</a:t>
                      </a:r>
                    </a:p>
                  </a:txBody>
                  <a:tcPr marL="7620" marR="7620" marT="7620" marB="0" anchor="ctr"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4343836"/>
                  </a:ext>
                </a:extLst>
              </a:tr>
            </a:tbl>
          </a:graphicData>
        </a:graphic>
      </p:graphicFrame>
      <p:sp>
        <p:nvSpPr>
          <p:cNvPr id="30" name="Zahnutá šipka nahoru 25">
            <a:extLst>
              <a:ext uri="{FF2B5EF4-FFF2-40B4-BE49-F238E27FC236}">
                <a16:creationId xmlns:a16="http://schemas.microsoft.com/office/drawing/2014/main" id="{02FE6BCD-B160-4DEB-82CC-D4CDD287F607}"/>
              </a:ext>
            </a:extLst>
          </p:cNvPr>
          <p:cNvSpPr/>
          <p:nvPr/>
        </p:nvSpPr>
        <p:spPr>
          <a:xfrm>
            <a:off x="1203450" y="2475801"/>
            <a:ext cx="1944000" cy="497840"/>
          </a:xfrm>
          <a:prstGeom prst="curvedUp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1" name="Zahnutá šipka nahoru 25">
            <a:extLst>
              <a:ext uri="{FF2B5EF4-FFF2-40B4-BE49-F238E27FC236}">
                <a16:creationId xmlns:a16="http://schemas.microsoft.com/office/drawing/2014/main" id="{E87C39AF-5DBF-4112-A008-28FE61C7D806}"/>
              </a:ext>
            </a:extLst>
          </p:cNvPr>
          <p:cNvSpPr/>
          <p:nvPr/>
        </p:nvSpPr>
        <p:spPr>
          <a:xfrm>
            <a:off x="3172865" y="2475801"/>
            <a:ext cx="1944000" cy="497840"/>
          </a:xfrm>
          <a:prstGeom prst="curvedUp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3" name="Zahnutá šipka nahoru 25">
            <a:extLst>
              <a:ext uri="{FF2B5EF4-FFF2-40B4-BE49-F238E27FC236}">
                <a16:creationId xmlns:a16="http://schemas.microsoft.com/office/drawing/2014/main" id="{9A04A270-7187-4E15-B7EC-383522621181}"/>
              </a:ext>
            </a:extLst>
          </p:cNvPr>
          <p:cNvSpPr/>
          <p:nvPr/>
        </p:nvSpPr>
        <p:spPr>
          <a:xfrm>
            <a:off x="5116865" y="2475801"/>
            <a:ext cx="1944000" cy="497840"/>
          </a:xfrm>
          <a:prstGeom prst="curvedUp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4" name="Zahnutá šipka nahoru 25">
            <a:extLst>
              <a:ext uri="{FF2B5EF4-FFF2-40B4-BE49-F238E27FC236}">
                <a16:creationId xmlns:a16="http://schemas.microsoft.com/office/drawing/2014/main" id="{35647ED1-6EF9-4788-866E-E82C5C053706}"/>
              </a:ext>
            </a:extLst>
          </p:cNvPr>
          <p:cNvSpPr/>
          <p:nvPr/>
        </p:nvSpPr>
        <p:spPr>
          <a:xfrm>
            <a:off x="7086280" y="2475801"/>
            <a:ext cx="1944000" cy="497840"/>
          </a:xfrm>
          <a:prstGeom prst="curvedUp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1" name="Zahnutá šipka nahoru 25">
            <a:extLst>
              <a:ext uri="{FF2B5EF4-FFF2-40B4-BE49-F238E27FC236}">
                <a16:creationId xmlns:a16="http://schemas.microsoft.com/office/drawing/2014/main" id="{BEB8EDC1-DE8F-4A9A-B5D7-4664DBC21F67}"/>
              </a:ext>
            </a:extLst>
          </p:cNvPr>
          <p:cNvSpPr/>
          <p:nvPr/>
        </p:nvSpPr>
        <p:spPr>
          <a:xfrm>
            <a:off x="9056914" y="2475801"/>
            <a:ext cx="1944000" cy="497840"/>
          </a:xfrm>
          <a:prstGeom prst="curvedUp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1163056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sz="2400" dirty="0"/>
              <a:t>Přehled dle místa bydliště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56A4F3-4E68-4416-AC19-AF13BC48D3B9}"/>
              </a:ext>
            </a:extLst>
          </p:cNvPr>
          <p:cNvSpPr txBox="1"/>
          <p:nvPr/>
        </p:nvSpPr>
        <p:spPr>
          <a:xfrm>
            <a:off x="5390575" y="102272"/>
            <a:ext cx="2706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Stav k 11. 4. 2021</a:t>
            </a:r>
          </a:p>
        </p:txBody>
      </p:sp>
      <p:sp>
        <p:nvSpPr>
          <p:cNvPr id="3" name="Obdélník 2">
            <a:extLst>
              <a:ext uri="{FF2B5EF4-FFF2-40B4-BE49-F238E27FC236}">
                <a16:creationId xmlns:a16="http://schemas.microsoft.com/office/drawing/2014/main" id="{7B7EAFED-3EEF-49DD-829E-67841604FA64}"/>
              </a:ext>
            </a:extLst>
          </p:cNvPr>
          <p:cNvSpPr/>
          <p:nvPr/>
        </p:nvSpPr>
        <p:spPr>
          <a:xfrm>
            <a:off x="411117" y="779609"/>
            <a:ext cx="11189401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Počet aplikovaných dávek očkování se liší mezi kraji, nicméně rozdíly se postupně vyrovnávají, zejména při hodnocení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dle místa bydliště očkovaného. </a:t>
            </a:r>
          </a:p>
        </p:txBody>
      </p:sp>
      <p:sp>
        <p:nvSpPr>
          <p:cNvPr id="4" name="Šipka dolů 3"/>
          <p:cNvSpPr/>
          <p:nvPr/>
        </p:nvSpPr>
        <p:spPr>
          <a:xfrm>
            <a:off x="5449173" y="2657157"/>
            <a:ext cx="1164566" cy="66423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5" name="Obdélník 24">
            <a:extLst>
              <a:ext uri="{FF2B5EF4-FFF2-40B4-BE49-F238E27FC236}">
                <a16:creationId xmlns:a16="http://schemas.microsoft.com/office/drawing/2014/main" id="{7B7EAFED-3EEF-49DD-829E-67841604FA64}"/>
              </a:ext>
            </a:extLst>
          </p:cNvPr>
          <p:cNvSpPr/>
          <p:nvPr/>
        </p:nvSpPr>
        <p:spPr>
          <a:xfrm>
            <a:off x="382999" y="3340327"/>
            <a:ext cx="11496064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Pouze cca 71 % všech dávek bylo v Praze aplikováno u obyvatel Prahy; cca 18 % konzumovali obyvatelé Středočeského kraje, 2,1 % obyvatelé Ústeckého kraje a 1,2 % obyvatelé Jihočeského kraje. Obdobně, byť v menším rozsahu proběhla i částečná migrace obyvatel moravských krajů a Vysočiny za očkováním v JMK. Migrace mezi kraji jsou vzájemné a probíhají zejména v geograficky sousedících oblastech, např. 5 % všech dávek podaných v STČ bylo aplikováno obyvatelům Prahy. Za vakcinací do jiného kraje nejvíce míří obyvatelé STČ (26 %), Pardubického kraje (14 %) a Kraje Vysočina (10 %).</a:t>
            </a:r>
          </a:p>
        </p:txBody>
      </p:sp>
    </p:spTree>
    <p:extLst>
      <p:ext uri="{BB962C8B-B14F-4D97-AF65-F5344CB8AC3E}">
        <p14:creationId xmlns:p14="http://schemas.microsoft.com/office/powerpoint/2010/main" val="52037649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Očkovaní v krajích (</a:t>
            </a:r>
            <a:r>
              <a:rPr lang="cs-CZ" u="sng" dirty="0"/>
              <a:t>podle místa bydliště</a:t>
            </a:r>
            <a:r>
              <a:rPr lang="cs-CZ" dirty="0"/>
              <a:t>)</a:t>
            </a:r>
          </a:p>
        </p:txBody>
      </p:sp>
      <p:sp>
        <p:nvSpPr>
          <p:cNvPr id="99" name="TextBox 6">
            <a:extLst>
              <a:ext uri="{FF2B5EF4-FFF2-40B4-BE49-F238E27FC236}">
                <a16:creationId xmlns:a16="http://schemas.microsoft.com/office/drawing/2014/main" id="{73476168-D2D4-4361-B47E-C7DC4CD0CECD}"/>
              </a:ext>
            </a:extLst>
          </p:cNvPr>
          <p:cNvSpPr txBox="1"/>
          <p:nvPr/>
        </p:nvSpPr>
        <p:spPr>
          <a:xfrm>
            <a:off x="5810250" y="99623"/>
            <a:ext cx="2388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Stav k 11. 4. 2021</a:t>
            </a:r>
          </a:p>
        </p:txBody>
      </p:sp>
      <p:pic>
        <p:nvPicPr>
          <p:cNvPr id="3" name="Obrázek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992" y="622180"/>
            <a:ext cx="11727180" cy="6195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11465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Vakcinace po regionech</a:t>
            </a:r>
          </a:p>
        </p:txBody>
      </p:sp>
      <p:sp>
        <p:nvSpPr>
          <p:cNvPr id="10" name="TextBox 6">
            <a:extLst>
              <a:ext uri="{FF2B5EF4-FFF2-40B4-BE49-F238E27FC236}">
                <a16:creationId xmlns:a16="http://schemas.microsoft.com/office/drawing/2014/main" id="{B8D22A3B-2947-4885-8B7A-E28FC2A0AB45}"/>
              </a:ext>
            </a:extLst>
          </p:cNvPr>
          <p:cNvSpPr txBox="1"/>
          <p:nvPr/>
        </p:nvSpPr>
        <p:spPr>
          <a:xfrm>
            <a:off x="5438200" y="103334"/>
            <a:ext cx="2706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Stav k 11. 4. 2021</a:t>
            </a:r>
          </a:p>
        </p:txBody>
      </p:sp>
      <p:pic>
        <p:nvPicPr>
          <p:cNvPr id="4" name="Obráze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292" y="647700"/>
            <a:ext cx="11955780" cy="621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26430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Očkovaní dle vybraných skupin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56A4F3-4E68-4416-AC19-AF13BC48D3B9}"/>
              </a:ext>
            </a:extLst>
          </p:cNvPr>
          <p:cNvSpPr txBox="1"/>
          <p:nvPr/>
        </p:nvSpPr>
        <p:spPr>
          <a:xfrm>
            <a:off x="5390575" y="102272"/>
            <a:ext cx="2706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Stav k 11. 4. 2021</a:t>
            </a:r>
          </a:p>
        </p:txBody>
      </p:sp>
      <p:sp>
        <p:nvSpPr>
          <p:cNvPr id="3" name="Obdélník 2">
            <a:extLst>
              <a:ext uri="{FF2B5EF4-FFF2-40B4-BE49-F238E27FC236}">
                <a16:creationId xmlns:a16="http://schemas.microsoft.com/office/drawing/2014/main" id="{7B7EAFED-3EEF-49DD-829E-67841604FA64}"/>
              </a:ext>
            </a:extLst>
          </p:cNvPr>
          <p:cNvSpPr/>
          <p:nvPr/>
        </p:nvSpPr>
        <p:spPr>
          <a:xfrm>
            <a:off x="644417" y="676552"/>
            <a:ext cx="1068265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Očkování v naprosté většině aplikací sleduje stanovené prioritní skupiny, nově začíná narůstat podíl očkovaných seniorů ve věku 70 – 79 let a pracovníků ve školství. </a:t>
            </a:r>
          </a:p>
        </p:txBody>
      </p:sp>
      <p:sp>
        <p:nvSpPr>
          <p:cNvPr id="4" name="Šipka dolů 3"/>
          <p:cNvSpPr/>
          <p:nvPr/>
        </p:nvSpPr>
        <p:spPr>
          <a:xfrm>
            <a:off x="5403461" y="2162099"/>
            <a:ext cx="1164566" cy="50388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Obdélník 22">
            <a:extLst>
              <a:ext uri="{FF2B5EF4-FFF2-40B4-BE49-F238E27FC236}">
                <a16:creationId xmlns:a16="http://schemas.microsoft.com/office/drawing/2014/main" id="{7B7EAFED-3EEF-49DD-829E-67841604FA64}"/>
              </a:ext>
            </a:extLst>
          </p:cNvPr>
          <p:cNvSpPr/>
          <p:nvPr/>
        </p:nvSpPr>
        <p:spPr>
          <a:xfrm>
            <a:off x="142875" y="2906933"/>
            <a:ext cx="11813565" cy="1815882"/>
          </a:xfrm>
          <a:prstGeom prst="rect">
            <a:avLst/>
          </a:prstGeom>
          <a:solidFill>
            <a:schemeClr val="tx2"/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Jsou očkování zdravotničtí pracovníci (18,7 % celku), klienti a pracovníci sociálních služeb (8,7 %), pracovníci kritické infrastruktury (2,3 %), pracovníci ve školství (8,7 %), senioři 70-79 let (30,6 %), senioři 80+ (21,9 %) </a:t>
            </a:r>
            <a:r>
              <a:rPr kumimoji="0" lang="pl-PL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 chronicky nemocní (2,7 %)</a:t>
            </a:r>
            <a:r>
              <a:rPr kumimoji="0" lang="cs-CZ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.  </a:t>
            </a:r>
          </a:p>
        </p:txBody>
      </p:sp>
      <p:sp>
        <p:nvSpPr>
          <p:cNvPr id="24" name="Šipka dolů 23"/>
          <p:cNvSpPr/>
          <p:nvPr/>
        </p:nvSpPr>
        <p:spPr>
          <a:xfrm>
            <a:off x="5403461" y="6049587"/>
            <a:ext cx="1164566" cy="50388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5" name="Obdélník 24">
            <a:extLst>
              <a:ext uri="{FF2B5EF4-FFF2-40B4-BE49-F238E27FC236}">
                <a16:creationId xmlns:a16="http://schemas.microsoft.com/office/drawing/2014/main" id="{7B7EAFED-3EEF-49DD-829E-67841604FA64}"/>
              </a:ext>
            </a:extLst>
          </p:cNvPr>
          <p:cNvSpPr/>
          <p:nvPr/>
        </p:nvSpPr>
        <p:spPr>
          <a:xfrm>
            <a:off x="283185" y="4900695"/>
            <a:ext cx="1149606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Zbývajících cca 6,4 % osob středního až velmi mladého věku (</a:t>
            </a:r>
            <a:r>
              <a:rPr kumimoji="0" lang="pl-PL" sz="20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48 393 osob / 79 153 vakcinací </a:t>
            </a:r>
            <a:r>
              <a:rPr kumimoji="0" lang="cs-CZ" sz="20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mladších 29 let) jsou většinou medici, studenti či dobrovolníci pracující na odběrných místech a jinde ve zdravotnictví při péči o COVID+ pacienty, nebo v sociálních službách  </a:t>
            </a:r>
          </a:p>
        </p:txBody>
      </p:sp>
    </p:spTree>
    <p:extLst>
      <p:ext uri="{BB962C8B-B14F-4D97-AF65-F5344CB8AC3E}">
        <p14:creationId xmlns:p14="http://schemas.microsoft.com/office/powerpoint/2010/main" val="347708396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sz="2200" dirty="0"/>
              <a:t>Registrace a očkování u </a:t>
            </a:r>
            <a:r>
              <a:rPr lang="cs-CZ" sz="2200" dirty="0" err="1"/>
              <a:t>seniorních</a:t>
            </a:r>
            <a:r>
              <a:rPr lang="cs-CZ" sz="2200" dirty="0"/>
              <a:t> skupin </a:t>
            </a:r>
          </a:p>
        </p:txBody>
      </p:sp>
      <p:sp>
        <p:nvSpPr>
          <p:cNvPr id="3" name="Obdélník 2">
            <a:extLst>
              <a:ext uri="{FF2B5EF4-FFF2-40B4-BE49-F238E27FC236}">
                <a16:creationId xmlns:a16="http://schemas.microsoft.com/office/drawing/2014/main" id="{7B7EAFED-3EEF-49DD-829E-67841604FA64}"/>
              </a:ext>
            </a:extLst>
          </p:cNvPr>
          <p:cNvSpPr/>
          <p:nvPr/>
        </p:nvSpPr>
        <p:spPr>
          <a:xfrm>
            <a:off x="712177" y="731058"/>
            <a:ext cx="1068265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8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Seniorní</a:t>
            </a:r>
            <a:r>
              <a:rPr kumimoji="0" lang="cs-CZ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skupiny byly očkovány již z prvních dodaných dávek vakcín </a:t>
            </a:r>
            <a:r>
              <a:rPr kumimoji="0" lang="cs-CZ" sz="28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Comirnaty</a:t>
            </a:r>
            <a:r>
              <a:rPr kumimoji="0" lang="cs-CZ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i Moderna</a:t>
            </a:r>
          </a:p>
        </p:txBody>
      </p:sp>
      <p:sp>
        <p:nvSpPr>
          <p:cNvPr id="14" name="TextBox 16">
            <a:extLst>
              <a:ext uri="{FF2B5EF4-FFF2-40B4-BE49-F238E27FC236}">
                <a16:creationId xmlns:a16="http://schemas.microsoft.com/office/drawing/2014/main" id="{F7DADBF1-2B3D-478C-8402-4E893313CC1A}"/>
              </a:ext>
            </a:extLst>
          </p:cNvPr>
          <p:cNvSpPr txBox="1"/>
          <p:nvPr/>
        </p:nvSpPr>
        <p:spPr>
          <a:xfrm>
            <a:off x="6879656" y="2749972"/>
            <a:ext cx="3372175" cy="1090221"/>
          </a:xfrm>
          <a:prstGeom prst="rect">
            <a:avLst/>
          </a:prstGeom>
          <a:solidFill>
            <a:srgbClr val="B0C2E5"/>
          </a:solidFill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>
            <a:defPPr>
              <a:defRPr lang="cs-CZ"/>
            </a:defPPr>
            <a:lvl1pPr algn="ctr"/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300 453 osob ve věku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80+ let</a:t>
            </a:r>
          </a:p>
        </p:txBody>
      </p:sp>
      <p:sp>
        <p:nvSpPr>
          <p:cNvPr id="20" name="TextBox 4">
            <a:extLst>
              <a:ext uri="{FF2B5EF4-FFF2-40B4-BE49-F238E27FC236}">
                <a16:creationId xmlns:a16="http://schemas.microsoft.com/office/drawing/2014/main" id="{7CEDFB5E-4738-44FF-9FA7-0F069C7F6E3F}"/>
              </a:ext>
            </a:extLst>
          </p:cNvPr>
          <p:cNvSpPr txBox="1"/>
          <p:nvPr/>
        </p:nvSpPr>
        <p:spPr>
          <a:xfrm>
            <a:off x="1621856" y="2749971"/>
            <a:ext cx="3372175" cy="1090222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512 384 osob ve věku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70–79 let </a:t>
            </a:r>
          </a:p>
        </p:txBody>
      </p:sp>
      <p:sp>
        <p:nvSpPr>
          <p:cNvPr id="18" name="Obdélník 17">
            <a:extLst>
              <a:ext uri="{FF2B5EF4-FFF2-40B4-BE49-F238E27FC236}">
                <a16:creationId xmlns:a16="http://schemas.microsoft.com/office/drawing/2014/main" id="{7B7EAFED-3EEF-49DD-829E-67841604FA64}"/>
              </a:ext>
            </a:extLst>
          </p:cNvPr>
          <p:cNvSpPr/>
          <p:nvPr/>
        </p:nvSpPr>
        <p:spPr>
          <a:xfrm>
            <a:off x="1881976" y="2138317"/>
            <a:ext cx="808117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800" b="1" i="0" u="none" strike="noStrike" kern="1200" cap="none" spc="0" normalizeH="0" baseline="0" noProof="0" dirty="0">
                <a:ln>
                  <a:noFill/>
                </a:ln>
                <a:solidFill>
                  <a:srgbClr val="D31145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K 11. 4. 2021 evidujeme vykázaná očkování u: </a:t>
            </a:r>
          </a:p>
        </p:txBody>
      </p:sp>
      <p:sp>
        <p:nvSpPr>
          <p:cNvPr id="10" name="TextovéPole 9"/>
          <p:cNvSpPr txBox="1"/>
          <p:nvPr/>
        </p:nvSpPr>
        <p:spPr>
          <a:xfrm>
            <a:off x="5202684" y="2957003"/>
            <a:ext cx="14683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36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+</a:t>
            </a:r>
            <a:endParaRPr kumimoji="0" lang="en-US" sz="3600" b="1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Šipka dolů 4"/>
          <p:cNvSpPr/>
          <p:nvPr/>
        </p:nvSpPr>
        <p:spPr>
          <a:xfrm>
            <a:off x="5283768" y="1695877"/>
            <a:ext cx="1104181" cy="33341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cxnSp>
        <p:nvCxnSpPr>
          <p:cNvPr id="11" name="Přímá spojnice 10"/>
          <p:cNvCxnSpPr>
            <a:cxnSpLocks/>
          </p:cNvCxnSpPr>
          <p:nvPr/>
        </p:nvCxnSpPr>
        <p:spPr>
          <a:xfrm flipV="1">
            <a:off x="655606" y="4157575"/>
            <a:ext cx="10545794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bdélník 16">
            <a:extLst>
              <a:ext uri="{FF2B5EF4-FFF2-40B4-BE49-F238E27FC236}">
                <a16:creationId xmlns:a16="http://schemas.microsoft.com/office/drawing/2014/main" id="{7B7EAFED-3EEF-49DD-829E-67841604FA64}"/>
              </a:ext>
            </a:extLst>
          </p:cNvPr>
          <p:cNvSpPr/>
          <p:nvPr/>
        </p:nvSpPr>
        <p:spPr>
          <a:xfrm>
            <a:off x="7922499" y="4747581"/>
            <a:ext cx="408130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D31145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Očkováno je nyní cca 68,1 %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D31145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všech osob ve věku 80+</a:t>
            </a:r>
          </a:p>
        </p:txBody>
      </p:sp>
      <p:sp>
        <p:nvSpPr>
          <p:cNvPr id="19" name="Šipka dolů 18"/>
          <p:cNvSpPr/>
          <p:nvPr/>
        </p:nvSpPr>
        <p:spPr>
          <a:xfrm>
            <a:off x="7060694" y="4092838"/>
            <a:ext cx="592322" cy="119138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1" name="Šipka dolů 20"/>
          <p:cNvSpPr/>
          <p:nvPr/>
        </p:nvSpPr>
        <p:spPr>
          <a:xfrm rot="19022330">
            <a:off x="7977106" y="4023011"/>
            <a:ext cx="592322" cy="68651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graphicFrame>
        <p:nvGraphicFramePr>
          <p:cNvPr id="6" name="Tabulka 5">
            <a:extLst>
              <a:ext uri="{FF2B5EF4-FFF2-40B4-BE49-F238E27FC236}">
                <a16:creationId xmlns:a16="http://schemas.microsoft.com/office/drawing/2014/main" id="{A4592EEB-B11D-4263-AE36-20F0065CF9A6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143460" y="5626716"/>
          <a:ext cx="4477039" cy="1000452"/>
        </p:xfrm>
        <a:graphic>
          <a:graphicData uri="http://schemas.openxmlformats.org/drawingml/2006/table">
            <a:tbl>
              <a:tblPr/>
              <a:tblGrid>
                <a:gridCol w="1543340">
                  <a:extLst>
                    <a:ext uri="{9D8B030D-6E8A-4147-A177-3AD203B41FA5}">
                      <a16:colId xmlns:a16="http://schemas.microsoft.com/office/drawing/2014/main" val="2462205960"/>
                    </a:ext>
                  </a:extLst>
                </a:gridCol>
                <a:gridCol w="2933699">
                  <a:extLst>
                    <a:ext uri="{9D8B030D-6E8A-4147-A177-3AD203B41FA5}">
                      <a16:colId xmlns:a16="http://schemas.microsoft.com/office/drawing/2014/main" val="1646315195"/>
                    </a:ext>
                  </a:extLst>
                </a:gridCol>
              </a:tblGrid>
              <a:tr h="333484">
                <a:tc>
                  <a:txBody>
                    <a:bodyPr/>
                    <a:lstStyle/>
                    <a:p>
                      <a:pPr algn="l" fontAlgn="ctr"/>
                      <a:r>
                        <a:rPr lang="cs-CZ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Registrace: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61 544 (13,95 %)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6408794"/>
                  </a:ext>
                </a:extLst>
              </a:tr>
              <a:tr h="333484">
                <a:tc>
                  <a:txBody>
                    <a:bodyPr/>
                    <a:lstStyle/>
                    <a:p>
                      <a:pPr algn="l" fontAlgn="ctr"/>
                      <a:r>
                        <a:rPr lang="cs-CZ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Rezervace: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13 588 (3,08 %)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2083634"/>
                  </a:ext>
                </a:extLst>
              </a:tr>
              <a:tr h="333484">
                <a:tc>
                  <a:txBody>
                    <a:bodyPr/>
                    <a:lstStyle/>
                    <a:p>
                      <a:pPr algn="l" fontAlgn="ctr"/>
                      <a:r>
                        <a:rPr lang="cs-CZ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CELKEM: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cs-CZ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375 585 (85,15 %)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9091512"/>
                  </a:ext>
                </a:extLst>
              </a:tr>
            </a:tbl>
          </a:graphicData>
        </a:graphic>
      </p:graphicFrame>
      <p:graphicFrame>
        <p:nvGraphicFramePr>
          <p:cNvPr id="26" name="Tabulka 25">
            <a:extLst>
              <a:ext uri="{FF2B5EF4-FFF2-40B4-BE49-F238E27FC236}">
                <a16:creationId xmlns:a16="http://schemas.microsoft.com/office/drawing/2014/main" id="{BF126831-D47B-4FB1-892A-0C750AA3EDBA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035928" y="5626716"/>
          <a:ext cx="4477039" cy="1000452"/>
        </p:xfrm>
        <a:graphic>
          <a:graphicData uri="http://schemas.openxmlformats.org/drawingml/2006/table">
            <a:tbl>
              <a:tblPr/>
              <a:tblGrid>
                <a:gridCol w="1574047">
                  <a:extLst>
                    <a:ext uri="{9D8B030D-6E8A-4147-A177-3AD203B41FA5}">
                      <a16:colId xmlns:a16="http://schemas.microsoft.com/office/drawing/2014/main" val="2462205960"/>
                    </a:ext>
                  </a:extLst>
                </a:gridCol>
                <a:gridCol w="2902992">
                  <a:extLst>
                    <a:ext uri="{9D8B030D-6E8A-4147-A177-3AD203B41FA5}">
                      <a16:colId xmlns:a16="http://schemas.microsoft.com/office/drawing/2014/main" val="1646315195"/>
                    </a:ext>
                  </a:extLst>
                </a:gridCol>
              </a:tblGrid>
              <a:tr h="333484">
                <a:tc>
                  <a:txBody>
                    <a:bodyPr/>
                    <a:lstStyle/>
                    <a:p>
                      <a:pPr algn="l" fontAlgn="ctr"/>
                      <a:r>
                        <a:rPr lang="cs-CZ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Registrace: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cs-CZ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218 918 (21,64 %)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6408794"/>
                  </a:ext>
                </a:extLst>
              </a:tr>
              <a:tr h="333484">
                <a:tc>
                  <a:txBody>
                    <a:bodyPr/>
                    <a:lstStyle/>
                    <a:p>
                      <a:pPr algn="l" fontAlgn="ctr"/>
                      <a:r>
                        <a:rPr lang="cs-CZ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Rezervace: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cs-CZ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76 440 (7,56 %)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2083634"/>
                  </a:ext>
                </a:extLst>
              </a:tr>
              <a:tr h="333484">
                <a:tc>
                  <a:txBody>
                    <a:bodyPr/>
                    <a:lstStyle/>
                    <a:p>
                      <a:pPr algn="l" fontAlgn="ctr"/>
                      <a:r>
                        <a:rPr lang="cs-CZ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CELKEM: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cs-CZ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807 742 (79,85 %)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9091512"/>
                  </a:ext>
                </a:extLst>
              </a:tr>
            </a:tbl>
          </a:graphicData>
        </a:graphic>
      </p:graphicFrame>
      <p:sp>
        <p:nvSpPr>
          <p:cNvPr id="27" name="Obdélník 26">
            <a:extLst>
              <a:ext uri="{FF2B5EF4-FFF2-40B4-BE49-F238E27FC236}">
                <a16:creationId xmlns:a16="http://schemas.microsoft.com/office/drawing/2014/main" id="{B541245D-1D06-434D-978B-F6132ED533BD}"/>
              </a:ext>
            </a:extLst>
          </p:cNvPr>
          <p:cNvSpPr/>
          <p:nvPr/>
        </p:nvSpPr>
        <p:spPr>
          <a:xfrm>
            <a:off x="102474" y="4747581"/>
            <a:ext cx="408130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D31145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Očkováno je nyní cca 50,7 %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D31145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všech osob ve věku 70–79 let</a:t>
            </a:r>
          </a:p>
        </p:txBody>
      </p:sp>
      <p:sp>
        <p:nvSpPr>
          <p:cNvPr id="28" name="Šipka dolů 18">
            <a:extLst>
              <a:ext uri="{FF2B5EF4-FFF2-40B4-BE49-F238E27FC236}">
                <a16:creationId xmlns:a16="http://schemas.microsoft.com/office/drawing/2014/main" id="{9CD0B51E-F01E-45A3-A8BD-A3CA4AE9C3A6}"/>
              </a:ext>
            </a:extLst>
          </p:cNvPr>
          <p:cNvSpPr/>
          <p:nvPr/>
        </p:nvSpPr>
        <p:spPr>
          <a:xfrm>
            <a:off x="4274448" y="4092488"/>
            <a:ext cx="592322" cy="119138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9" name="Šipka dolů 20">
            <a:extLst>
              <a:ext uri="{FF2B5EF4-FFF2-40B4-BE49-F238E27FC236}">
                <a16:creationId xmlns:a16="http://schemas.microsoft.com/office/drawing/2014/main" id="{148627C1-5205-4E50-994E-25BD8642006A}"/>
              </a:ext>
            </a:extLst>
          </p:cNvPr>
          <p:cNvSpPr/>
          <p:nvPr/>
        </p:nvSpPr>
        <p:spPr>
          <a:xfrm rot="2577670" flipH="1">
            <a:off x="3392880" y="4023011"/>
            <a:ext cx="592322" cy="68651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6004691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Prioritní skupiny pro očkování – aplikované dávky v čase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35D0792-DA3D-4697-90DD-E7E191A14A9B}"/>
              </a:ext>
            </a:extLst>
          </p:cNvPr>
          <p:cNvSpPr txBox="1"/>
          <p:nvPr/>
        </p:nvSpPr>
        <p:spPr>
          <a:xfrm rot="16200000">
            <a:off x="-2211899" y="3171829"/>
            <a:ext cx="4988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Kumulativní počet aplikovaných dávek</a:t>
            </a:r>
          </a:p>
        </p:txBody>
      </p:sp>
      <p:graphicFrame>
        <p:nvGraphicFramePr>
          <p:cNvPr id="9" name="Graf 8">
            <a:extLst>
              <a:ext uri="{FF2B5EF4-FFF2-40B4-BE49-F238E27FC236}">
                <a16:creationId xmlns:a16="http://schemas.microsoft.com/office/drawing/2014/main" id="{FDFE61B8-F449-4A66-9A16-364371C6A084}"/>
              </a:ext>
            </a:extLst>
          </p:cNvPr>
          <p:cNvGraphicFramePr/>
          <p:nvPr>
            <p:extLst/>
          </p:nvPr>
        </p:nvGraphicFramePr>
        <p:xfrm>
          <a:off x="561974" y="759913"/>
          <a:ext cx="11377929" cy="58188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1" name="Tabulka 10">
            <a:extLst>
              <a:ext uri="{FF2B5EF4-FFF2-40B4-BE49-F238E27FC236}">
                <a16:creationId xmlns:a16="http://schemas.microsoft.com/office/drawing/2014/main" id="{35619201-FB04-4641-AC77-14154175A61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9332022" y="999808"/>
          <a:ext cx="2731706" cy="4392003"/>
        </p:xfrm>
        <a:graphic>
          <a:graphicData uri="http://schemas.openxmlformats.org/drawingml/2006/table">
            <a:tbl>
              <a:tblPr/>
              <a:tblGrid>
                <a:gridCol w="1967061">
                  <a:extLst>
                    <a:ext uri="{9D8B030D-6E8A-4147-A177-3AD203B41FA5}">
                      <a16:colId xmlns:a16="http://schemas.microsoft.com/office/drawing/2014/main" val="2493138386"/>
                    </a:ext>
                  </a:extLst>
                </a:gridCol>
                <a:gridCol w="764645">
                  <a:extLst>
                    <a:ext uri="{9D8B030D-6E8A-4147-A177-3AD203B41FA5}">
                      <a16:colId xmlns:a16="http://schemas.microsoft.com/office/drawing/2014/main" val="477226283"/>
                    </a:ext>
                  </a:extLst>
                </a:gridCol>
              </a:tblGrid>
              <a:tr h="62742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Osoby ve věku 70-79 celkem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693 516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0816711"/>
                  </a:ext>
                </a:extLst>
              </a:tr>
              <a:tr h="62742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Osoby ve věku 80+ celkem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522 395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1517692"/>
                  </a:ext>
                </a:extLst>
              </a:tr>
              <a:tr h="62742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Zdravotničtí pracovníci / ochrana veřejného zdraví celkem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390 335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161812"/>
                  </a:ext>
                </a:extLst>
              </a:tr>
              <a:tr h="62742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Pracovníci a klienti v sociálních službách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182 948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1415959"/>
                  </a:ext>
                </a:extLst>
              </a:tr>
              <a:tr h="62742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Ostatní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181 956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5106629"/>
                  </a:ext>
                </a:extLst>
              </a:tr>
              <a:tr h="62742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Pracovníci ve školství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181 352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9445733"/>
                  </a:ext>
                </a:extLst>
              </a:tr>
              <a:tr h="62742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Chronicky nemocní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55 773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2989975"/>
                  </a:ext>
                </a:extLst>
              </a:tr>
            </a:tbl>
          </a:graphicData>
        </a:graphic>
      </p:graphicFrame>
      <p:sp>
        <p:nvSpPr>
          <p:cNvPr id="3" name="Obdélník 2">
            <a:extLst>
              <a:ext uri="{FF2B5EF4-FFF2-40B4-BE49-F238E27FC236}">
                <a16:creationId xmlns:a16="http://schemas.microsoft.com/office/drawing/2014/main" id="{442835BF-F101-4F84-B183-D210FFF048AE}"/>
              </a:ext>
            </a:extLst>
          </p:cNvPr>
          <p:cNvSpPr/>
          <p:nvPr/>
        </p:nvSpPr>
        <p:spPr>
          <a:xfrm>
            <a:off x="9186460" y="5448273"/>
            <a:ext cx="276296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* pracovníci kritické infrastruktury a ostatní</a:t>
            </a:r>
          </a:p>
        </p:txBody>
      </p:sp>
      <p:sp>
        <p:nvSpPr>
          <p:cNvPr id="12" name="Obdélník 11">
            <a:extLst>
              <a:ext uri="{FF2B5EF4-FFF2-40B4-BE49-F238E27FC236}">
                <a16:creationId xmlns:a16="http://schemas.microsoft.com/office/drawing/2014/main" id="{F2F30761-04A3-420D-862F-AD03D34803D6}"/>
              </a:ext>
            </a:extLst>
          </p:cNvPr>
          <p:cNvSpPr/>
          <p:nvPr/>
        </p:nvSpPr>
        <p:spPr>
          <a:xfrm>
            <a:off x="4010285" y="6574393"/>
            <a:ext cx="429797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Zdroj: Informační systém infekční nemoci (ISIN) – modul očkování</a:t>
            </a:r>
          </a:p>
        </p:txBody>
      </p:sp>
    </p:spTree>
    <p:extLst>
      <p:ext uri="{BB962C8B-B14F-4D97-AF65-F5344CB8AC3E}">
        <p14:creationId xmlns:p14="http://schemas.microsoft.com/office/powerpoint/2010/main" val="148991881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ulka 5">
            <a:extLst>
              <a:ext uri="{FF2B5EF4-FFF2-40B4-BE49-F238E27FC236}">
                <a16:creationId xmlns:a16="http://schemas.microsoft.com/office/drawing/2014/main" id="{CDC7E674-FB94-409E-9BE4-96C1CBB7786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581275" y="1435258"/>
          <a:ext cx="9120042" cy="4968592"/>
        </p:xfrm>
        <a:graphic>
          <a:graphicData uri="http://schemas.openxmlformats.org/drawingml/2006/table">
            <a:tbl>
              <a:tblPr/>
              <a:tblGrid>
                <a:gridCol w="1520007">
                  <a:extLst>
                    <a:ext uri="{9D8B030D-6E8A-4147-A177-3AD203B41FA5}">
                      <a16:colId xmlns:a16="http://schemas.microsoft.com/office/drawing/2014/main" val="1119421243"/>
                    </a:ext>
                  </a:extLst>
                </a:gridCol>
                <a:gridCol w="1520007">
                  <a:extLst>
                    <a:ext uri="{9D8B030D-6E8A-4147-A177-3AD203B41FA5}">
                      <a16:colId xmlns:a16="http://schemas.microsoft.com/office/drawing/2014/main" val="2533387029"/>
                    </a:ext>
                  </a:extLst>
                </a:gridCol>
                <a:gridCol w="1520007">
                  <a:extLst>
                    <a:ext uri="{9D8B030D-6E8A-4147-A177-3AD203B41FA5}">
                      <a16:colId xmlns:a16="http://schemas.microsoft.com/office/drawing/2014/main" val="2002977043"/>
                    </a:ext>
                  </a:extLst>
                </a:gridCol>
                <a:gridCol w="1520007">
                  <a:extLst>
                    <a:ext uri="{9D8B030D-6E8A-4147-A177-3AD203B41FA5}">
                      <a16:colId xmlns:a16="http://schemas.microsoft.com/office/drawing/2014/main" val="1356177775"/>
                    </a:ext>
                  </a:extLst>
                </a:gridCol>
                <a:gridCol w="1520007">
                  <a:extLst>
                    <a:ext uri="{9D8B030D-6E8A-4147-A177-3AD203B41FA5}">
                      <a16:colId xmlns:a16="http://schemas.microsoft.com/office/drawing/2014/main" val="1206029451"/>
                    </a:ext>
                  </a:extLst>
                </a:gridCol>
                <a:gridCol w="1520007">
                  <a:extLst>
                    <a:ext uri="{9D8B030D-6E8A-4147-A177-3AD203B41FA5}">
                      <a16:colId xmlns:a16="http://schemas.microsoft.com/office/drawing/2014/main" val="3634740830"/>
                    </a:ext>
                  </a:extLst>
                </a:gridCol>
              </a:tblGrid>
              <a:tr h="310537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8057977"/>
                  </a:ext>
                </a:extLst>
              </a:tr>
              <a:tr h="310537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9E1C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1C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BE9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1030319"/>
                  </a:ext>
                </a:extLst>
              </a:tr>
              <a:tr h="310537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CC89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8F9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DCF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951984"/>
                  </a:ext>
                </a:extLst>
              </a:tr>
              <a:tr h="310537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E2C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E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2DE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572396"/>
                  </a:ext>
                </a:extLst>
              </a:tr>
              <a:tr h="310537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2DE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DB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AE1C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2222103"/>
                  </a:ext>
                </a:extLst>
              </a:tr>
              <a:tr h="310537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F0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FB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BE8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9425411"/>
                  </a:ext>
                </a:extLst>
              </a:tr>
              <a:tr h="310537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6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78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4D8B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1252667"/>
                  </a:ext>
                </a:extLst>
              </a:tr>
              <a:tr h="310537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6E0C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C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AE2C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7814530"/>
                  </a:ext>
                </a:extLst>
              </a:tr>
              <a:tr h="310537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FDD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7DA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8563440"/>
                  </a:ext>
                </a:extLst>
              </a:tr>
              <a:tr h="310537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E3C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29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9DBB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3512745"/>
                  </a:ext>
                </a:extLst>
              </a:tr>
              <a:tr h="310537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3DF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3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2DE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7288878"/>
                  </a:ext>
                </a:extLst>
              </a:tr>
              <a:tr h="310537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5E6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D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DE9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6398676"/>
                  </a:ext>
                </a:extLst>
              </a:tr>
              <a:tr h="310537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4E5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4916058"/>
                  </a:ext>
                </a:extLst>
              </a:tr>
              <a:tr h="310537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29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1E4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3531964"/>
                  </a:ext>
                </a:extLst>
              </a:tr>
              <a:tr h="310537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2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16017784"/>
                  </a:ext>
                </a:extLst>
              </a:tr>
              <a:tr h="310537">
                <a:tc>
                  <a:txBody>
                    <a:bodyPr/>
                    <a:lstStyle/>
                    <a:p>
                      <a:pPr algn="ctr" fontAlgn="ctr"/>
                      <a:endParaRPr lang="cs-CZ" sz="12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0DEB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2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1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0DEB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754688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B702ECB-2E9A-4E7A-904D-5B5431DFD06D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90686" y="759551"/>
          <a:ext cx="11215540" cy="5644303"/>
        </p:xfrm>
        <a:graphic>
          <a:graphicData uri="http://schemas.openxmlformats.org/drawingml/2006/table">
            <a:tbl>
              <a:tblPr firstRow="1" lastRow="1" bandRow="1">
                <a:tableStyleId>{74C1A8A3-306A-4EB7-A6B1-4F7E0EB9C5D6}</a:tableStyleId>
              </a:tblPr>
              <a:tblGrid>
                <a:gridCol w="2093170">
                  <a:extLst>
                    <a:ext uri="{9D8B030D-6E8A-4147-A177-3AD203B41FA5}">
                      <a16:colId xmlns:a16="http://schemas.microsoft.com/office/drawing/2014/main" val="2523158226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1593569998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710676150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3128786877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3315404817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445358752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1925707670"/>
                    </a:ext>
                  </a:extLst>
                </a:gridCol>
              </a:tblGrid>
              <a:tr h="315100">
                <a:tc rowSpan="2">
                  <a:txBody>
                    <a:bodyPr/>
                    <a:lstStyle/>
                    <a:p>
                      <a:pPr algn="l" fontAlgn="b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Kraj podle </a:t>
                      </a:r>
                    </a:p>
                    <a:p>
                      <a:pPr algn="l" fontAlgn="b"/>
                      <a:r>
                        <a:rPr lang="cs-CZ" sz="1400" b="1" i="0" u="sng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místa bydliště</a:t>
                      </a: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cs-CZ" sz="1400" b="0" i="1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Osoby v populaci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Očkovaní 80+ celkem (osoby)*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Očkovaní druhou dávkou*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3062634"/>
                  </a:ext>
                </a:extLst>
              </a:tr>
              <a:tr h="365619">
                <a:tc vMerge="1">
                  <a:txBody>
                    <a:bodyPr/>
                    <a:lstStyle/>
                    <a:p>
                      <a:pPr algn="r" fontAlgn="b"/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b"/>
                      <a:endParaRPr lang="cs-CZ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osoby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1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% populace 80+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osoby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% očkovaných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1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% populace 80+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95992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Hlavní město Praha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54 941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41 386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75,3 %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35 590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86,0 %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64,8 %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6035022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Středočeský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50 201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33 788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67,3 %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22 685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67,1 %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45,2 %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8947671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Jihočeský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27 325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19 963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73,1 %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15 557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77,9 %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56,9 %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4333786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>
                          <a:effectLst/>
                        </a:rPr>
                        <a:t>Plzeňský kraj</a:t>
                      </a:r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24 352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16 333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67,1 %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12 183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74,6 %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50,0 %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3186940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Karlovarský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11 611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7 892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68,0 %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5 631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71,4 %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48,5 %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7044073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Ústecký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28 550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18 228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63,8 %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12 948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71,0 %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45,4 %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4894236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Liberecký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16 953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11 212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66,1 %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8 936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79,7 %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52,7 %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109536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Královéhradecký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25 198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17 033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67,6 %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12 199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71,6 %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48,4 %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9525594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Pardubický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22 847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15 601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68,3 %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11 900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76,3 %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52,1 %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0366277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Kraj Vysočina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23 299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15 558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66,8 %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12 027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77,3 %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51,6 %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557106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Jihomoravský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52 432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35 589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67,9 %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26 160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73,5 %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49,9 %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7962169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Olomoucký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27 867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18 445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66,2 %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12 533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67,9 %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45,0 %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3644269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Zlínský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27 416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18 184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66,3 %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9 851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54,2 %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35,9 %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6090642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1" u="none" strike="noStrike" dirty="0">
                          <a:effectLst/>
                        </a:rPr>
                        <a:t>Moravskoslezský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48 108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29 339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61,0 %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22 669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77,3 %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47,1 %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289926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neuvedeno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1 902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1 073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56,4 %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8310195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ČR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441 100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300 453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68,1 %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221 942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73,9 %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50,3 %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976480"/>
                  </a:ext>
                </a:extLst>
              </a:tr>
            </a:tbl>
          </a:graphicData>
        </a:graphic>
      </p:graphicFrame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Očkovaní 80+ let – přehled podle regionů</a:t>
            </a:r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5D9FBD4C-1B9C-45E2-BB7E-2957828245D9}"/>
              </a:ext>
            </a:extLst>
          </p:cNvPr>
          <p:cNvSpPr txBox="1"/>
          <p:nvPr/>
        </p:nvSpPr>
        <p:spPr>
          <a:xfrm>
            <a:off x="5952550" y="103334"/>
            <a:ext cx="2706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Stav k 11. 4. 2021</a:t>
            </a:r>
          </a:p>
        </p:txBody>
      </p:sp>
      <p:sp>
        <p:nvSpPr>
          <p:cNvPr id="7" name="TextovéPole 6"/>
          <p:cNvSpPr txBox="1"/>
          <p:nvPr/>
        </p:nvSpPr>
        <p:spPr>
          <a:xfrm>
            <a:off x="490686" y="6433516"/>
            <a:ext cx="109107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* Celkem bylo u osob ve věku 80+ aplikováno 522 395 dávek, z toho 221 942 jsou dávky druhé v pořadí  </a:t>
            </a:r>
            <a:endParaRPr kumimoji="0" lang="en-US" sz="140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0791698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ulka 5">
            <a:extLst>
              <a:ext uri="{FF2B5EF4-FFF2-40B4-BE49-F238E27FC236}">
                <a16:creationId xmlns:a16="http://schemas.microsoft.com/office/drawing/2014/main" id="{458ED8AA-F6F0-4DCC-9C2E-8D9718D380D6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581276" y="1444784"/>
          <a:ext cx="9120036" cy="4959072"/>
        </p:xfrm>
        <a:graphic>
          <a:graphicData uri="http://schemas.openxmlformats.org/drawingml/2006/table">
            <a:tbl>
              <a:tblPr/>
              <a:tblGrid>
                <a:gridCol w="1520006">
                  <a:extLst>
                    <a:ext uri="{9D8B030D-6E8A-4147-A177-3AD203B41FA5}">
                      <a16:colId xmlns:a16="http://schemas.microsoft.com/office/drawing/2014/main" val="101495127"/>
                    </a:ext>
                  </a:extLst>
                </a:gridCol>
                <a:gridCol w="1520006">
                  <a:extLst>
                    <a:ext uri="{9D8B030D-6E8A-4147-A177-3AD203B41FA5}">
                      <a16:colId xmlns:a16="http://schemas.microsoft.com/office/drawing/2014/main" val="2311961393"/>
                    </a:ext>
                  </a:extLst>
                </a:gridCol>
                <a:gridCol w="1520006">
                  <a:extLst>
                    <a:ext uri="{9D8B030D-6E8A-4147-A177-3AD203B41FA5}">
                      <a16:colId xmlns:a16="http://schemas.microsoft.com/office/drawing/2014/main" val="3954089966"/>
                    </a:ext>
                  </a:extLst>
                </a:gridCol>
                <a:gridCol w="1520006">
                  <a:extLst>
                    <a:ext uri="{9D8B030D-6E8A-4147-A177-3AD203B41FA5}">
                      <a16:colId xmlns:a16="http://schemas.microsoft.com/office/drawing/2014/main" val="1830008494"/>
                    </a:ext>
                  </a:extLst>
                </a:gridCol>
                <a:gridCol w="1520006">
                  <a:extLst>
                    <a:ext uri="{9D8B030D-6E8A-4147-A177-3AD203B41FA5}">
                      <a16:colId xmlns:a16="http://schemas.microsoft.com/office/drawing/2014/main" val="3184998"/>
                    </a:ext>
                  </a:extLst>
                </a:gridCol>
                <a:gridCol w="1520006">
                  <a:extLst>
                    <a:ext uri="{9D8B030D-6E8A-4147-A177-3AD203B41FA5}">
                      <a16:colId xmlns:a16="http://schemas.microsoft.com/office/drawing/2014/main" val="1383641486"/>
                    </a:ext>
                  </a:extLst>
                </a:gridCol>
              </a:tblGrid>
              <a:tr h="309942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5D2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1A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DCF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205232"/>
                  </a:ext>
                </a:extLst>
              </a:tr>
              <a:tr h="309942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9E1C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29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0D1A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8406250"/>
                  </a:ext>
                </a:extLst>
              </a:tr>
              <a:tr h="309942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8E1C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C0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4841563"/>
                  </a:ext>
                </a:extLst>
              </a:tr>
              <a:tr h="309942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E7D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9B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EE3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0455007"/>
                  </a:ext>
                </a:extLst>
              </a:tr>
              <a:tr h="309942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49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6092196"/>
                  </a:ext>
                </a:extLst>
              </a:tr>
              <a:tr h="309942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FA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E4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6236627"/>
                  </a:ext>
                </a:extLst>
              </a:tr>
              <a:tr h="309942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FF7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6A6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BCF9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5513364"/>
                  </a:ext>
                </a:extLst>
              </a:tr>
              <a:tr h="309942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8E1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CD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F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6253028"/>
                  </a:ext>
                </a:extLst>
              </a:tr>
              <a:tr h="309942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2EB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7C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EB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3255256"/>
                  </a:ext>
                </a:extLst>
              </a:tr>
              <a:tr h="309942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EE3C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F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CA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3386871"/>
                  </a:ext>
                </a:extLst>
              </a:tr>
              <a:tr h="309942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8E7D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AA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0DD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7495576"/>
                  </a:ext>
                </a:extLst>
              </a:tr>
              <a:tr h="309942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E4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2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4D9B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2426286"/>
                  </a:ext>
                </a:extLst>
              </a:tr>
              <a:tr h="309942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7E0C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5919477"/>
                  </a:ext>
                </a:extLst>
              </a:tr>
              <a:tr h="309942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F5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27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FD0A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8774860"/>
                  </a:ext>
                </a:extLst>
              </a:tr>
              <a:tr h="309942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0C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6091040"/>
                  </a:ext>
                </a:extLst>
              </a:tr>
              <a:tr h="309942">
                <a:tc>
                  <a:txBody>
                    <a:bodyPr/>
                    <a:lstStyle/>
                    <a:p>
                      <a:pPr algn="ctr" fontAlgn="ctr"/>
                      <a:endParaRPr lang="cs-CZ" sz="12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E4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0A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1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2D8B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3658451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B702ECB-2E9A-4E7A-904D-5B5431DFD06D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90686" y="759551"/>
          <a:ext cx="11215540" cy="5644303"/>
        </p:xfrm>
        <a:graphic>
          <a:graphicData uri="http://schemas.openxmlformats.org/drawingml/2006/table">
            <a:tbl>
              <a:tblPr firstRow="1" lastRow="1" bandRow="1">
                <a:tableStyleId>{74C1A8A3-306A-4EB7-A6B1-4F7E0EB9C5D6}</a:tableStyleId>
              </a:tblPr>
              <a:tblGrid>
                <a:gridCol w="2093170">
                  <a:extLst>
                    <a:ext uri="{9D8B030D-6E8A-4147-A177-3AD203B41FA5}">
                      <a16:colId xmlns:a16="http://schemas.microsoft.com/office/drawing/2014/main" val="2523158226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1593569998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710676150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3128786877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3315404817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445358752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1925707670"/>
                    </a:ext>
                  </a:extLst>
                </a:gridCol>
              </a:tblGrid>
              <a:tr h="315100">
                <a:tc rowSpan="2">
                  <a:txBody>
                    <a:bodyPr/>
                    <a:lstStyle/>
                    <a:p>
                      <a:pPr algn="l" fontAlgn="b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Kraj podle </a:t>
                      </a:r>
                    </a:p>
                    <a:p>
                      <a:pPr algn="l" fontAlgn="b"/>
                      <a:r>
                        <a:rPr lang="cs-CZ" sz="1400" b="1" i="0" u="sng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místa bydliště</a:t>
                      </a: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cs-CZ" sz="1400" b="0" i="1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Osoby v populaci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Očkovaní 70-79 celkem (osoby)*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Očkovaní druhou dávkou*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3062634"/>
                  </a:ext>
                </a:extLst>
              </a:tr>
              <a:tr h="365619">
                <a:tc vMerge="1">
                  <a:txBody>
                    <a:bodyPr/>
                    <a:lstStyle/>
                    <a:p>
                      <a:pPr algn="r" fontAlgn="b"/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b"/>
                      <a:endParaRPr lang="cs-CZ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osoby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1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% populace 70-79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osoby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% očkovaných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1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% populace 70-79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95992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Hlavní město Praha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121 292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69 456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57,3 %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24 413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35,1 %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20,1 %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6035022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Středočeský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122 010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63 205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51,8 %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24 136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38,2 %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19,8 %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8947671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Jihočeský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61 780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32 025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51,8 %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14 958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46,7 %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24,2 %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4333786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>
                          <a:effectLst/>
                        </a:rPr>
                        <a:t>Plzeňský kraj</a:t>
                      </a:r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57 011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28 233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49,5 %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8 506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30,1 %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14,9 %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3186940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Karlovarský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28 429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18 416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64,8 %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6 971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37,9 %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24,5 %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7044073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Ústecký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78 601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32 565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41,4 %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11 542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35,4 %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14,7 %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4894236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Liberecký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43 271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18 821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43,5 %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8 781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46,7 %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20,3 %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109536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Královéhradecký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56 509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29 327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51,9 %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6 629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22,6 %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11,7 %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9525594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Pardubický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49 184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23 558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47,9 %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6 385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27,1 %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13,0 %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0366277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Kraj Vysočina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48 778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24 861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51,0 %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10 485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42,2 %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21,5 %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557106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Jihomoravský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112 767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55 755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49,4 %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18 537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33,2 %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16,4 %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7962169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Olomoucký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61 439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31 114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50,6 %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10 867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34,9 %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17,7 %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3644269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Zlínský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55 713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29 028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52,1 %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4 609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15,9 %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8,3 %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6090642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1" u="none" strike="noStrike" dirty="0">
                          <a:effectLst/>
                        </a:rPr>
                        <a:t>Moravskoslezský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114 819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50 947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44,4 %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22 868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44,9 %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19,9 %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289926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neuvedeno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5 073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1 445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28,5 %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8310195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ČR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1 011 603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512 384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50,7 %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181 132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35,4 %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1" i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17,9 %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976480"/>
                  </a:ext>
                </a:extLst>
              </a:tr>
            </a:tbl>
          </a:graphicData>
        </a:graphic>
      </p:graphicFrame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Očkovaní 70–79 let – přehled podle regionů</a:t>
            </a:r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5D9FBD4C-1B9C-45E2-BB7E-2957828245D9}"/>
              </a:ext>
            </a:extLst>
          </p:cNvPr>
          <p:cNvSpPr txBox="1"/>
          <p:nvPr/>
        </p:nvSpPr>
        <p:spPr>
          <a:xfrm>
            <a:off x="5952550" y="103334"/>
            <a:ext cx="2706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Stav k 11. 4. 2021</a:t>
            </a:r>
          </a:p>
        </p:txBody>
      </p:sp>
      <p:sp>
        <p:nvSpPr>
          <p:cNvPr id="7" name="TextovéPole 6"/>
          <p:cNvSpPr txBox="1"/>
          <p:nvPr/>
        </p:nvSpPr>
        <p:spPr>
          <a:xfrm>
            <a:off x="490686" y="6433516"/>
            <a:ext cx="109107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* Celkem bylo u osob ve věku 70-79 let aplikováno 693 516 dávek, z toho 181 132 jsou dávky druhé v pořadí  </a:t>
            </a:r>
            <a:endParaRPr kumimoji="0" lang="en-US" sz="140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7531262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adpis 1"/>
          <p:cNvSpPr txBox="1">
            <a:spLocks/>
          </p:cNvSpPr>
          <p:nvPr/>
        </p:nvSpPr>
        <p:spPr>
          <a:xfrm>
            <a:off x="0" y="3831336"/>
            <a:ext cx="12192000" cy="153429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4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Příklad efektu očkování: 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4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zdravotničtí pracovníci </a:t>
            </a:r>
          </a:p>
        </p:txBody>
      </p:sp>
      <p:sp>
        <p:nvSpPr>
          <p:cNvPr id="5" name="Nadpis 1"/>
          <p:cNvSpPr txBox="1">
            <a:spLocks/>
          </p:cNvSpPr>
          <p:nvPr/>
        </p:nvSpPr>
        <p:spPr>
          <a:xfrm>
            <a:off x="73152" y="1801368"/>
            <a:ext cx="12192000" cy="169057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4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Stav a vývoj epidemie COVID-19 </a:t>
            </a:r>
            <a:br>
              <a:rPr kumimoji="0" lang="cs-CZ" sz="4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</a:br>
            <a:r>
              <a:rPr kumimoji="0" lang="cs-CZ" sz="4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v dostupných datech</a:t>
            </a:r>
          </a:p>
        </p:txBody>
      </p:sp>
    </p:spTree>
    <p:extLst>
      <p:ext uri="{BB962C8B-B14F-4D97-AF65-F5344CB8AC3E}">
        <p14:creationId xmlns:p14="http://schemas.microsoft.com/office/powerpoint/2010/main" val="170047763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Očkování zdravotnických pracovníků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56A4F3-4E68-4416-AC19-AF13BC48D3B9}"/>
              </a:ext>
            </a:extLst>
          </p:cNvPr>
          <p:cNvSpPr txBox="1"/>
          <p:nvPr/>
        </p:nvSpPr>
        <p:spPr>
          <a:xfrm>
            <a:off x="5390575" y="102272"/>
            <a:ext cx="2706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Stav k 11. 4. 2021</a:t>
            </a:r>
          </a:p>
        </p:txBody>
      </p:sp>
      <p:sp>
        <p:nvSpPr>
          <p:cNvPr id="3" name="Obdélník 2">
            <a:extLst>
              <a:ext uri="{FF2B5EF4-FFF2-40B4-BE49-F238E27FC236}">
                <a16:creationId xmlns:a16="http://schemas.microsoft.com/office/drawing/2014/main" id="{7B7EAFED-3EEF-49DD-829E-67841604FA64}"/>
              </a:ext>
            </a:extLst>
          </p:cNvPr>
          <p:cNvSpPr/>
          <p:nvPr/>
        </p:nvSpPr>
        <p:spPr>
          <a:xfrm>
            <a:off x="436755" y="680206"/>
            <a:ext cx="1118940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30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Proočkovanost</a:t>
            </a:r>
            <a:r>
              <a:rPr kumimoji="0" lang="cs-CZ" sz="3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v profesních kategoriích zdravotnických pracovníků dosahuje populačně viditelné úrovně </a:t>
            </a:r>
          </a:p>
        </p:txBody>
      </p:sp>
      <p:sp>
        <p:nvSpPr>
          <p:cNvPr id="4" name="Šipka dolů 3"/>
          <p:cNvSpPr/>
          <p:nvPr/>
        </p:nvSpPr>
        <p:spPr>
          <a:xfrm>
            <a:off x="5449172" y="1762929"/>
            <a:ext cx="1164566" cy="48310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5" name="Obdélník 24">
            <a:extLst>
              <a:ext uri="{FF2B5EF4-FFF2-40B4-BE49-F238E27FC236}">
                <a16:creationId xmlns:a16="http://schemas.microsoft.com/office/drawing/2014/main" id="{7B7EAFED-3EEF-49DD-829E-67841604FA64}"/>
              </a:ext>
            </a:extLst>
          </p:cNvPr>
          <p:cNvSpPr/>
          <p:nvPr/>
        </p:nvSpPr>
        <p:spPr>
          <a:xfrm>
            <a:off x="149599" y="2255948"/>
            <a:ext cx="1191857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Vysoká úroveň je dosažena zejména v nemocnicích akutní lůžkové péče (lékaři 78 %, sestry 64 %, ostatní ZP 63 %). Celkem je alespoň jednou dávkou naočkováno 92 779 zdravotnických pracovníků v nemocnicích / ZZS a 121 232 ostatních pracovníků ve zdravotnictví a v oblasti ochrany veřejného zdraví. U zdravotnických pracovníků je také vysoký počet osob s očkováním ukončeným oběma dávkami (82 265 ZP v nemocnicích / ZZS a 94 059 ostatní ZP a pracovníci ochrany veřejného zdraví). </a:t>
            </a:r>
          </a:p>
        </p:txBody>
      </p:sp>
      <p:sp>
        <p:nvSpPr>
          <p:cNvPr id="9" name="Šipka dolů 8"/>
          <p:cNvSpPr/>
          <p:nvPr/>
        </p:nvSpPr>
        <p:spPr>
          <a:xfrm>
            <a:off x="5449172" y="4641810"/>
            <a:ext cx="1164566" cy="48310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0" name="Obdélník 9">
            <a:extLst>
              <a:ext uri="{FF2B5EF4-FFF2-40B4-BE49-F238E27FC236}">
                <a16:creationId xmlns:a16="http://schemas.microsoft.com/office/drawing/2014/main" id="{7B7EAFED-3EEF-49DD-829E-67841604FA64}"/>
              </a:ext>
            </a:extLst>
          </p:cNvPr>
          <p:cNvSpPr/>
          <p:nvPr/>
        </p:nvSpPr>
        <p:spPr>
          <a:xfrm>
            <a:off x="436754" y="5126257"/>
            <a:ext cx="1118940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32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Očkování v těchto profesních kategoriích podstatně snížilo denní počet registrovaných nových nákaz  </a:t>
            </a:r>
          </a:p>
        </p:txBody>
      </p:sp>
      <p:sp>
        <p:nvSpPr>
          <p:cNvPr id="11" name="Šipka dolů 10"/>
          <p:cNvSpPr/>
          <p:nvPr/>
        </p:nvSpPr>
        <p:spPr>
          <a:xfrm>
            <a:off x="5449172" y="6260625"/>
            <a:ext cx="1164566" cy="48310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6960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1CFAC55-E7BE-4475-808A-CF41E6184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739" y="2"/>
            <a:ext cx="7651307" cy="576000"/>
          </a:xfrm>
        </p:spPr>
        <p:txBody>
          <a:bodyPr/>
          <a:lstStyle/>
          <a:p>
            <a:r>
              <a:rPr lang="cs-CZ" dirty="0"/>
              <a:t>Počty COVID-19 pozitivních v ČR na 100 000 v populaci</a:t>
            </a:r>
          </a:p>
        </p:txBody>
      </p:sp>
      <p:sp>
        <p:nvSpPr>
          <p:cNvPr id="10" name="TextovéPole 9">
            <a:extLst>
              <a:ext uri="{FF2B5EF4-FFF2-40B4-BE49-F238E27FC236}">
                <a16:creationId xmlns:a16="http://schemas.microsoft.com/office/drawing/2014/main" id="{8596C74F-0221-4E8A-956E-65A82E2B961A}"/>
              </a:ext>
            </a:extLst>
          </p:cNvPr>
          <p:cNvSpPr txBox="1"/>
          <p:nvPr/>
        </p:nvSpPr>
        <p:spPr>
          <a:xfrm>
            <a:off x="2162175" y="6545102"/>
            <a:ext cx="70770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Zdroj: ISIN – Informační systém infekční nemocí</a:t>
            </a:r>
            <a:endParaRPr kumimoji="0" lang="cs-CZ" sz="11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graphicFrame>
        <p:nvGraphicFramePr>
          <p:cNvPr id="17" name="Graf 16">
            <a:extLst>
              <a:ext uri="{FF2B5EF4-FFF2-40B4-BE49-F238E27FC236}">
                <a16:creationId xmlns:a16="http://schemas.microsoft.com/office/drawing/2014/main" id="{A0832711-C8D3-482F-ADC2-50907D83BB18}"/>
              </a:ext>
            </a:extLst>
          </p:cNvPr>
          <p:cNvGraphicFramePr/>
          <p:nvPr>
            <p:extLst/>
          </p:nvPr>
        </p:nvGraphicFramePr>
        <p:xfrm>
          <a:off x="1392507" y="1221506"/>
          <a:ext cx="10661843" cy="536534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2" name="Obdélník 11">
            <a:extLst>
              <a:ext uri="{FF2B5EF4-FFF2-40B4-BE49-F238E27FC236}">
                <a16:creationId xmlns:a16="http://schemas.microsoft.com/office/drawing/2014/main" id="{47330F7D-030D-49C8-BE37-CEFFFE48B489}"/>
              </a:ext>
            </a:extLst>
          </p:cNvPr>
          <p:cNvSpPr/>
          <p:nvPr/>
        </p:nvSpPr>
        <p:spPr>
          <a:xfrm>
            <a:off x="137649" y="2196429"/>
            <a:ext cx="1254858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Počet COVID-19 pozitivních na 100 000 osob v dané věkové skupině v populaci (suma za celý časový úsek)</a:t>
            </a:r>
          </a:p>
        </p:txBody>
      </p:sp>
      <p:sp>
        <p:nvSpPr>
          <p:cNvPr id="26" name="Obdélník 25">
            <a:extLst>
              <a:ext uri="{FF2B5EF4-FFF2-40B4-BE49-F238E27FC236}">
                <a16:creationId xmlns:a16="http://schemas.microsoft.com/office/drawing/2014/main" id="{56BE7CCB-72FB-4FD9-853A-D05AEC7FC53A}"/>
              </a:ext>
            </a:extLst>
          </p:cNvPr>
          <p:cNvSpPr/>
          <p:nvPr/>
        </p:nvSpPr>
        <p:spPr>
          <a:xfrm>
            <a:off x="1958329" y="1352836"/>
            <a:ext cx="2041050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od 21.12. do 3.1. vánoční školní prázdniny</a:t>
            </a:r>
            <a:endParaRPr kumimoji="0" lang="cs-CZ" sz="180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cxnSp>
        <p:nvCxnSpPr>
          <p:cNvPr id="27" name="Přímá spojnice se šipkou 26">
            <a:extLst>
              <a:ext uri="{FF2B5EF4-FFF2-40B4-BE49-F238E27FC236}">
                <a16:creationId xmlns:a16="http://schemas.microsoft.com/office/drawing/2014/main" id="{E8EB343B-FF9D-4901-9D18-93F29BAC2468}"/>
              </a:ext>
            </a:extLst>
          </p:cNvPr>
          <p:cNvCxnSpPr>
            <a:cxnSpLocks/>
          </p:cNvCxnSpPr>
          <p:nvPr/>
        </p:nvCxnSpPr>
        <p:spPr>
          <a:xfrm>
            <a:off x="2433470" y="1829508"/>
            <a:ext cx="0" cy="1296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bdélník 18">
            <a:extLst>
              <a:ext uri="{FF2B5EF4-FFF2-40B4-BE49-F238E27FC236}">
                <a16:creationId xmlns:a16="http://schemas.microsoft.com/office/drawing/2014/main" id="{63385A4C-5F20-4192-9027-8DBE2AB6717C}"/>
              </a:ext>
            </a:extLst>
          </p:cNvPr>
          <p:cNvSpPr/>
          <p:nvPr/>
        </p:nvSpPr>
        <p:spPr>
          <a:xfrm>
            <a:off x="5759032" y="1611163"/>
            <a:ext cx="2117000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Od 1. 3. přerušení veškeré prezenční výuky</a:t>
            </a:r>
          </a:p>
        </p:txBody>
      </p:sp>
      <p:sp>
        <p:nvSpPr>
          <p:cNvPr id="14" name="Obdélník 13">
            <a:extLst>
              <a:ext uri="{FF2B5EF4-FFF2-40B4-BE49-F238E27FC236}">
                <a16:creationId xmlns:a16="http://schemas.microsoft.com/office/drawing/2014/main" id="{F6D42FF0-6565-403F-B660-2326C9C90499}"/>
              </a:ext>
            </a:extLst>
          </p:cNvPr>
          <p:cNvSpPr/>
          <p:nvPr/>
        </p:nvSpPr>
        <p:spPr>
          <a:xfrm>
            <a:off x="2949255" y="1868454"/>
            <a:ext cx="3211835" cy="83099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Od 4. 1. pokračuje výuka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v 1. a 2. třídách, přípravných třídách a  speciálních, mateřských školách a praktických školách</a:t>
            </a:r>
          </a:p>
        </p:txBody>
      </p:sp>
      <p:cxnSp>
        <p:nvCxnSpPr>
          <p:cNvPr id="23" name="Přímá spojnice se šipkou 22">
            <a:extLst>
              <a:ext uri="{FF2B5EF4-FFF2-40B4-BE49-F238E27FC236}">
                <a16:creationId xmlns:a16="http://schemas.microsoft.com/office/drawing/2014/main" id="{5FF670A9-C78E-4ED3-A53F-0C6026BEF7F3}"/>
              </a:ext>
            </a:extLst>
          </p:cNvPr>
          <p:cNvCxnSpPr>
            <a:cxnSpLocks/>
          </p:cNvCxnSpPr>
          <p:nvPr/>
        </p:nvCxnSpPr>
        <p:spPr>
          <a:xfrm>
            <a:off x="3091890" y="2446644"/>
            <a:ext cx="0" cy="540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Přímá spojnice se šipkou 23">
            <a:extLst>
              <a:ext uri="{FF2B5EF4-FFF2-40B4-BE49-F238E27FC236}">
                <a16:creationId xmlns:a16="http://schemas.microsoft.com/office/drawing/2014/main" id="{C84AA3A6-B8AF-4AD3-9609-5B6777C769C4}"/>
              </a:ext>
            </a:extLst>
          </p:cNvPr>
          <p:cNvCxnSpPr>
            <a:cxnSpLocks/>
          </p:cNvCxnSpPr>
          <p:nvPr/>
        </p:nvCxnSpPr>
        <p:spPr>
          <a:xfrm>
            <a:off x="7478935" y="2033374"/>
            <a:ext cx="0" cy="540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ovéPole 12">
            <a:extLst>
              <a:ext uri="{FF2B5EF4-FFF2-40B4-BE49-F238E27FC236}">
                <a16:creationId xmlns:a16="http://schemas.microsoft.com/office/drawing/2014/main" id="{018CB2AB-0F5A-4FCE-8034-F8F60A89895F}"/>
              </a:ext>
            </a:extLst>
          </p:cNvPr>
          <p:cNvSpPr txBox="1"/>
          <p:nvPr/>
        </p:nvSpPr>
        <p:spPr>
          <a:xfrm>
            <a:off x="265215" y="648434"/>
            <a:ext cx="113442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Populační zátěž klesá ve všech věkových kategoriích, </a:t>
            </a:r>
            <a:r>
              <a:rPr kumimoji="0" lang="cs-CZ" sz="2200" b="1" i="0" u="sng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včetně malých dětí</a:t>
            </a:r>
            <a:r>
              <a:rPr kumimoji="0" lang="cs-CZ" sz="2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endParaRPr kumimoji="0" lang="cs-CZ" sz="22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024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délník 4">
            <a:extLst>
              <a:ext uri="{FF2B5EF4-FFF2-40B4-BE49-F238E27FC236}">
                <a16:creationId xmlns:a16="http://schemas.microsoft.com/office/drawing/2014/main" id="{CD96D264-7DB7-4540-BD2A-BEA7AA3CDEDF}"/>
              </a:ext>
            </a:extLst>
          </p:cNvPr>
          <p:cNvSpPr/>
          <p:nvPr/>
        </p:nvSpPr>
        <p:spPr>
          <a:xfrm>
            <a:off x="609693" y="647811"/>
            <a:ext cx="1097101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Počet nově COVID-19 pozitivních (incidence), </a:t>
            </a: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stav k 10. 4. 2021</a:t>
            </a:r>
            <a:endParaRPr kumimoji="0" lang="cs-CZ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15" name="TextovéPole 8">
            <a:extLst>
              <a:ext uri="{FF2B5EF4-FFF2-40B4-BE49-F238E27FC236}">
                <a16:creationId xmlns:a16="http://schemas.microsoft.com/office/drawing/2014/main" id="{647DDAC2-3C77-4F03-9BD2-24C7C1216857}"/>
              </a:ext>
            </a:extLst>
          </p:cNvPr>
          <p:cNvSpPr txBox="1"/>
          <p:nvPr/>
        </p:nvSpPr>
        <p:spPr>
          <a:xfrm>
            <a:off x="2990850" y="6567385"/>
            <a:ext cx="63627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Zdroj: ISIN – Informační systém infekční nemocí</a:t>
            </a:r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9FAB93A6-2228-45F5-872E-1F511F38CC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010" y="2"/>
            <a:ext cx="7864952" cy="576000"/>
          </a:xfrm>
        </p:spPr>
        <p:txBody>
          <a:bodyPr/>
          <a:lstStyle/>
          <a:p>
            <a:r>
              <a:rPr lang="cs-CZ" dirty="0"/>
              <a:t>Počty pracovníků ve zdravotnictví s nákazou COVID-19</a:t>
            </a:r>
          </a:p>
        </p:txBody>
      </p:sp>
      <p:graphicFrame>
        <p:nvGraphicFramePr>
          <p:cNvPr id="8" name="Graf 7">
            <a:extLst>
              <a:ext uri="{FF2B5EF4-FFF2-40B4-BE49-F238E27FC236}">
                <a16:creationId xmlns:a16="http://schemas.microsoft.com/office/drawing/2014/main" id="{43448D1D-2E05-45CA-A866-143DDBF5BA0C}"/>
              </a:ext>
            </a:extLst>
          </p:cNvPr>
          <p:cNvGraphicFramePr/>
          <p:nvPr/>
        </p:nvGraphicFramePr>
        <p:xfrm>
          <a:off x="142875" y="1119730"/>
          <a:ext cx="7153275" cy="54476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9" name="Tabulka 8">
            <a:extLst>
              <a:ext uri="{FF2B5EF4-FFF2-40B4-BE49-F238E27FC236}">
                <a16:creationId xmlns:a16="http://schemas.microsoft.com/office/drawing/2014/main" id="{7C1367ED-B273-4E58-BBB3-AD1B81F63A12}"/>
              </a:ext>
            </a:extLst>
          </p:cNvPr>
          <p:cNvGraphicFramePr>
            <a:graphicFrameLocks noGrp="1"/>
          </p:cNvGraphicFramePr>
          <p:nvPr/>
        </p:nvGraphicFramePr>
        <p:xfrm>
          <a:off x="7296150" y="1209675"/>
          <a:ext cx="4661411" cy="5209594"/>
        </p:xfrm>
        <a:graphic>
          <a:graphicData uri="http://schemas.openxmlformats.org/drawingml/2006/table">
            <a:tbl>
              <a:tblPr/>
              <a:tblGrid>
                <a:gridCol w="1453112">
                  <a:extLst>
                    <a:ext uri="{9D8B030D-6E8A-4147-A177-3AD203B41FA5}">
                      <a16:colId xmlns:a16="http://schemas.microsoft.com/office/drawing/2014/main" val="413071720"/>
                    </a:ext>
                  </a:extLst>
                </a:gridCol>
                <a:gridCol w="782840">
                  <a:extLst>
                    <a:ext uri="{9D8B030D-6E8A-4147-A177-3AD203B41FA5}">
                      <a16:colId xmlns:a16="http://schemas.microsoft.com/office/drawing/2014/main" val="3345832007"/>
                    </a:ext>
                  </a:extLst>
                </a:gridCol>
                <a:gridCol w="782840">
                  <a:extLst>
                    <a:ext uri="{9D8B030D-6E8A-4147-A177-3AD203B41FA5}">
                      <a16:colId xmlns:a16="http://schemas.microsoft.com/office/drawing/2014/main" val="3216505177"/>
                    </a:ext>
                  </a:extLst>
                </a:gridCol>
                <a:gridCol w="840544">
                  <a:extLst>
                    <a:ext uri="{9D8B030D-6E8A-4147-A177-3AD203B41FA5}">
                      <a16:colId xmlns:a16="http://schemas.microsoft.com/office/drawing/2014/main" val="1240375351"/>
                    </a:ext>
                  </a:extLst>
                </a:gridCol>
                <a:gridCol w="802075">
                  <a:extLst>
                    <a:ext uri="{9D8B030D-6E8A-4147-A177-3AD203B41FA5}">
                      <a16:colId xmlns:a16="http://schemas.microsoft.com/office/drawing/2014/main" val="1696405920"/>
                    </a:ext>
                  </a:extLst>
                </a:gridCol>
              </a:tblGrid>
              <a:tr h="872809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 denní klouzavý průměr 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(poslední den)</a:t>
                      </a:r>
                      <a:endParaRPr lang="cs-CZ" sz="12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1" i="0" u="none" strike="noStrike" dirty="0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Lékaři</a:t>
                      </a:r>
                      <a:endParaRPr lang="cs-CZ" sz="1200" b="0" i="0" u="none" strike="noStrike" dirty="0">
                        <a:solidFill>
                          <a:srgbClr val="4472C4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1" i="0" u="none" strike="noStrike" dirty="0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Sesterská povolání </a:t>
                      </a:r>
                      <a:endParaRPr lang="cs-CZ" sz="1200" b="0" i="0" u="none" strike="noStrike" dirty="0">
                        <a:solidFill>
                          <a:srgbClr val="ED7D3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1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Ostatní zdravotničtí pracovníci</a:t>
                      </a: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CELKEM</a:t>
                      </a: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1832207"/>
                  </a:ext>
                </a:extLst>
              </a:tr>
              <a:tr h="28911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Hlavní město Praha</a:t>
                      </a: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1 (0)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5 (1)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3 (2)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 (3)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6640817"/>
                  </a:ext>
                </a:extLst>
              </a:tr>
              <a:tr h="28911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Středočeský kraj</a:t>
                      </a: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0 (0)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3 (1)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2 (0)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 (1)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4809383"/>
                  </a:ext>
                </a:extLst>
              </a:tr>
              <a:tr h="28911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Jihočeský kraj</a:t>
                      </a: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0 (0)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2 (0)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3 (1)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 (1)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0249884"/>
                  </a:ext>
                </a:extLst>
              </a:tr>
              <a:tr h="28911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Plzeňský kraj</a:t>
                      </a: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0 (0)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1 (1)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1 (0)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(1)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0390105"/>
                  </a:ext>
                </a:extLst>
              </a:tr>
              <a:tr h="28911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Karlovarský kraj</a:t>
                      </a: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0 (0)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0 (0)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0 (0)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(0)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1515625"/>
                  </a:ext>
                </a:extLst>
              </a:tr>
              <a:tr h="28911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Ústecký kraj</a:t>
                      </a: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1 (2)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3 (1)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2 (1)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 (4)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3285489"/>
                  </a:ext>
                </a:extLst>
              </a:tr>
              <a:tr h="28911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Liberecký kraj</a:t>
                      </a: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0 (0)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0 (0)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1 (1)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(1)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3928224"/>
                  </a:ext>
                </a:extLst>
              </a:tr>
              <a:tr h="28911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Královéhradecký kraj</a:t>
                      </a: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0 (0)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1 (0)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1 (0)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(0)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3425417"/>
                  </a:ext>
                </a:extLst>
              </a:tr>
              <a:tr h="28911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Pardubický kraj</a:t>
                      </a: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0 (0)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2 (3)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2 (0)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 (3)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1319143"/>
                  </a:ext>
                </a:extLst>
              </a:tr>
              <a:tr h="28911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Kraj Vysočina</a:t>
                      </a: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0 (0)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2 (3)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1 (1)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(4)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69061"/>
                  </a:ext>
                </a:extLst>
              </a:tr>
              <a:tr h="28911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Jihomoravský kraj</a:t>
                      </a: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0 (0)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3 (1)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2 (1)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 (2)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745060"/>
                  </a:ext>
                </a:extLst>
              </a:tr>
              <a:tr h="28911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Olomoucký kraj</a:t>
                      </a: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0 (0)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3 (1)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2 (1)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 (2)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359134"/>
                  </a:ext>
                </a:extLst>
              </a:tr>
              <a:tr h="28911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Zlínský kraj</a:t>
                      </a: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0 (0)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2 (0)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3 (2)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 (2)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5124751"/>
                  </a:ext>
                </a:extLst>
              </a:tr>
              <a:tr h="28911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Moravskoslezský kraj</a:t>
                      </a: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0 (0)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5 (1)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6 (1)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 (2)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8326513"/>
                  </a:ext>
                </a:extLst>
              </a:tr>
              <a:tr h="28911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CELKEM</a:t>
                      </a: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5 (2)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33 (13)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27 (11)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 (26)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1328876"/>
                  </a:ext>
                </a:extLst>
              </a:tr>
            </a:tbl>
          </a:graphicData>
        </a:graphic>
      </p:graphicFrame>
      <p:cxnSp>
        <p:nvCxnSpPr>
          <p:cNvPr id="14" name="Straight Connector 4">
            <a:extLst>
              <a:ext uri="{FF2B5EF4-FFF2-40B4-BE49-F238E27FC236}">
                <a16:creationId xmlns:a16="http://schemas.microsoft.com/office/drawing/2014/main" id="{F5F70D9E-87A2-4BFA-BE04-CC7F4241D0B4}"/>
              </a:ext>
            </a:extLst>
          </p:cNvPr>
          <p:cNvCxnSpPr/>
          <p:nvPr/>
        </p:nvCxnSpPr>
        <p:spPr>
          <a:xfrm>
            <a:off x="5625815" y="3702595"/>
            <a:ext cx="216000" cy="0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5">
            <a:extLst>
              <a:ext uri="{FF2B5EF4-FFF2-40B4-BE49-F238E27FC236}">
                <a16:creationId xmlns:a16="http://schemas.microsoft.com/office/drawing/2014/main" id="{39CA3BBA-412B-4A3C-ADC1-DAF4B494D04F}"/>
              </a:ext>
            </a:extLst>
          </p:cNvPr>
          <p:cNvSpPr txBox="1"/>
          <p:nvPr/>
        </p:nvSpPr>
        <p:spPr>
          <a:xfrm>
            <a:off x="5808757" y="3533321"/>
            <a:ext cx="1341224" cy="5978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1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7 denní klouzavý průměr</a:t>
            </a:r>
          </a:p>
          <a:p>
            <a:pPr marL="0" marR="0" lvl="0" indent="0" algn="l" defTabSz="914400" rtl="0" eaLnBrk="1" fontAlgn="auto" latinLnBrk="0" hangingPunct="1">
              <a:lnSpc>
                <a:spcPts val="11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denní hodnoty</a:t>
            </a:r>
          </a:p>
        </p:txBody>
      </p:sp>
      <p:cxnSp>
        <p:nvCxnSpPr>
          <p:cNvPr id="17" name="Straight Connector 4">
            <a:extLst>
              <a:ext uri="{FF2B5EF4-FFF2-40B4-BE49-F238E27FC236}">
                <a16:creationId xmlns:a16="http://schemas.microsoft.com/office/drawing/2014/main" id="{49368D80-8513-4AF4-B12A-04F7F7E5994A}"/>
              </a:ext>
            </a:extLst>
          </p:cNvPr>
          <p:cNvCxnSpPr/>
          <p:nvPr/>
        </p:nvCxnSpPr>
        <p:spPr>
          <a:xfrm>
            <a:off x="5625815" y="3997870"/>
            <a:ext cx="216000" cy="0"/>
          </a:xfrm>
          <a:prstGeom prst="line">
            <a:avLst/>
          </a:prstGeom>
          <a:ln w="63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5">
            <a:extLst>
              <a:ext uri="{FF2B5EF4-FFF2-40B4-BE49-F238E27FC236}">
                <a16:creationId xmlns:a16="http://schemas.microsoft.com/office/drawing/2014/main" id="{5F83CAAA-A3F3-4137-A444-807362C84989}"/>
              </a:ext>
            </a:extLst>
          </p:cNvPr>
          <p:cNvSpPr txBox="1"/>
          <p:nvPr/>
        </p:nvSpPr>
        <p:spPr>
          <a:xfrm>
            <a:off x="5501588" y="4336121"/>
            <a:ext cx="13412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Poslední den:</a:t>
            </a:r>
          </a:p>
        </p:txBody>
      </p:sp>
    </p:spTree>
    <p:extLst>
      <p:ext uri="{BB962C8B-B14F-4D97-AF65-F5344CB8AC3E}">
        <p14:creationId xmlns:p14="http://schemas.microsoft.com/office/powerpoint/2010/main" val="206359943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Očkovaní aktivní zdravotničtí pracovníci</a:t>
            </a:r>
          </a:p>
        </p:txBody>
      </p:sp>
      <p:sp>
        <p:nvSpPr>
          <p:cNvPr id="10" name="Obdélník 9">
            <a:extLst>
              <a:ext uri="{FF2B5EF4-FFF2-40B4-BE49-F238E27FC236}">
                <a16:creationId xmlns:a16="http://schemas.microsoft.com/office/drawing/2014/main" id="{42488E7D-BBBA-434F-B593-669897479465}"/>
              </a:ext>
            </a:extLst>
          </p:cNvPr>
          <p:cNvSpPr/>
          <p:nvPr/>
        </p:nvSpPr>
        <p:spPr>
          <a:xfrm>
            <a:off x="1733551" y="6556521"/>
            <a:ext cx="828039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Zdroj: Národní zdravotnický informační sytém (NZIS), ÚZIS ČR; Informační systém infekční nemoci (ISIN) </a:t>
            </a:r>
          </a:p>
        </p:txBody>
      </p:sp>
      <p:sp>
        <p:nvSpPr>
          <p:cNvPr id="9" name="Obdélník 8">
            <a:extLst>
              <a:ext uri="{FF2B5EF4-FFF2-40B4-BE49-F238E27FC236}">
                <a16:creationId xmlns:a16="http://schemas.microsoft.com/office/drawing/2014/main" id="{B5F8F24A-407C-46C2-BF8F-7094A798CF34}"/>
              </a:ext>
            </a:extLst>
          </p:cNvPr>
          <p:cNvSpPr/>
          <p:nvPr/>
        </p:nvSpPr>
        <p:spPr>
          <a:xfrm>
            <a:off x="331021" y="5689889"/>
            <a:ext cx="11454102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* Zákon č. 96/2004 Sb. o podmínkách získávání a uznávání způsobilosti k výkonu nelékařských zdravotnických povolání a k výkonu činnosti souvisejících s poskytováním zdravotní péče a o změně některých souvisejících zákonů (zákon o nelékařských zdravotnických povoláních); Zákona č. 95/2004 Sb. o podmínkách získávání a uznávání odborné způsobilosti a specializované způsobilosti k výkonu zdravotnického povolání lékaře, zubního lékaře a farmaceuta.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** Počet zdravotnických pracovníků nahlášených do NZIS (Národní registr zdravotnických pracovníků – NRZP) poskytovateli zdravotních služeb jako aktivní v období od 1.12.2020 do současnosti.</a:t>
            </a:r>
          </a:p>
        </p:txBody>
      </p:sp>
      <p:sp>
        <p:nvSpPr>
          <p:cNvPr id="8" name="TextovéPole 7"/>
          <p:cNvSpPr txBox="1"/>
          <p:nvPr/>
        </p:nvSpPr>
        <p:spPr>
          <a:xfrm>
            <a:off x="261916" y="621246"/>
            <a:ext cx="1156130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Počet zdravotnických pracovníků (ZP) dle hlášení povinných subjektů do NRZP** (vzdělávací instituce, poskytovatelé). Celkový počet ZP zahrnuje osoby s odpovídající odbornou způsobilostí pro výkony ZP* a žijící k danému datu. V této analýze jsou zahrnuti ZP, u kterých poskytovatelé zdravotních služeb nahlásili jejich aktivní výkon zaměstnání (v ambulantním sektoru mohou být tyto počty mírně nedohlášené). </a:t>
            </a:r>
          </a:p>
        </p:txBody>
      </p:sp>
      <p:sp>
        <p:nvSpPr>
          <p:cNvPr id="12" name="TextBox 6">
            <a:extLst>
              <a:ext uri="{FF2B5EF4-FFF2-40B4-BE49-F238E27FC236}">
                <a16:creationId xmlns:a16="http://schemas.microsoft.com/office/drawing/2014/main" id="{7A968ED8-B7A5-4B68-AF27-DAE3E4FFEDCD}"/>
              </a:ext>
            </a:extLst>
          </p:cNvPr>
          <p:cNvSpPr txBox="1"/>
          <p:nvPr/>
        </p:nvSpPr>
        <p:spPr>
          <a:xfrm>
            <a:off x="6096000" y="125783"/>
            <a:ext cx="20097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Stav k 11. 4. 2021</a:t>
            </a:r>
          </a:p>
        </p:txBody>
      </p:sp>
      <p:graphicFrame>
        <p:nvGraphicFramePr>
          <p:cNvPr id="13" name="Tabulka 12">
            <a:extLst>
              <a:ext uri="{FF2B5EF4-FFF2-40B4-BE49-F238E27FC236}">
                <a16:creationId xmlns:a16="http://schemas.microsoft.com/office/drawing/2014/main" id="{9EBA9451-7A3F-4EF9-93DD-7094F620D3D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56585" y="1390934"/>
          <a:ext cx="11149615" cy="4296106"/>
        </p:xfrm>
        <a:graphic>
          <a:graphicData uri="http://schemas.openxmlformats.org/drawingml/2006/table">
            <a:tbl>
              <a:tblPr firstRow="1" lastRow="1" bandRow="1">
                <a:tableStyleId>{5C22544A-7EE6-4342-B048-85BDC9FD1C3A}</a:tableStyleId>
              </a:tblPr>
              <a:tblGrid>
                <a:gridCol w="4823702">
                  <a:extLst>
                    <a:ext uri="{9D8B030D-6E8A-4147-A177-3AD203B41FA5}">
                      <a16:colId xmlns:a16="http://schemas.microsoft.com/office/drawing/2014/main" val="2651665098"/>
                    </a:ext>
                  </a:extLst>
                </a:gridCol>
                <a:gridCol w="2338725">
                  <a:extLst>
                    <a:ext uri="{9D8B030D-6E8A-4147-A177-3AD203B41FA5}">
                      <a16:colId xmlns:a16="http://schemas.microsoft.com/office/drawing/2014/main" val="3939455336"/>
                    </a:ext>
                  </a:extLst>
                </a:gridCol>
                <a:gridCol w="1993594">
                  <a:extLst>
                    <a:ext uri="{9D8B030D-6E8A-4147-A177-3AD203B41FA5}">
                      <a16:colId xmlns:a16="http://schemas.microsoft.com/office/drawing/2014/main" val="2226907532"/>
                    </a:ext>
                  </a:extLst>
                </a:gridCol>
                <a:gridCol w="1993594">
                  <a:extLst>
                    <a:ext uri="{9D8B030D-6E8A-4147-A177-3AD203B41FA5}">
                      <a16:colId xmlns:a16="http://schemas.microsoft.com/office/drawing/2014/main" val="2183727549"/>
                    </a:ext>
                  </a:extLst>
                </a:gridCol>
              </a:tblGrid>
              <a:tr h="992626">
                <a:tc>
                  <a:txBody>
                    <a:bodyPr/>
                    <a:lstStyle/>
                    <a:p>
                      <a:pPr algn="l" fontAlgn="ctr"/>
                      <a:r>
                        <a:rPr lang="cs-CZ" dirty="0"/>
                        <a:t>Zdravotničtí pracovníci </a:t>
                      </a:r>
                    </a:p>
                    <a:p>
                      <a:pPr algn="l" fontAlgn="ctr"/>
                      <a:r>
                        <a:rPr lang="cs-CZ" dirty="0"/>
                        <a:t>evidovaní v NZIS**</a:t>
                      </a:r>
                      <a:endParaRPr lang="cs-CZ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1" u="none" strike="noStrike" dirty="0">
                          <a:effectLst/>
                        </a:rPr>
                        <a:t>Počet aktivních zdravotnických pracovníků**</a:t>
                      </a:r>
                      <a:endParaRPr lang="cs-CZ" sz="18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u="none" strike="noStrike" dirty="0">
                          <a:effectLst/>
                        </a:rPr>
                        <a:t>Počet očkovaných</a:t>
                      </a:r>
                      <a:endParaRPr lang="cs-CZ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u="none" strike="noStrike">
                          <a:effectLst/>
                        </a:rPr>
                        <a:t>Podíl očkovaných</a:t>
                      </a:r>
                      <a:endParaRPr lang="cs-CZ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3304470326"/>
                  </a:ext>
                </a:extLst>
              </a:tr>
              <a:tr h="82587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800" b="1" u="none" strike="noStrike" dirty="0">
                          <a:effectLst/>
                        </a:rPr>
                        <a:t>Lékaři </a:t>
                      </a:r>
                    </a:p>
                    <a:p>
                      <a:pPr algn="l" fontAlgn="ctr"/>
                      <a:r>
                        <a:rPr lang="cs-CZ" sz="1400" b="0" u="none" strike="noStrike" dirty="0">
                          <a:effectLst/>
                        </a:rPr>
                        <a:t>(včetně zubních lékařů)*</a:t>
                      </a:r>
                      <a:endParaRPr lang="cs-CZ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50 285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38 338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76,2 %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1230907"/>
                  </a:ext>
                </a:extLst>
              </a:tr>
              <a:tr h="82587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800" b="1" u="none" strike="noStrike" dirty="0">
                          <a:effectLst/>
                        </a:rPr>
                        <a:t>Sestry </a:t>
                      </a:r>
                    </a:p>
                    <a:p>
                      <a:pPr algn="l" fontAlgn="ctr"/>
                      <a:r>
                        <a:rPr lang="cs-CZ" sz="1400" b="0" u="none" strike="noStrike" dirty="0">
                          <a:effectLst/>
                        </a:rPr>
                        <a:t>(§ 5 Všeobecná sestra, § 5a Dětská sestra, </a:t>
                      </a:r>
                    </a:p>
                    <a:p>
                      <a:pPr algn="l" fontAlgn="ctr"/>
                      <a:r>
                        <a:rPr lang="cs-CZ" sz="1400" b="0" u="none" strike="noStrike" dirty="0">
                          <a:effectLst/>
                        </a:rPr>
                        <a:t>§ 6 Porodní asistentka, § 21b Praktická sestra)*</a:t>
                      </a:r>
                      <a:endParaRPr lang="cs-CZ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101 840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63 577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62,4 %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12447989"/>
                  </a:ext>
                </a:extLst>
              </a:tr>
              <a:tr h="82587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800" b="1" u="none" strike="noStrike" dirty="0">
                          <a:effectLst/>
                        </a:rPr>
                        <a:t>Ostatní zdravotničtí pracovníci </a:t>
                      </a:r>
                    </a:p>
                    <a:p>
                      <a:pPr algn="l" fontAlgn="ctr"/>
                      <a:r>
                        <a:rPr lang="cs-CZ" sz="1400" b="0" u="none" strike="noStrike" dirty="0">
                          <a:effectLst/>
                        </a:rPr>
                        <a:t>(NLZP § 7 až § 42 kromě § 21b, farmaceuti)*</a:t>
                      </a:r>
                      <a:endParaRPr lang="cs-CZ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87 907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50 433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57,4 %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18325100"/>
                  </a:ext>
                </a:extLst>
              </a:tr>
              <a:tr h="82587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800" u="none" strike="noStrike" dirty="0">
                          <a:effectLst/>
                        </a:rPr>
                        <a:t>CELKEM</a:t>
                      </a:r>
                      <a:endParaRPr lang="cs-CZ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1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240 032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152 348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63,5 %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341774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2089456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538" y="0"/>
            <a:ext cx="8037065" cy="576000"/>
          </a:xfrm>
        </p:spPr>
        <p:txBody>
          <a:bodyPr/>
          <a:lstStyle/>
          <a:p>
            <a:r>
              <a:rPr lang="cs-CZ" dirty="0"/>
              <a:t>Očkovaní zdravotníci v nemocnicích akutní lůžkové péče a ZZS</a:t>
            </a:r>
          </a:p>
        </p:txBody>
      </p:sp>
      <p:graphicFrame>
        <p:nvGraphicFramePr>
          <p:cNvPr id="9" name="Chart 6">
            <a:extLst>
              <a:ext uri="{FF2B5EF4-FFF2-40B4-BE49-F238E27FC236}">
                <a16:creationId xmlns:a16="http://schemas.microsoft.com/office/drawing/2014/main" id="{95B21923-74CC-4971-8ACF-75603B949F82}"/>
              </a:ext>
            </a:extLst>
          </p:cNvPr>
          <p:cNvGraphicFramePr/>
          <p:nvPr>
            <p:extLst/>
          </p:nvPr>
        </p:nvGraphicFramePr>
        <p:xfrm>
          <a:off x="38711" y="1281717"/>
          <a:ext cx="5060115" cy="511840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0" name="TextBox 7">
            <a:extLst>
              <a:ext uri="{FF2B5EF4-FFF2-40B4-BE49-F238E27FC236}">
                <a16:creationId xmlns:a16="http://schemas.microsoft.com/office/drawing/2014/main" id="{859ED9E0-6A53-405A-BD02-85A115DFB578}"/>
              </a:ext>
            </a:extLst>
          </p:cNvPr>
          <p:cNvSpPr txBox="1"/>
          <p:nvPr/>
        </p:nvSpPr>
        <p:spPr>
          <a:xfrm>
            <a:off x="1681579" y="1079435"/>
            <a:ext cx="31761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Podíl vakcinovaných (%)</a:t>
            </a:r>
          </a:p>
        </p:txBody>
      </p:sp>
      <p:graphicFrame>
        <p:nvGraphicFramePr>
          <p:cNvPr id="12" name="Tabulka 11">
            <a:extLst>
              <a:ext uri="{FF2B5EF4-FFF2-40B4-BE49-F238E27FC236}">
                <a16:creationId xmlns:a16="http://schemas.microsoft.com/office/drawing/2014/main" id="{8DE006A4-47CC-483A-94C2-37A91796F02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098826" y="1245141"/>
          <a:ext cx="1013589" cy="5010075"/>
        </p:xfrm>
        <a:graphic>
          <a:graphicData uri="http://schemas.openxmlformats.org/drawingml/2006/table">
            <a:tbl>
              <a:tblPr/>
              <a:tblGrid>
                <a:gridCol w="1013589">
                  <a:extLst>
                    <a:ext uri="{9D8B030D-6E8A-4147-A177-3AD203B41FA5}">
                      <a16:colId xmlns:a16="http://schemas.microsoft.com/office/drawing/2014/main" val="1754736106"/>
                    </a:ext>
                  </a:extLst>
                </a:gridCol>
              </a:tblGrid>
              <a:tr h="297215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Počet očkovaných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97874361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1 488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1362382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5 401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8109056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1 046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0199693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969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6217483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1 603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5343237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1 511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0531042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2 545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05882648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25 023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0276534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1 567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8172261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3 320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2471657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1 670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2659568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1 028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99396529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523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36740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1 115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7829571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2 758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7793540"/>
                  </a:ext>
                </a:extLst>
              </a:tr>
            </a:tbl>
          </a:graphicData>
        </a:graphic>
      </p:graphicFrame>
      <p:sp>
        <p:nvSpPr>
          <p:cNvPr id="13" name="Obdélník 12">
            <a:extLst>
              <a:ext uri="{FF2B5EF4-FFF2-40B4-BE49-F238E27FC236}">
                <a16:creationId xmlns:a16="http://schemas.microsoft.com/office/drawing/2014/main" id="{A045BA81-95DE-42BA-99D6-CBB4DCCC5501}"/>
              </a:ext>
            </a:extLst>
          </p:cNvPr>
          <p:cNvSpPr/>
          <p:nvPr/>
        </p:nvSpPr>
        <p:spPr>
          <a:xfrm>
            <a:off x="172060" y="6354140"/>
            <a:ext cx="810516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Do analýzy jsou zahrnuti pouze zdravotničtí pracovníci nahlášení poskytovateli zdravotnických služeb jako aktuálně zaměstnaní.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Zdroj: Národní registr zdravotnických pracovníků (NRZP), ÚZIS ČR; Informační systém infekční nemoci (ISIN) </a:t>
            </a:r>
          </a:p>
        </p:txBody>
      </p:sp>
      <p:sp>
        <p:nvSpPr>
          <p:cNvPr id="14" name="TextBox 7">
            <a:extLst>
              <a:ext uri="{FF2B5EF4-FFF2-40B4-BE49-F238E27FC236}">
                <a16:creationId xmlns:a16="http://schemas.microsoft.com/office/drawing/2014/main" id="{F1F59839-6B54-4C6A-814C-0F7D2FA4596F}"/>
              </a:ext>
            </a:extLst>
          </p:cNvPr>
          <p:cNvSpPr txBox="1"/>
          <p:nvPr/>
        </p:nvSpPr>
        <p:spPr>
          <a:xfrm>
            <a:off x="295885" y="725400"/>
            <a:ext cx="5333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Lékaři </a:t>
            </a:r>
            <a:r>
              <a:rPr kumimoji="0" lang="cs-CZ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(včetně zubních lékařů)</a:t>
            </a: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graphicFrame>
        <p:nvGraphicFramePr>
          <p:cNvPr id="15" name="Chart 6">
            <a:extLst>
              <a:ext uri="{FF2B5EF4-FFF2-40B4-BE49-F238E27FC236}">
                <a16:creationId xmlns:a16="http://schemas.microsoft.com/office/drawing/2014/main" id="{04728811-3D14-4440-A95A-65B5E4851AE3}"/>
              </a:ext>
            </a:extLst>
          </p:cNvPr>
          <p:cNvGraphicFramePr/>
          <p:nvPr>
            <p:extLst/>
          </p:nvPr>
        </p:nvGraphicFramePr>
        <p:xfrm>
          <a:off x="6213649" y="1281717"/>
          <a:ext cx="5060115" cy="511840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6" name="TextBox 7">
            <a:extLst>
              <a:ext uri="{FF2B5EF4-FFF2-40B4-BE49-F238E27FC236}">
                <a16:creationId xmlns:a16="http://schemas.microsoft.com/office/drawing/2014/main" id="{68CBEAFC-AB11-4E0B-8467-5B7AAE3834DA}"/>
              </a:ext>
            </a:extLst>
          </p:cNvPr>
          <p:cNvSpPr txBox="1"/>
          <p:nvPr/>
        </p:nvSpPr>
        <p:spPr>
          <a:xfrm>
            <a:off x="7856517" y="1079435"/>
            <a:ext cx="31761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Podíl vakcinovaných (%)</a:t>
            </a:r>
          </a:p>
        </p:txBody>
      </p:sp>
      <p:graphicFrame>
        <p:nvGraphicFramePr>
          <p:cNvPr id="17" name="Tabulka 16">
            <a:extLst>
              <a:ext uri="{FF2B5EF4-FFF2-40B4-BE49-F238E27FC236}">
                <a16:creationId xmlns:a16="http://schemas.microsoft.com/office/drawing/2014/main" id="{38E50632-3864-418D-91C6-3A9FEBF8126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1210544" y="1244893"/>
          <a:ext cx="950976" cy="5010075"/>
        </p:xfrm>
        <a:graphic>
          <a:graphicData uri="http://schemas.openxmlformats.org/drawingml/2006/table">
            <a:tbl>
              <a:tblPr/>
              <a:tblGrid>
                <a:gridCol w="950976">
                  <a:extLst>
                    <a:ext uri="{9D8B030D-6E8A-4147-A177-3AD203B41FA5}">
                      <a16:colId xmlns:a16="http://schemas.microsoft.com/office/drawing/2014/main" val="1754736106"/>
                    </a:ext>
                  </a:extLst>
                </a:gridCol>
              </a:tblGrid>
              <a:tr h="297215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Počet očkovaných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97874361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2 108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1362382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8 302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8109056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3 063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0199693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3 723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6217483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952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5343237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2 327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0531042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5 467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05882648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2 384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0276534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2 489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8172261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42 695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2471657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1 681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2659568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1 629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99396529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1 900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36740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2 467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7829571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4 529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7793540"/>
                  </a:ext>
                </a:extLst>
              </a:tr>
            </a:tbl>
          </a:graphicData>
        </a:graphic>
      </p:graphicFrame>
      <p:sp>
        <p:nvSpPr>
          <p:cNvPr id="18" name="TextBox 7">
            <a:extLst>
              <a:ext uri="{FF2B5EF4-FFF2-40B4-BE49-F238E27FC236}">
                <a16:creationId xmlns:a16="http://schemas.microsoft.com/office/drawing/2014/main" id="{0A250D1E-21AE-452B-8E14-DA72C406298D}"/>
              </a:ext>
            </a:extLst>
          </p:cNvPr>
          <p:cNvSpPr txBox="1"/>
          <p:nvPr/>
        </p:nvSpPr>
        <p:spPr>
          <a:xfrm>
            <a:off x="6470823" y="725400"/>
            <a:ext cx="5333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Sestry*</a:t>
            </a: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9" name="Obdélník 18">
            <a:extLst>
              <a:ext uri="{FF2B5EF4-FFF2-40B4-BE49-F238E27FC236}">
                <a16:creationId xmlns:a16="http://schemas.microsoft.com/office/drawing/2014/main" id="{9FD5F7F0-9879-44F5-8A51-0926E63C659F}"/>
              </a:ext>
            </a:extLst>
          </p:cNvPr>
          <p:cNvSpPr/>
          <p:nvPr/>
        </p:nvSpPr>
        <p:spPr>
          <a:xfrm>
            <a:off x="8410574" y="6354140"/>
            <a:ext cx="3429002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*Sestry</a:t>
            </a: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- § 5 Všeobecná sestra, § 5a Dětská sestra, § 6 Porodní asistentka, § 21b Praktická sestra</a:t>
            </a:r>
          </a:p>
        </p:txBody>
      </p:sp>
      <p:sp>
        <p:nvSpPr>
          <p:cNvPr id="20" name="TextBox 6">
            <a:extLst>
              <a:ext uri="{FF2B5EF4-FFF2-40B4-BE49-F238E27FC236}">
                <a16:creationId xmlns:a16="http://schemas.microsoft.com/office/drawing/2014/main" id="{0D1107EB-D187-4678-AF28-2A18CAE50957}"/>
              </a:ext>
            </a:extLst>
          </p:cNvPr>
          <p:cNvSpPr txBox="1"/>
          <p:nvPr/>
        </p:nvSpPr>
        <p:spPr>
          <a:xfrm>
            <a:off x="5427835" y="596549"/>
            <a:ext cx="20097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Stav k 11. 4. 2021</a:t>
            </a:r>
          </a:p>
        </p:txBody>
      </p:sp>
    </p:spTree>
    <p:extLst>
      <p:ext uri="{BB962C8B-B14F-4D97-AF65-F5344CB8AC3E}">
        <p14:creationId xmlns:p14="http://schemas.microsoft.com/office/powerpoint/2010/main" val="218206231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odnadpis 2">
            <a:extLst>
              <a:ext uri="{FF2B5EF4-FFF2-40B4-BE49-F238E27FC236}">
                <a16:creationId xmlns:a16="http://schemas.microsoft.com/office/drawing/2014/main" id="{3DC956FD-6669-4C82-B852-E3CE5A476C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4842" y="2467672"/>
            <a:ext cx="11537512" cy="765055"/>
          </a:xfrm>
        </p:spPr>
        <p:txBody>
          <a:bodyPr>
            <a:noAutofit/>
          </a:bodyPr>
          <a:lstStyle/>
          <a:p>
            <a:r>
              <a:rPr lang="cs-CZ" sz="6000" b="1" dirty="0"/>
              <a:t>DĚKUJI ZA POZORNOST </a:t>
            </a:r>
          </a:p>
        </p:txBody>
      </p:sp>
    </p:spTree>
    <p:extLst>
      <p:ext uri="{BB962C8B-B14F-4D97-AF65-F5344CB8AC3E}">
        <p14:creationId xmlns:p14="http://schemas.microsoft.com/office/powerpoint/2010/main" val="2599808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1CFAC55-E7BE-4475-808A-CF41E6184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739" y="2"/>
            <a:ext cx="7651307" cy="576000"/>
          </a:xfrm>
        </p:spPr>
        <p:txBody>
          <a:bodyPr/>
          <a:lstStyle/>
          <a:p>
            <a:r>
              <a:rPr lang="cs-CZ" dirty="0"/>
              <a:t>Počty COVID-19 pozitivních v ČR na 100 000 v populaci</a:t>
            </a:r>
          </a:p>
        </p:txBody>
      </p:sp>
      <p:sp>
        <p:nvSpPr>
          <p:cNvPr id="10" name="TextovéPole 9">
            <a:extLst>
              <a:ext uri="{FF2B5EF4-FFF2-40B4-BE49-F238E27FC236}">
                <a16:creationId xmlns:a16="http://schemas.microsoft.com/office/drawing/2014/main" id="{8596C74F-0221-4E8A-956E-65A82E2B961A}"/>
              </a:ext>
            </a:extLst>
          </p:cNvPr>
          <p:cNvSpPr txBox="1"/>
          <p:nvPr/>
        </p:nvSpPr>
        <p:spPr>
          <a:xfrm>
            <a:off x="2162175" y="6545102"/>
            <a:ext cx="70770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Zdroj: ISIN – Informační systém infekční nemocí</a:t>
            </a:r>
            <a:endParaRPr kumimoji="0" lang="cs-CZ" sz="11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graphicFrame>
        <p:nvGraphicFramePr>
          <p:cNvPr id="17" name="Graf 16">
            <a:extLst>
              <a:ext uri="{FF2B5EF4-FFF2-40B4-BE49-F238E27FC236}">
                <a16:creationId xmlns:a16="http://schemas.microsoft.com/office/drawing/2014/main" id="{A0832711-C8D3-482F-ADC2-50907D83BB18}"/>
              </a:ext>
            </a:extLst>
          </p:cNvPr>
          <p:cNvGraphicFramePr/>
          <p:nvPr>
            <p:extLst/>
          </p:nvPr>
        </p:nvGraphicFramePr>
        <p:xfrm>
          <a:off x="1392507" y="1221506"/>
          <a:ext cx="10661843" cy="536534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2" name="Obdélník 11">
            <a:extLst>
              <a:ext uri="{FF2B5EF4-FFF2-40B4-BE49-F238E27FC236}">
                <a16:creationId xmlns:a16="http://schemas.microsoft.com/office/drawing/2014/main" id="{47330F7D-030D-49C8-BE37-CEFFFE48B489}"/>
              </a:ext>
            </a:extLst>
          </p:cNvPr>
          <p:cNvSpPr/>
          <p:nvPr/>
        </p:nvSpPr>
        <p:spPr>
          <a:xfrm>
            <a:off x="137649" y="2196429"/>
            <a:ext cx="1254858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Počet COVID-19 pozitivních na 100 000 osob v dané věkové skupině v populaci (suma za celý časový úsek)</a:t>
            </a:r>
          </a:p>
        </p:txBody>
      </p:sp>
      <p:sp>
        <p:nvSpPr>
          <p:cNvPr id="9" name="TextovéPole 8">
            <a:extLst>
              <a:ext uri="{FF2B5EF4-FFF2-40B4-BE49-F238E27FC236}">
                <a16:creationId xmlns:a16="http://schemas.microsoft.com/office/drawing/2014/main" id="{018CB2AB-0F5A-4FCE-8034-F8F60A89895F}"/>
              </a:ext>
            </a:extLst>
          </p:cNvPr>
          <p:cNvSpPr txBox="1"/>
          <p:nvPr/>
        </p:nvSpPr>
        <p:spPr>
          <a:xfrm>
            <a:off x="265215" y="648434"/>
            <a:ext cx="113442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Populační zátěž klesá ve všech věkových kategoriích, </a:t>
            </a:r>
            <a:r>
              <a:rPr kumimoji="0" lang="cs-CZ" sz="2200" b="1" i="0" u="sng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včetně seniorů</a:t>
            </a:r>
            <a:endParaRPr kumimoji="0" lang="cs-CZ" sz="22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87309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E673707-12E2-4D1E-AB03-FD25BE4817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01" y="2"/>
            <a:ext cx="8006053" cy="576000"/>
          </a:xfrm>
        </p:spPr>
        <p:txBody>
          <a:bodyPr/>
          <a:lstStyle/>
          <a:p>
            <a:r>
              <a:rPr lang="cs-CZ" dirty="0">
                <a:latin typeface="+mj-lt"/>
              </a:rPr>
              <a:t>Podíl pozitivních testů: </a:t>
            </a:r>
            <a:r>
              <a:rPr lang="cs-CZ" dirty="0"/>
              <a:t>diagnostické </a:t>
            </a:r>
            <a:r>
              <a:rPr lang="cs-CZ" dirty="0" smtClean="0"/>
              <a:t>a klinické indikace </a:t>
            </a:r>
            <a:endParaRPr lang="cs-CZ" dirty="0">
              <a:latin typeface="+mj-lt"/>
            </a:endParaRPr>
          </a:p>
        </p:txBody>
      </p:sp>
      <p:pic>
        <p:nvPicPr>
          <p:cNvPr id="3" name="Obrázek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098" y="624840"/>
            <a:ext cx="11452860" cy="6233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8003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ázek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16" y="1490633"/>
            <a:ext cx="11452860" cy="5280660"/>
          </a:xfrm>
          <a:prstGeom prst="rect">
            <a:avLst/>
          </a:prstGeo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7E673707-12E2-4D1E-AB03-FD25BE4817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01" y="2"/>
            <a:ext cx="8006053" cy="576000"/>
          </a:xfrm>
        </p:spPr>
        <p:txBody>
          <a:bodyPr/>
          <a:lstStyle/>
          <a:p>
            <a:r>
              <a:rPr lang="cs-CZ" dirty="0">
                <a:latin typeface="+mj-lt"/>
              </a:rPr>
              <a:t>Podíl pozitivních testů: </a:t>
            </a:r>
            <a:r>
              <a:rPr lang="cs-CZ" dirty="0"/>
              <a:t>epidemiologické indikace</a:t>
            </a:r>
            <a:endParaRPr lang="cs-CZ" dirty="0">
              <a:latin typeface="+mj-lt"/>
            </a:endParaRPr>
          </a:p>
        </p:txBody>
      </p:sp>
      <p:sp>
        <p:nvSpPr>
          <p:cNvPr id="8" name="TextovéPole 7">
            <a:extLst>
              <a:ext uri="{FF2B5EF4-FFF2-40B4-BE49-F238E27FC236}">
                <a16:creationId xmlns:a16="http://schemas.microsoft.com/office/drawing/2014/main" id="{CA097BF6-68A1-4D50-803F-482D0AA07F45}"/>
              </a:ext>
            </a:extLst>
          </p:cNvPr>
          <p:cNvSpPr txBox="1"/>
          <p:nvPr/>
        </p:nvSpPr>
        <p:spPr>
          <a:xfrm>
            <a:off x="6176832" y="951932"/>
            <a:ext cx="501534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Relativní pozitivita testů z epidemiologické indikace </a:t>
            </a:r>
            <a:r>
              <a:rPr kumimoji="0" lang="cs-CZ" sz="2000" b="1" i="0" u="sng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nadále klesá</a:t>
            </a:r>
            <a:r>
              <a:rPr kumimoji="0" lang="cs-CZ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</a:t>
            </a: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= průkazný indikátor zpomalování šíření epidemie</a:t>
            </a:r>
          </a:p>
        </p:txBody>
      </p:sp>
      <p:graphicFrame>
        <p:nvGraphicFramePr>
          <p:cNvPr id="11" name="Table 13">
            <a:extLst>
              <a:ext uri="{FF2B5EF4-FFF2-40B4-BE49-F238E27FC236}">
                <a16:creationId xmlns:a16="http://schemas.microsoft.com/office/drawing/2014/main" id="{D0F198ED-9E23-4737-93AE-8B162461815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470575" y="557234"/>
          <a:ext cx="3153360" cy="2124916"/>
        </p:xfrm>
        <a:graphic>
          <a:graphicData uri="http://schemas.openxmlformats.org/drawingml/2006/table">
            <a:tbl>
              <a:tblPr/>
              <a:tblGrid>
                <a:gridCol w="1683484">
                  <a:extLst>
                    <a:ext uri="{9D8B030D-6E8A-4147-A177-3AD203B41FA5}">
                      <a16:colId xmlns:a16="http://schemas.microsoft.com/office/drawing/2014/main" val="3546016253"/>
                    </a:ext>
                  </a:extLst>
                </a:gridCol>
                <a:gridCol w="1469876">
                  <a:extLst>
                    <a:ext uri="{9D8B030D-6E8A-4147-A177-3AD203B41FA5}">
                      <a16:colId xmlns:a16="http://schemas.microsoft.com/office/drawing/2014/main" val="1748583085"/>
                    </a:ext>
                  </a:extLst>
                </a:gridCol>
              </a:tblGrid>
              <a:tr h="262687"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Datum*</a:t>
                      </a:r>
                      <a:endParaRPr lang="cs-CZ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cs-CZ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Podíl pozitivních případů</a:t>
                      </a:r>
                      <a:endParaRPr lang="cs-CZ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7795841"/>
                  </a:ext>
                </a:extLst>
              </a:tr>
              <a:tr h="21682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05.04.2021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10,2%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5809829"/>
                  </a:ext>
                </a:extLst>
              </a:tr>
              <a:tr h="208795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06.04.2021</a:t>
                      </a:r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6,4%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3172434"/>
                  </a:ext>
                </a:extLst>
              </a:tr>
              <a:tr h="208795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07.04.2021</a:t>
                      </a:r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9,2%</a:t>
                      </a:r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1266616"/>
                  </a:ext>
                </a:extLst>
              </a:tr>
              <a:tr h="208795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08.04.2021</a:t>
                      </a:r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8,3%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9860033"/>
                  </a:ext>
                </a:extLst>
              </a:tr>
              <a:tr h="208795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09.04.2021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10,1%</a:t>
                      </a:r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8693542"/>
                  </a:ext>
                </a:extLst>
              </a:tr>
              <a:tr h="208795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10.04.2021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14,4%</a:t>
                      </a:r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9193932"/>
                  </a:ext>
                </a:extLst>
              </a:tr>
              <a:tr h="208795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11.04.2021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8,3%</a:t>
                      </a:r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1735245"/>
                  </a:ext>
                </a:extLst>
              </a:tr>
              <a:tr h="264289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Průměrný podíl
za posledních 7 dní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8,6%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3649966"/>
                  </a:ext>
                </a:extLst>
              </a:tr>
            </a:tbl>
          </a:graphicData>
        </a:graphic>
      </p:graphicFrame>
      <p:sp>
        <p:nvSpPr>
          <p:cNvPr id="14" name="Obdélník 13">
            <a:extLst>
              <a:ext uri="{FF2B5EF4-FFF2-40B4-BE49-F238E27FC236}">
                <a16:creationId xmlns:a16="http://schemas.microsoft.com/office/drawing/2014/main" id="{206DCB10-AA7E-4865-BDF4-B9CFC41471DE}"/>
              </a:ext>
            </a:extLst>
          </p:cNvPr>
          <p:cNvSpPr/>
          <p:nvPr/>
        </p:nvSpPr>
        <p:spPr>
          <a:xfrm>
            <a:off x="1378297" y="2684353"/>
            <a:ext cx="354646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*Stav po aktualizaci dat za předchozí den.</a:t>
            </a:r>
          </a:p>
        </p:txBody>
      </p:sp>
    </p:spTree>
    <p:extLst>
      <p:ext uri="{BB962C8B-B14F-4D97-AF65-F5344CB8AC3E}">
        <p14:creationId xmlns:p14="http://schemas.microsoft.com/office/powerpoint/2010/main" val="216514715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CUSTOMSORTGLOBALLY" val="Tru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2"/>
  <p:tag name="SLIDEFAB_EXPORTMODE" val="2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2"/>
  <p:tag name="SLIDEFAB_EXPORTMODE" val="2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2"/>
  <p:tag name="SLIDEFAB_EXPORTMODE" val="2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2"/>
  <p:tag name="SLIDEFAB_EXPORTMODE" val="2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2"/>
  <p:tag name="SLIDEFAB_EXPORTMODE" val="2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2"/>
  <p:tag name="SLIDEFAB_EXPORTMODE" val="2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2"/>
  <p:tag name="SLIDEFAB_EXPORTMODE" val="2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2"/>
  <p:tag name="SLIDEFAB_EXPORTMODE" val="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2"/>
  <p:tag name="SLIDEFAB_EXPORTMODE" val="2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SLIDEID" val="1503"/>
</p:tagLst>
</file>

<file path=ppt/theme/theme1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5_Motiv Office">
  <a:themeElements>
    <a:clrScheme name="COVID barvy">
      <a:dk1>
        <a:srgbClr val="000000"/>
      </a:dk1>
      <a:lt1>
        <a:srgbClr val="FFFFFF"/>
      </a:lt1>
      <a:dk2>
        <a:srgbClr val="D31145"/>
      </a:dk2>
      <a:lt2>
        <a:srgbClr val="FFFFFF"/>
      </a:lt2>
      <a:accent1>
        <a:srgbClr val="D31145"/>
      </a:accent1>
      <a:accent2>
        <a:srgbClr val="305983"/>
      </a:accent2>
      <a:accent3>
        <a:srgbClr val="00CD61"/>
      </a:accent3>
      <a:accent4>
        <a:srgbClr val="4010B7"/>
      </a:accent4>
      <a:accent5>
        <a:srgbClr val="E8EAEA"/>
      </a:accent5>
      <a:accent6>
        <a:srgbClr val="690923"/>
      </a:accent6>
      <a:hlink>
        <a:srgbClr val="FFFFFF"/>
      </a:hlink>
      <a:folHlink>
        <a:srgbClr val="FF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VID-web-sablona.potx" id="{C38994A9-F061-444B-9E05-9BEC267D622E}" vid="{A910D504-DA16-416F-8B23-CC286EF2F513}"/>
    </a:ext>
  </a:extLst>
</a:theme>
</file>

<file path=ppt/theme/theme11.xml><?xml version="1.0" encoding="utf-8"?>
<a:theme xmlns:a="http://schemas.openxmlformats.org/drawingml/2006/main" name="3_Motiv Office">
  <a:themeElements>
    <a:clrScheme name="COVID barvy">
      <a:dk1>
        <a:srgbClr val="000000"/>
      </a:dk1>
      <a:lt1>
        <a:srgbClr val="FFFFFF"/>
      </a:lt1>
      <a:dk2>
        <a:srgbClr val="D31145"/>
      </a:dk2>
      <a:lt2>
        <a:srgbClr val="FFFFFF"/>
      </a:lt2>
      <a:accent1>
        <a:srgbClr val="D31145"/>
      </a:accent1>
      <a:accent2>
        <a:srgbClr val="305983"/>
      </a:accent2>
      <a:accent3>
        <a:srgbClr val="00CD61"/>
      </a:accent3>
      <a:accent4>
        <a:srgbClr val="4010B7"/>
      </a:accent4>
      <a:accent5>
        <a:srgbClr val="E8EAEA"/>
      </a:accent5>
      <a:accent6>
        <a:srgbClr val="690923"/>
      </a:accent6>
      <a:hlink>
        <a:srgbClr val="FFFFFF"/>
      </a:hlink>
      <a:folHlink>
        <a:srgbClr val="FF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vid-reporting-20200715" id="{379A0E5D-63B7-482A-BD5E-A4CD691F8FBC}" vid="{74C76523-B6A0-4B86-942B-0A5EF321F495}"/>
    </a:ext>
  </a:extLst>
</a:theme>
</file>

<file path=ppt/theme/theme12.xml><?xml version="1.0" encoding="utf-8"?>
<a:theme xmlns:a="http://schemas.openxmlformats.org/drawingml/2006/main" name="2_Motiv Office">
  <a:themeElements>
    <a:clrScheme name="COVID barvy">
      <a:dk1>
        <a:srgbClr val="000000"/>
      </a:dk1>
      <a:lt1>
        <a:srgbClr val="FFFFFF"/>
      </a:lt1>
      <a:dk2>
        <a:srgbClr val="D31145"/>
      </a:dk2>
      <a:lt2>
        <a:srgbClr val="FFFFFF"/>
      </a:lt2>
      <a:accent1>
        <a:srgbClr val="D31145"/>
      </a:accent1>
      <a:accent2>
        <a:srgbClr val="305983"/>
      </a:accent2>
      <a:accent3>
        <a:srgbClr val="00CD61"/>
      </a:accent3>
      <a:accent4>
        <a:srgbClr val="4010B7"/>
      </a:accent4>
      <a:accent5>
        <a:srgbClr val="E8EAEA"/>
      </a:accent5>
      <a:accent6>
        <a:srgbClr val="690923"/>
      </a:accent6>
      <a:hlink>
        <a:srgbClr val="FFFFFF"/>
      </a:hlink>
      <a:folHlink>
        <a:srgbClr val="FF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VID-web-sablona.potx" id="{C38994A9-F061-444B-9E05-9BEC267D622E}" vid="{A910D504-DA16-416F-8B23-CC286EF2F513}"/>
    </a:ext>
  </a:extLst>
</a:theme>
</file>

<file path=ppt/theme/theme13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Motiv systému Office">
  <a:themeElements>
    <a:clrScheme name="Vlastní 2">
      <a:dk1>
        <a:srgbClr val="5F5F5F"/>
      </a:dk1>
      <a:lt1>
        <a:sysClr val="window" lastClr="FFFFFF"/>
      </a:lt1>
      <a:dk2>
        <a:srgbClr val="84848E"/>
      </a:dk2>
      <a:lt2>
        <a:srgbClr val="F2F2F2"/>
      </a:lt2>
      <a:accent1>
        <a:srgbClr val="E7B13D"/>
      </a:accent1>
      <a:accent2>
        <a:srgbClr val="3D67BC"/>
      </a:accent2>
      <a:accent3>
        <a:srgbClr val="274073"/>
      </a:accent3>
      <a:accent4>
        <a:srgbClr val="84848E"/>
      </a:accent4>
      <a:accent5>
        <a:srgbClr val="D8D8D8"/>
      </a:accent5>
      <a:accent6>
        <a:srgbClr val="DDDCE0"/>
      </a:accent6>
      <a:hlink>
        <a:srgbClr val="1919FF"/>
      </a:hlink>
      <a:folHlink>
        <a:srgbClr val="00005F"/>
      </a:folHlink>
    </a:clrScheme>
    <a:fontScheme name="Paliativní péče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Kancelář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Motiv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Motiv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otiv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8_Motiv Office">
  <a:themeElements>
    <a:clrScheme name="COVID barvy">
      <a:dk1>
        <a:srgbClr val="000000"/>
      </a:dk1>
      <a:lt1>
        <a:srgbClr val="FFFFFF"/>
      </a:lt1>
      <a:dk2>
        <a:srgbClr val="D31145"/>
      </a:dk2>
      <a:lt2>
        <a:srgbClr val="FFFFFF"/>
      </a:lt2>
      <a:accent1>
        <a:srgbClr val="D31145"/>
      </a:accent1>
      <a:accent2>
        <a:srgbClr val="305983"/>
      </a:accent2>
      <a:accent3>
        <a:srgbClr val="00CD61"/>
      </a:accent3>
      <a:accent4>
        <a:srgbClr val="4010B7"/>
      </a:accent4>
      <a:accent5>
        <a:srgbClr val="E8EAEA"/>
      </a:accent5>
      <a:accent6>
        <a:srgbClr val="690923"/>
      </a:accent6>
      <a:hlink>
        <a:srgbClr val="FFFFFF"/>
      </a:hlink>
      <a:folHlink>
        <a:srgbClr val="FF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VID-web-sablona.potx" id="{C38994A9-F061-444B-9E05-9BEC267D622E}" vid="{A910D504-DA16-416F-8B23-CC286EF2F513}"/>
    </a:ext>
  </a:extLst>
</a:theme>
</file>

<file path=ppt/theme/theme5.xml><?xml version="1.0" encoding="utf-8"?>
<a:theme xmlns:a="http://schemas.openxmlformats.org/drawingml/2006/main" name="7_Motiv Office">
  <a:themeElements>
    <a:clrScheme name="COVID barvy">
      <a:dk1>
        <a:srgbClr val="000000"/>
      </a:dk1>
      <a:lt1>
        <a:srgbClr val="FFFFFF"/>
      </a:lt1>
      <a:dk2>
        <a:srgbClr val="D31145"/>
      </a:dk2>
      <a:lt2>
        <a:srgbClr val="FFFFFF"/>
      </a:lt2>
      <a:accent1>
        <a:srgbClr val="D31145"/>
      </a:accent1>
      <a:accent2>
        <a:srgbClr val="305983"/>
      </a:accent2>
      <a:accent3>
        <a:srgbClr val="00CD61"/>
      </a:accent3>
      <a:accent4>
        <a:srgbClr val="4010B7"/>
      </a:accent4>
      <a:accent5>
        <a:srgbClr val="E8EAEA"/>
      </a:accent5>
      <a:accent6>
        <a:srgbClr val="690923"/>
      </a:accent6>
      <a:hlink>
        <a:srgbClr val="FFFFFF"/>
      </a:hlink>
      <a:folHlink>
        <a:srgbClr val="FF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VID-web-sablona.potx" id="{C38994A9-F061-444B-9E05-9BEC267D622E}" vid="{A910D504-DA16-416F-8B23-CC286EF2F513}"/>
    </a:ext>
  </a:extLst>
</a:theme>
</file>

<file path=ppt/theme/theme6.xml><?xml version="1.0" encoding="utf-8"?>
<a:theme xmlns:a="http://schemas.openxmlformats.org/drawingml/2006/main" name="9_Motiv Office">
  <a:themeElements>
    <a:clrScheme name="COVID barvy">
      <a:dk1>
        <a:srgbClr val="000000"/>
      </a:dk1>
      <a:lt1>
        <a:srgbClr val="FFFFFF"/>
      </a:lt1>
      <a:dk2>
        <a:srgbClr val="D31145"/>
      </a:dk2>
      <a:lt2>
        <a:srgbClr val="FFFFFF"/>
      </a:lt2>
      <a:accent1>
        <a:srgbClr val="D31145"/>
      </a:accent1>
      <a:accent2>
        <a:srgbClr val="305983"/>
      </a:accent2>
      <a:accent3>
        <a:srgbClr val="00CD61"/>
      </a:accent3>
      <a:accent4>
        <a:srgbClr val="4010B7"/>
      </a:accent4>
      <a:accent5>
        <a:srgbClr val="E8EAEA"/>
      </a:accent5>
      <a:accent6>
        <a:srgbClr val="690923"/>
      </a:accent6>
      <a:hlink>
        <a:srgbClr val="FFFFFF"/>
      </a:hlink>
      <a:folHlink>
        <a:srgbClr val="FF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VID-web-sablona.potx" id="{C38994A9-F061-444B-9E05-9BEC267D622E}" vid="{A910D504-DA16-416F-8B23-CC286EF2F513}"/>
    </a:ext>
  </a:extLst>
</a:theme>
</file>

<file path=ppt/theme/theme7.xml><?xml version="1.0" encoding="utf-8"?>
<a:theme xmlns:a="http://schemas.openxmlformats.org/drawingml/2006/main" name="4_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1_Motiv Office">
  <a:themeElements>
    <a:clrScheme name="COVID barvy">
      <a:dk1>
        <a:srgbClr val="000000"/>
      </a:dk1>
      <a:lt1>
        <a:srgbClr val="FFFFFF"/>
      </a:lt1>
      <a:dk2>
        <a:srgbClr val="D31145"/>
      </a:dk2>
      <a:lt2>
        <a:srgbClr val="FFFFFF"/>
      </a:lt2>
      <a:accent1>
        <a:srgbClr val="D31145"/>
      </a:accent1>
      <a:accent2>
        <a:srgbClr val="305983"/>
      </a:accent2>
      <a:accent3>
        <a:srgbClr val="00CD61"/>
      </a:accent3>
      <a:accent4>
        <a:srgbClr val="4010B7"/>
      </a:accent4>
      <a:accent5>
        <a:srgbClr val="E8EAEA"/>
      </a:accent5>
      <a:accent6>
        <a:srgbClr val="690923"/>
      </a:accent6>
      <a:hlink>
        <a:srgbClr val="FFFFFF"/>
      </a:hlink>
      <a:folHlink>
        <a:srgbClr val="FF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e2" id="{2F500C3B-2BAF-4CA5-849A-B1EC376A25DB}" vid="{C99570C5-ACCF-4382-8246-136F83C28052}"/>
    </a:ext>
  </a:extLst>
</a:theme>
</file>

<file path=ppt/theme/theme9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482</TotalTime>
  <Words>7131</Words>
  <Application>Microsoft Office PowerPoint</Application>
  <PresentationFormat>Širokoúhlá obrazovka</PresentationFormat>
  <Paragraphs>1516</Paragraphs>
  <Slides>63</Slides>
  <Notes>25</Notes>
  <HiddenSlides>0</HiddenSlides>
  <MMClips>0</MMClips>
  <ScaleCrop>false</ScaleCrop>
  <HeadingPairs>
    <vt:vector size="6" baseType="variant">
      <vt:variant>
        <vt:lpstr>Použitá písma</vt:lpstr>
      </vt:variant>
      <vt:variant>
        <vt:i4>7</vt:i4>
      </vt:variant>
      <vt:variant>
        <vt:lpstr>Motiv</vt:lpstr>
      </vt:variant>
      <vt:variant>
        <vt:i4>12</vt:i4>
      </vt:variant>
      <vt:variant>
        <vt:lpstr>Nadpisy snímků</vt:lpstr>
      </vt:variant>
      <vt:variant>
        <vt:i4>63</vt:i4>
      </vt:variant>
    </vt:vector>
  </HeadingPairs>
  <TitlesOfParts>
    <vt:vector size="82" baseType="lpstr">
      <vt:lpstr>Arial</vt:lpstr>
      <vt:lpstr>Arial (Základní text)</vt:lpstr>
      <vt:lpstr>Arial Black</vt:lpstr>
      <vt:lpstr>Calibri</vt:lpstr>
      <vt:lpstr>Calibri Light</vt:lpstr>
      <vt:lpstr>Segoe UI</vt:lpstr>
      <vt:lpstr>Wingdings</vt:lpstr>
      <vt:lpstr>Motiv Office</vt:lpstr>
      <vt:lpstr>1_Motiv systému Office</vt:lpstr>
      <vt:lpstr>Office Theme</vt:lpstr>
      <vt:lpstr>8_Motiv Office</vt:lpstr>
      <vt:lpstr>7_Motiv Office</vt:lpstr>
      <vt:lpstr>9_Motiv Office</vt:lpstr>
      <vt:lpstr>4_Motiv Office</vt:lpstr>
      <vt:lpstr>1_Motiv Office</vt:lpstr>
      <vt:lpstr>2_Office Theme</vt:lpstr>
      <vt:lpstr>5_Motiv Office</vt:lpstr>
      <vt:lpstr>3_Motiv Office</vt:lpstr>
      <vt:lpstr>2_Motiv Office</vt:lpstr>
      <vt:lpstr>Datová a informační základna  pro management pandemie COVID-19</vt:lpstr>
      <vt:lpstr>Prezentace aplikace PowerPoint</vt:lpstr>
      <vt:lpstr>Prezentace aplikace PowerPoint</vt:lpstr>
      <vt:lpstr>Prezentace aplikace PowerPoint</vt:lpstr>
      <vt:lpstr>Počty nově diagnostikovaných pacientů: týdenní vývoj v ČR</vt:lpstr>
      <vt:lpstr>Počty COVID-19 pozitivních v ČR na 100 000 v populaci</vt:lpstr>
      <vt:lpstr>Počty COVID-19 pozitivních v ČR na 100 000 v populaci</vt:lpstr>
      <vt:lpstr>Podíl pozitivních testů: diagnostické a klinické indikace </vt:lpstr>
      <vt:lpstr>Podíl pozitivních testů: epidemiologické indikace</vt:lpstr>
      <vt:lpstr>Prezentace aplikace PowerPoint</vt:lpstr>
      <vt:lpstr>14 denní počet nových případů (na 100 000 obyv.) v ORP – časový vývoj</vt:lpstr>
      <vt:lpstr>14 denní počet nových případů (na 100 000 obyv.) v ORP</vt:lpstr>
      <vt:lpstr>14denní incidence na 100 tisíc obyvatel</vt:lpstr>
      <vt:lpstr>14denní incidence na 100 tisíc obyvatel</vt:lpstr>
      <vt:lpstr>Datová a informační základna  pro management pandemie COVID-19</vt:lpstr>
      <vt:lpstr>Prezentace aplikace PowerPoint</vt:lpstr>
      <vt:lpstr>Vývoj vybraných epidemiologických charakteristik k 1.4.2021</vt:lpstr>
      <vt:lpstr>Počty nově diagnostikovaných pacientů: týdenní vývoj v ZLK</vt:lpstr>
      <vt:lpstr>Datová a informační základna  pro management pandemie COVID-19</vt:lpstr>
      <vt:lpstr>Prezentace aplikace PowerPoint</vt:lpstr>
      <vt:lpstr>Prezentace aplikace PowerPoint</vt:lpstr>
      <vt:lpstr>Prezentace aplikace PowerPoint</vt:lpstr>
      <vt:lpstr> Aktuální počty hospitalizovaných pacientů klesají a roste i dostupná kapacita lůžek, včetně JIP</vt:lpstr>
      <vt:lpstr>Národní dispečink lůžkové péče</vt:lpstr>
      <vt:lpstr>Datová a informační základna  pro management pandemie COVID-19</vt:lpstr>
      <vt:lpstr>Prezentace aplikace PowerPoint</vt:lpstr>
      <vt:lpstr>Prezentace aplikace PowerPoint</vt:lpstr>
      <vt:lpstr>Prezentace aplikace PowerPoint</vt:lpstr>
      <vt:lpstr>Scénáře dlouhodobých simulací z 5. 3. 2021</vt:lpstr>
      <vt:lpstr>Predikovaný počet aktuálně hospitalizovaných</vt:lpstr>
      <vt:lpstr>Predikovaný počet aktuálně hospitalizovaných na JIP</vt:lpstr>
      <vt:lpstr>Prezentace aplikace PowerPoint</vt:lpstr>
      <vt:lpstr>Prezentace aplikace PowerPoint</vt:lpstr>
      <vt:lpstr>Schéma stavového modelu SEIRV pro dlouhodobé simulace  s dopadem očkování</vt:lpstr>
      <vt:lpstr>Prezentace aplikace PowerPoint</vt:lpstr>
      <vt:lpstr>Prezentace aplikace PowerPoint</vt:lpstr>
      <vt:lpstr>Datová a informační základna  pro management pandemie COVID-19</vt:lpstr>
      <vt:lpstr>Vývoj celkového počtu AG testů</vt:lpstr>
      <vt:lpstr>Počet provedených a vykázaných PCR testů v ČR 1. 2. – 8. 4. 2021</vt:lpstr>
      <vt:lpstr>Prezentace aplikace PowerPoint</vt:lpstr>
      <vt:lpstr>Počty pozitivních případů nově diagnostikovaných v březnu a dubnu dle typu testu </vt:lpstr>
      <vt:lpstr>Počty pozitivních případů nově diagnostikovaných v březnu a dubnu dle typu testu </vt:lpstr>
      <vt:lpstr>Prezentace aplikace PowerPoint</vt:lpstr>
      <vt:lpstr>Zadávání dat o očkování</vt:lpstr>
      <vt:lpstr>Výkonost očkování v ČR</vt:lpstr>
      <vt:lpstr>Stav očkování v ČR – dispečink 11. 4. 2021 20:00</vt:lpstr>
      <vt:lpstr>Očkování, objednávky a dodávky vakcín</vt:lpstr>
      <vt:lpstr>Očkování praktických lékařů </vt:lpstr>
      <vt:lpstr>Vakcinace u praktických lékařů</vt:lpstr>
      <vt:lpstr>Přehled dle místa bydliště</vt:lpstr>
      <vt:lpstr>Očkovaní v krajích (podle místa bydliště)</vt:lpstr>
      <vt:lpstr>Vakcinace po regionech</vt:lpstr>
      <vt:lpstr>Očkovaní dle vybraných skupin </vt:lpstr>
      <vt:lpstr>Registrace a očkování u seniorních skupin </vt:lpstr>
      <vt:lpstr>Prioritní skupiny pro očkování – aplikované dávky v čase</vt:lpstr>
      <vt:lpstr>Očkovaní 80+ let – přehled podle regionů</vt:lpstr>
      <vt:lpstr>Očkovaní 70–79 let – přehled podle regionů</vt:lpstr>
      <vt:lpstr>Prezentace aplikace PowerPoint</vt:lpstr>
      <vt:lpstr>Očkování zdravotnických pracovníků </vt:lpstr>
      <vt:lpstr>Počty pracovníků ve zdravotnictví s nákazou COVID-19</vt:lpstr>
      <vt:lpstr>Očkovaní aktivní zdravotničtí pracovníci</vt:lpstr>
      <vt:lpstr>Očkovaní zdravotníci v nemocnicích akutní lůžkové péče a ZZS</vt:lpstr>
      <vt:lpstr>Prezentace aplikace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Prezentace aplikace PowerPoint</dc:title>
  <dc:creator>Martin Komenda</dc:creator>
  <cp:lastModifiedBy>Ladislav Dušek</cp:lastModifiedBy>
  <cp:revision>2699</cp:revision>
  <dcterms:created xsi:type="dcterms:W3CDTF">2020-03-16T10:06:11Z</dcterms:created>
  <dcterms:modified xsi:type="dcterms:W3CDTF">2021-04-13T05:53:26Z</dcterms:modified>
</cp:coreProperties>
</file>